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2" r:id="rId3"/>
    <p:sldId id="306" r:id="rId4"/>
    <p:sldId id="266" r:id="rId5"/>
    <p:sldId id="323" r:id="rId6"/>
    <p:sldId id="263" r:id="rId7"/>
    <p:sldId id="311" r:id="rId8"/>
    <p:sldId id="312" r:id="rId9"/>
    <p:sldId id="280" r:id="rId10"/>
    <p:sldId id="319" r:id="rId11"/>
    <p:sldId id="301" r:id="rId12"/>
    <p:sldId id="302" r:id="rId13"/>
    <p:sldId id="317" r:id="rId14"/>
    <p:sldId id="318" r:id="rId15"/>
    <p:sldId id="300" r:id="rId16"/>
    <p:sldId id="308" r:id="rId17"/>
    <p:sldId id="307" r:id="rId18"/>
    <p:sldId id="270" r:id="rId19"/>
    <p:sldId id="320" r:id="rId20"/>
    <p:sldId id="310" r:id="rId21"/>
    <p:sldId id="309" r:id="rId22"/>
    <p:sldId id="314" r:id="rId23"/>
    <p:sldId id="321" r:id="rId24"/>
    <p:sldId id="32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E79EEC-B6B4-4C97-B26B-4B6C438E0EF3}" type="datetimeFigureOut">
              <a:rPr lang="en-US" smtClean="0"/>
              <a:pPr/>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7A1B184-937D-4F2A-982D-76E1CEF8C0F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E79EEC-B6B4-4C97-B26B-4B6C438E0EF3}" type="datetimeFigureOut">
              <a:rPr lang="en-US" smtClean="0"/>
              <a:pPr/>
              <a:t>3/20/2017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A1B184-937D-4F2A-982D-76E1CEF8C0F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Australia.wm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file:///E:\Social%20Studies\6th%20Grade\Australia\Unique%20Australian%20Animals%20%5bwww.apowersoft.com%5d.mp4"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file:///E:\Social%20Studies\6th%20Grade\Australia\Exploring%20Oceans-%20Great%20Barrier%20Reef%20%5bwww.apowersoft.com%5d%20(1).mp4"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file:///E:\Social%20Studies\6th%20Grade\Australia\Kangaroo%20Fight%20%5bwww.apowersoft.com%5d.mp4" TargetMode="External"/><Relationship Id="rId7" Type="http://schemas.openxmlformats.org/officeDocument/2006/relationships/image" Target="../media/image23.jpeg"/><Relationship Id="rId2" Type="http://schemas.openxmlformats.org/officeDocument/2006/relationships/hyperlink" Target="file:///E:\Social%20Studies\6th%20Grade\Australia\Didgeridoo%20-%20Jeremy%20Donovan,%20Aboriginal%20Artist%20%5bwww.apowersoft.com%5d%20(1).mp4" TargetMode="External"/><Relationship Id="rId1" Type="http://schemas.openxmlformats.org/officeDocument/2006/relationships/slideLayout" Target="../slideLayouts/slideLayout2.xml"/><Relationship Id="rId6" Type="http://schemas.openxmlformats.org/officeDocument/2006/relationships/hyperlink" Target="file:///E:\Social%20Studies\6th%20Grade\Australia\Kookaburra%20calls-Cincinnati%20Zoo%20%5bwww.apowersoft.com%5d.mp4" TargetMode="External"/><Relationship Id="rId5" Type="http://schemas.openxmlformats.org/officeDocument/2006/relationships/hyperlink" Target="file:///E:\Social%20Studies\6th%20Grade\Australia\Crazy%20Koala%20Fight%20%5bwww.apowersoft.com%5d.mp4" TargetMode="External"/><Relationship Id="rId10" Type="http://schemas.openxmlformats.org/officeDocument/2006/relationships/image" Target="../media/image26.jpeg"/><Relationship Id="rId4" Type="http://schemas.openxmlformats.org/officeDocument/2006/relationships/hyperlink" Target="file:///E:\Social%20Studies\6th%20Grade\Australia\Baby%20kangaroo%20(joey)%20jumps%20out%20of%20pouch%20%5bwww.apowersoft.com%5d.mp4" TargetMode="External"/><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theodora.com/maps/australia_map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odora.com/wfbcurrent/australia"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heodora.com/wfbcurrent/australia"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
            <a:ext cx="7239000" cy="990600"/>
          </a:xfrm>
        </p:spPr>
        <p:txBody>
          <a:bodyPr>
            <a:noAutofit/>
          </a:bodyPr>
          <a:lstStyle/>
          <a:p>
            <a:pPr algn="ctr"/>
            <a:r>
              <a:rPr lang="en-US" sz="8000" i="1" dirty="0" smtClean="0">
                <a:ln>
                  <a:solidFill>
                    <a:schemeClr val="bg1"/>
                  </a:solidFill>
                </a:ln>
                <a:solidFill>
                  <a:srgbClr val="FF0000"/>
                </a:solidFill>
                <a:effectLst>
                  <a:outerShdw blurRad="38100" dist="25400" dir="5400000" algn="tl" rotWithShape="0">
                    <a:schemeClr val="bg1">
                      <a:alpha val="43000"/>
                    </a:schemeClr>
                  </a:outerShdw>
                </a:effectLst>
                <a:hlinkClick r:id="rId2" action="ppaction://hlinkfile"/>
              </a:rPr>
              <a:t>Australia</a:t>
            </a:r>
            <a:endParaRPr lang="en-US" sz="8000" i="1" dirty="0">
              <a:ln>
                <a:solidFill>
                  <a:schemeClr val="bg1"/>
                </a:solidFill>
              </a:ln>
              <a:solidFill>
                <a:srgbClr val="FF0000"/>
              </a:solidFill>
              <a:effectLst>
                <a:outerShdw blurRad="38100" dist="25400" dir="5400000" algn="tl" rotWithShape="0">
                  <a:schemeClr val="bg1">
                    <a:alpha val="43000"/>
                  </a:schemeClr>
                </a:outerShdw>
              </a:effectLst>
            </a:endParaRPr>
          </a:p>
        </p:txBody>
      </p:sp>
      <p:pic>
        <p:nvPicPr>
          <p:cNvPr id="1028" name="Picture 4" descr="http://www.australia.edu/images/stories/map_of_austr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873" y="1066798"/>
            <a:ext cx="6553200" cy="5483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animaldanger.com/images/crocodile.jpg"/>
          <p:cNvPicPr>
            <a:picLocks noChangeAspect="1" noChangeArrowheads="1"/>
          </p:cNvPicPr>
          <p:nvPr/>
        </p:nvPicPr>
        <p:blipFill>
          <a:blip r:embed="rId2" cstate="print"/>
          <a:srcRect/>
          <a:stretch>
            <a:fillRect/>
          </a:stretch>
        </p:blipFill>
        <p:spPr bwMode="auto">
          <a:xfrm>
            <a:off x="0" y="1066800"/>
            <a:ext cx="5390921" cy="3495676"/>
          </a:xfrm>
          <a:prstGeom prst="rect">
            <a:avLst/>
          </a:prstGeom>
          <a:noFill/>
        </p:spPr>
      </p:pic>
      <p:pic>
        <p:nvPicPr>
          <p:cNvPr id="36868" name="Picture 4" descr="http://www.peopleandwildlife.org.uk/newsimages/dingo.jpg"/>
          <p:cNvPicPr>
            <a:picLocks noChangeAspect="1" noChangeArrowheads="1"/>
          </p:cNvPicPr>
          <p:nvPr/>
        </p:nvPicPr>
        <p:blipFill>
          <a:blip r:embed="rId3" cstate="print"/>
          <a:srcRect/>
          <a:stretch>
            <a:fillRect/>
          </a:stretch>
        </p:blipFill>
        <p:spPr bwMode="auto">
          <a:xfrm>
            <a:off x="2362200" y="3771899"/>
            <a:ext cx="4476750" cy="3086101"/>
          </a:xfrm>
          <a:prstGeom prst="rect">
            <a:avLst/>
          </a:prstGeom>
          <a:noFill/>
        </p:spPr>
      </p:pic>
      <p:pic>
        <p:nvPicPr>
          <p:cNvPr id="36870" name="Picture 6" descr="http://2.bp.blogspot.com/_21efmTlhfp8/SXaZGrgHP9I/AAAAAAAAAHI/er8ABGl8hXo/s400/great-white-shark-australia-picture.jpg"/>
          <p:cNvPicPr>
            <a:picLocks noChangeAspect="1" noChangeArrowheads="1"/>
          </p:cNvPicPr>
          <p:nvPr/>
        </p:nvPicPr>
        <p:blipFill>
          <a:blip r:embed="rId4" cstate="print"/>
          <a:srcRect/>
          <a:stretch>
            <a:fillRect/>
          </a:stretch>
        </p:blipFill>
        <p:spPr bwMode="auto">
          <a:xfrm>
            <a:off x="5334000" y="457200"/>
            <a:ext cx="3810000" cy="3352800"/>
          </a:xfrm>
          <a:prstGeom prst="rect">
            <a:avLst/>
          </a:prstGeom>
          <a:noFill/>
        </p:spPr>
      </p:pic>
      <p:sp>
        <p:nvSpPr>
          <p:cNvPr id="6" name="TextBox 5"/>
          <p:cNvSpPr txBox="1"/>
          <p:nvPr/>
        </p:nvSpPr>
        <p:spPr>
          <a:xfrm>
            <a:off x="-54552" y="152400"/>
            <a:ext cx="6248400" cy="707886"/>
          </a:xfrm>
          <a:prstGeom prst="rect">
            <a:avLst/>
          </a:prstGeom>
          <a:noFill/>
        </p:spPr>
        <p:txBody>
          <a:bodyPr wrap="square" rtlCol="0">
            <a:spAutoFit/>
          </a:bodyPr>
          <a:lstStyle/>
          <a:p>
            <a:pPr algn="ctr"/>
            <a:r>
              <a:rPr lang="en-US" sz="4000" i="1" dirty="0" smtClean="0">
                <a:ln>
                  <a:solidFill>
                    <a:schemeClr val="tx1"/>
                  </a:solidFill>
                </a:ln>
                <a:solidFill>
                  <a:srgbClr val="FFC000"/>
                </a:solidFill>
                <a:effectLst>
                  <a:outerShdw blurRad="50800" dist="50800" dir="5400000" algn="ctr" rotWithShape="0">
                    <a:schemeClr val="bg1"/>
                  </a:outerShdw>
                </a:effectLst>
                <a:latin typeface="Times New Roman" pitchFamily="18" charset="0"/>
                <a:cs typeface="Times New Roman" pitchFamily="18" charset="0"/>
              </a:rPr>
              <a:t>Other </a:t>
            </a:r>
            <a:r>
              <a:rPr lang="en-US" sz="4000" i="1" dirty="0" smtClean="0">
                <a:ln>
                  <a:solidFill>
                    <a:schemeClr val="tx1"/>
                  </a:solidFill>
                </a:ln>
                <a:solidFill>
                  <a:srgbClr val="FFC000"/>
                </a:solidFill>
                <a:effectLst>
                  <a:outerShdw blurRad="50800" dist="50800" dir="5400000" algn="ctr" rotWithShape="0">
                    <a:schemeClr val="bg1"/>
                  </a:outerShdw>
                </a:effectLst>
                <a:latin typeface="Times New Roman" pitchFamily="18" charset="0"/>
                <a:cs typeface="Times New Roman" pitchFamily="18" charset="0"/>
                <a:hlinkClick r:id="rId5" action="ppaction://hlinkfile"/>
              </a:rPr>
              <a:t>animals</a:t>
            </a:r>
            <a:endParaRPr lang="en-US" sz="4000" i="1" dirty="0">
              <a:ln>
                <a:solidFill>
                  <a:schemeClr val="tx1"/>
                </a:solidFill>
              </a:ln>
              <a:solidFill>
                <a:srgbClr val="FFC000"/>
              </a:solidFill>
              <a:effectLst>
                <a:outerShdw blurRad="50800" dist="50800" dir="5400000" algn="ctr" rotWithShape="0">
                  <a:schemeClr val="bg1"/>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59692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239000" cy="914400"/>
          </a:xfrm>
        </p:spPr>
        <p:txBody>
          <a:bodyPr/>
          <a:lstStyle/>
          <a:p>
            <a:pPr algn="ctr"/>
            <a:r>
              <a:rPr lang="en-US" i="1" dirty="0" smtClean="0">
                <a:ln>
                  <a:solidFill>
                    <a:schemeClr val="tx1"/>
                  </a:solidFill>
                </a:ln>
                <a:solidFill>
                  <a:srgbClr val="FF0000"/>
                </a:solidFill>
                <a:effectLst>
                  <a:outerShdw blurRad="50800" dist="50800" dir="5400000" algn="ctr" rotWithShape="0">
                    <a:schemeClr val="tx1"/>
                  </a:outerShdw>
                </a:effectLst>
              </a:rPr>
              <a:t>Ayers Rock</a:t>
            </a:r>
            <a:endParaRPr lang="en-US" i="1" dirty="0">
              <a:ln>
                <a:solidFill>
                  <a:schemeClr val="tx1"/>
                </a:solidFill>
              </a:ln>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idx="1"/>
          </p:nvPr>
        </p:nvSpPr>
        <p:spPr>
          <a:xfrm>
            <a:off x="5257800" y="762000"/>
            <a:ext cx="3886200" cy="5943600"/>
          </a:xfrm>
        </p:spPr>
        <p:txBody>
          <a:bodyPr>
            <a:normAutofit/>
          </a:bodyPr>
          <a:lstStyle/>
          <a:p>
            <a:r>
              <a:rPr lang="en-US" b="1" dirty="0" smtClean="0">
                <a:latin typeface="Times New Roman" pitchFamily="18" charset="0"/>
                <a:cs typeface="Times New Roman" pitchFamily="18" charset="0"/>
              </a:rPr>
              <a:t>Ayers Rock</a:t>
            </a:r>
          </a:p>
          <a:p>
            <a:r>
              <a:rPr lang="en-US" dirty="0" smtClean="0">
                <a:latin typeface="Times New Roman" pitchFamily="18" charset="0"/>
                <a:cs typeface="Times New Roman" pitchFamily="18" charset="0"/>
              </a:rPr>
              <a:t> is located in the middle of Australia</a:t>
            </a:r>
          </a:p>
          <a:p>
            <a:pPr lvl="0"/>
            <a:r>
              <a:rPr lang="en-US" dirty="0" smtClean="0">
                <a:latin typeface="Times New Roman" pitchFamily="18" charset="0"/>
                <a:cs typeface="Times New Roman" pitchFamily="18" charset="0"/>
              </a:rPr>
              <a:t>1141 feet high,</a:t>
            </a:r>
          </a:p>
          <a:p>
            <a:pPr lvl="0"/>
            <a:r>
              <a:rPr lang="en-US" dirty="0" smtClean="0">
                <a:latin typeface="Times New Roman" pitchFamily="18" charset="0"/>
                <a:cs typeface="Times New Roman" pitchFamily="18" charset="0"/>
              </a:rPr>
              <a:t>2.2 miles long </a:t>
            </a:r>
          </a:p>
          <a:p>
            <a:pPr lvl="0"/>
            <a:r>
              <a:rPr lang="en-US" dirty="0" smtClean="0">
                <a:latin typeface="Times New Roman" pitchFamily="18" charset="0"/>
                <a:cs typeface="Times New Roman" pitchFamily="18" charset="0"/>
              </a:rPr>
              <a:t>1.2 miles wide </a:t>
            </a:r>
          </a:p>
          <a:p>
            <a:pPr lvl="0"/>
            <a:r>
              <a:rPr lang="en-US" dirty="0" smtClean="0">
                <a:latin typeface="Times New Roman" pitchFamily="18" charset="0"/>
                <a:cs typeface="Times New Roman" pitchFamily="18" charset="0"/>
              </a:rPr>
              <a:t>5.8 miles around the base </a:t>
            </a:r>
          </a:p>
          <a:p>
            <a:pPr lvl="0"/>
            <a:r>
              <a:rPr lang="en-US" dirty="0" smtClean="0">
                <a:latin typeface="Times New Roman" pitchFamily="18" charset="0"/>
                <a:cs typeface="Times New Roman" pitchFamily="18" charset="0"/>
              </a:rPr>
              <a:t>Research suggests that Aborigines have lived in the area for at least 10,000 years.</a:t>
            </a:r>
          </a:p>
          <a:p>
            <a:pPr lvl="0"/>
            <a:r>
              <a:rPr lang="en-US" dirty="0" smtClean="0">
                <a:latin typeface="Times New Roman" pitchFamily="18" charset="0"/>
                <a:cs typeface="Times New Roman" pitchFamily="18" charset="0"/>
              </a:rPr>
              <a:t>In 1950 </a:t>
            </a:r>
            <a:r>
              <a:rPr lang="en-US" b="1" dirty="0" smtClean="0">
                <a:latin typeface="Times New Roman" pitchFamily="18" charset="0"/>
                <a:cs typeface="Times New Roman" pitchFamily="18" charset="0"/>
              </a:rPr>
              <a:t>Ayers Rock was made a national park</a:t>
            </a:r>
            <a:r>
              <a:rPr lang="en-US" dirty="0" smtClean="0">
                <a:latin typeface="Times New Roman" pitchFamily="18" charset="0"/>
                <a:cs typeface="Times New Roman" pitchFamily="18" charset="0"/>
              </a:rPr>
              <a:t>.</a:t>
            </a:r>
          </a:p>
          <a:p>
            <a:endParaRPr lang="en-US" dirty="0"/>
          </a:p>
        </p:txBody>
      </p:sp>
      <p:pic>
        <p:nvPicPr>
          <p:cNvPr id="33798" name="Picture 6" descr="http://s2.hubimg.com/u/295585_f520.jpg"/>
          <p:cNvPicPr>
            <a:picLocks noChangeAspect="1" noChangeArrowheads="1"/>
          </p:cNvPicPr>
          <p:nvPr/>
        </p:nvPicPr>
        <p:blipFill>
          <a:blip r:embed="rId2" cstate="print"/>
          <a:srcRect/>
          <a:stretch>
            <a:fillRect/>
          </a:stretch>
        </p:blipFill>
        <p:spPr bwMode="auto">
          <a:xfrm>
            <a:off x="381000" y="914400"/>
            <a:ext cx="4953000" cy="3324226"/>
          </a:xfrm>
          <a:prstGeom prst="rect">
            <a:avLst/>
          </a:prstGeom>
          <a:noFill/>
        </p:spPr>
      </p:pic>
      <p:pic>
        <p:nvPicPr>
          <p:cNvPr id="33796" name="Picture 4" descr="http://t3.gstatic.com/images?q=tbn:ANd9GcSutahRE8BUin6kiwpUtlOug9YXADxjF3GA__qBAbBFT60a-XXP5A&amp;t=1"/>
          <p:cNvPicPr>
            <a:picLocks noChangeAspect="1" noChangeArrowheads="1"/>
          </p:cNvPicPr>
          <p:nvPr/>
        </p:nvPicPr>
        <p:blipFill>
          <a:blip r:embed="rId3" cstate="print"/>
          <a:srcRect/>
          <a:stretch>
            <a:fillRect/>
          </a:stretch>
        </p:blipFill>
        <p:spPr bwMode="auto">
          <a:xfrm>
            <a:off x="914400" y="3810000"/>
            <a:ext cx="3926494" cy="28407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3855"/>
            <a:ext cx="6019800" cy="914400"/>
          </a:xfrm>
        </p:spPr>
        <p:txBody>
          <a:bodyPr/>
          <a:lstStyle/>
          <a:p>
            <a:pPr algn="ctr"/>
            <a:r>
              <a:rPr lang="en-US" i="1" dirty="0" smtClean="0">
                <a:ln>
                  <a:solidFill>
                    <a:schemeClr val="tx1"/>
                  </a:solidFill>
                </a:ln>
                <a:solidFill>
                  <a:srgbClr val="FF0000"/>
                </a:solidFill>
                <a:effectLst>
                  <a:outerShdw blurRad="50800" dist="50800" dir="5400000" algn="ctr" rotWithShape="0">
                    <a:schemeClr val="tx1"/>
                  </a:outerShdw>
                </a:effectLst>
              </a:rPr>
              <a:t>Great Barrier Reef</a:t>
            </a:r>
            <a:endParaRPr lang="en-US" i="1" dirty="0">
              <a:ln>
                <a:solidFill>
                  <a:schemeClr val="tx1"/>
                </a:solidFill>
              </a:ln>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idx="1"/>
          </p:nvPr>
        </p:nvSpPr>
        <p:spPr>
          <a:xfrm>
            <a:off x="4475018" y="981076"/>
            <a:ext cx="4648200" cy="5715000"/>
          </a:xfrm>
        </p:spPr>
        <p:txBody>
          <a:bodyPr>
            <a:normAutofit fontScale="92500"/>
          </a:bodyPr>
          <a:lstStyle/>
          <a:p>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Great Barrier Reef</a:t>
            </a:r>
            <a:r>
              <a:rPr lang="en-US" dirty="0" smtClean="0">
                <a:latin typeface="Times New Roman" pitchFamily="18" charset="0"/>
                <a:cs typeface="Times New Roman" pitchFamily="18" charset="0"/>
              </a:rPr>
              <a:t> is the world's largest </a:t>
            </a:r>
            <a:r>
              <a:rPr lang="en-US" u="sng" dirty="0" smtClean="0">
                <a:latin typeface="Times New Roman" pitchFamily="18" charset="0"/>
                <a:cs typeface="Times New Roman" pitchFamily="18" charset="0"/>
              </a:rPr>
              <a:t>coral reef </a:t>
            </a:r>
            <a:r>
              <a:rPr lang="en-US" dirty="0" smtClean="0">
                <a:solidFill>
                  <a:srgbClr val="C00000"/>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Coral reefs</a:t>
            </a:r>
            <a:r>
              <a:rPr lang="en-US" dirty="0" smtClean="0">
                <a:solidFill>
                  <a:srgbClr val="C00000"/>
                </a:solidFill>
                <a:latin typeface="Times New Roman" pitchFamily="18" charset="0"/>
                <a:cs typeface="Times New Roman" pitchFamily="18" charset="0"/>
              </a:rPr>
              <a:t> are limestone formations produced by living organisms, found in shallow, tropical marine waters.)</a:t>
            </a:r>
            <a:r>
              <a:rPr lang="en-US" dirty="0" smtClean="0">
                <a:latin typeface="Times New Roman" pitchFamily="18" charset="0"/>
                <a:cs typeface="Times New Roman" pitchFamily="18" charset="0"/>
              </a:rPr>
              <a:t> system. The reef is located in the Coral Sea, off the coast of Queensland in northeast Australia. </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Great Barrier Reef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threatened by increased shipping, climate change and </a:t>
            </a:r>
            <a:r>
              <a:rPr lang="en-US" dirty="0" smtClean="0">
                <a:latin typeface="Times New Roman" pitchFamily="18" charset="0"/>
                <a:cs typeface="Times New Roman" pitchFamily="18" charset="0"/>
              </a:rPr>
              <a:t>tourist.</a:t>
            </a:r>
            <a:endParaRPr lang="en-US" dirty="0"/>
          </a:p>
          <a:p>
            <a:endParaRPr lang="en-US" dirty="0" smtClean="0">
              <a:latin typeface="Times New Roman" pitchFamily="18" charset="0"/>
              <a:cs typeface="Times New Roman" pitchFamily="18" charset="0"/>
            </a:endParaRPr>
          </a:p>
          <a:p>
            <a:r>
              <a:rPr lang="en-US" dirty="0" smtClean="0">
                <a:hlinkClick r:id="rId2" action="ppaction://hlinkfile"/>
              </a:rPr>
              <a:t>Great Barrier Reef</a:t>
            </a:r>
            <a:endParaRPr lang="en-US" dirty="0"/>
          </a:p>
        </p:txBody>
      </p:sp>
      <p:pic>
        <p:nvPicPr>
          <p:cNvPr id="34820" name="Picture 4" descr="http://www.travlang.com/blog/wp-content/uploads/2010/04/barrier_reef.jpg"/>
          <p:cNvPicPr>
            <a:picLocks noChangeAspect="1" noChangeArrowheads="1"/>
          </p:cNvPicPr>
          <p:nvPr/>
        </p:nvPicPr>
        <p:blipFill>
          <a:blip r:embed="rId3" cstate="print"/>
          <a:srcRect/>
          <a:stretch>
            <a:fillRect/>
          </a:stretch>
        </p:blipFill>
        <p:spPr bwMode="auto">
          <a:xfrm>
            <a:off x="152400" y="152400"/>
            <a:ext cx="3810000" cy="4371976"/>
          </a:xfrm>
          <a:prstGeom prst="rect">
            <a:avLst/>
          </a:prstGeom>
          <a:noFill/>
        </p:spPr>
      </p:pic>
      <p:pic>
        <p:nvPicPr>
          <p:cNvPr id="34822" name="Picture 6" descr="http://i.dailymail.co.uk/i/pix/2009/07/07/article-1197914-00F1CE34000004B0-91_468x327.jpg"/>
          <p:cNvPicPr>
            <a:picLocks noChangeAspect="1" noChangeArrowheads="1"/>
          </p:cNvPicPr>
          <p:nvPr/>
        </p:nvPicPr>
        <p:blipFill>
          <a:blip r:embed="rId4" cstate="print"/>
          <a:srcRect/>
          <a:stretch>
            <a:fillRect/>
          </a:stretch>
        </p:blipFill>
        <p:spPr bwMode="auto">
          <a:xfrm>
            <a:off x="228600" y="3581400"/>
            <a:ext cx="4457700" cy="31146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19912"/>
          </a:xfrm>
        </p:spPr>
        <p:txBody>
          <a:bodyPr/>
          <a:lstStyle/>
          <a:p>
            <a:pPr algn="ctr"/>
            <a:r>
              <a:rPr lang="en-US" i="1" dirty="0" smtClean="0">
                <a:ln>
                  <a:solidFill>
                    <a:schemeClr val="tx1"/>
                  </a:solidFill>
                </a:ln>
                <a:solidFill>
                  <a:srgbClr val="FF0000"/>
                </a:solidFill>
                <a:effectLst>
                  <a:outerShdw blurRad="50800" dist="50800" dir="5400000" algn="ctr" rotWithShape="0">
                    <a:schemeClr val="tx1"/>
                  </a:outerShdw>
                </a:effectLst>
              </a:rPr>
              <a:t>Great Victoria Desert</a:t>
            </a:r>
            <a:endParaRPr lang="en-US" dirty="0">
              <a:solidFill>
                <a:srgbClr val="FF0000"/>
              </a:solidFill>
            </a:endParaRPr>
          </a:p>
        </p:txBody>
      </p:sp>
      <p:sp>
        <p:nvSpPr>
          <p:cNvPr id="3" name="Content Placeholder 2"/>
          <p:cNvSpPr>
            <a:spLocks noGrp="1"/>
          </p:cNvSpPr>
          <p:nvPr>
            <p:ph idx="1"/>
          </p:nvPr>
        </p:nvSpPr>
        <p:spPr>
          <a:xfrm>
            <a:off x="4800600" y="1219200"/>
            <a:ext cx="4114800" cy="5105400"/>
          </a:xfrm>
        </p:spPr>
        <p:txBody>
          <a:bodyPr>
            <a:normAutofit/>
          </a:bodyPr>
          <a:lstStyle/>
          <a:p>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Great Victoria Desert </a:t>
            </a:r>
            <a:r>
              <a:rPr lang="en-US" dirty="0" smtClean="0">
                <a:latin typeface="Times New Roman" pitchFamily="18" charset="0"/>
                <a:cs typeface="Times New Roman" pitchFamily="18" charset="0"/>
              </a:rPr>
              <a:t>in Australia is the third largest desert in the world.</a:t>
            </a:r>
          </a:p>
          <a:p>
            <a:r>
              <a:rPr lang="en-US" dirty="0" smtClean="0">
                <a:latin typeface="Times New Roman" pitchFamily="18" charset="0"/>
                <a:cs typeface="Times New Roman" pitchFamily="18" charset="0"/>
              </a:rPr>
              <a:t>The rainfall range is 8-10” a year.</a:t>
            </a:r>
          </a:p>
          <a:p>
            <a:r>
              <a:rPr lang="en-US" dirty="0" smtClean="0">
                <a:latin typeface="Times New Roman" pitchFamily="18" charset="0"/>
                <a:cs typeface="Times New Roman" pitchFamily="18" charset="0"/>
              </a:rPr>
              <a:t>The days in summer are hot, anything between 90 and 105°F.</a:t>
            </a:r>
          </a:p>
          <a:p>
            <a:r>
              <a:rPr lang="en-US" dirty="0" smtClean="0">
                <a:latin typeface="Times New Roman" pitchFamily="18" charset="0"/>
                <a:cs typeface="Times New Roman" pitchFamily="18" charset="0"/>
              </a:rPr>
              <a:t>The nights can be freezing. Frosts is common.</a:t>
            </a:r>
          </a:p>
          <a:p>
            <a:endParaRPr lang="en-US" dirty="0"/>
          </a:p>
        </p:txBody>
      </p:sp>
      <p:pic>
        <p:nvPicPr>
          <p:cNvPr id="1026" name="Picture 2" descr="http://www.eoearth.org/files/117701_117800/117779/300px-Great_Victoria_Desert.jpg"/>
          <p:cNvPicPr>
            <a:picLocks noChangeAspect="1" noChangeArrowheads="1"/>
          </p:cNvPicPr>
          <p:nvPr/>
        </p:nvPicPr>
        <p:blipFill>
          <a:blip r:embed="rId2" cstate="print"/>
          <a:srcRect/>
          <a:stretch>
            <a:fillRect/>
          </a:stretch>
        </p:blipFill>
        <p:spPr bwMode="auto">
          <a:xfrm>
            <a:off x="228600" y="1143000"/>
            <a:ext cx="4572000" cy="3078482"/>
          </a:xfrm>
          <a:prstGeom prst="rect">
            <a:avLst/>
          </a:prstGeom>
          <a:noFill/>
        </p:spPr>
      </p:pic>
      <p:pic>
        <p:nvPicPr>
          <p:cNvPr id="1030" name="Picture 6" descr="http://www.csr.utexas.edu/projects/rs/pics/spinifex.gif"/>
          <p:cNvPicPr>
            <a:picLocks noChangeAspect="1" noChangeArrowheads="1"/>
          </p:cNvPicPr>
          <p:nvPr/>
        </p:nvPicPr>
        <p:blipFill>
          <a:blip r:embed="rId3" cstate="print"/>
          <a:srcRect/>
          <a:stretch>
            <a:fillRect/>
          </a:stretch>
        </p:blipFill>
        <p:spPr bwMode="auto">
          <a:xfrm>
            <a:off x="152400" y="3479800"/>
            <a:ext cx="4724400" cy="3149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pPr algn="ctr"/>
            <a:r>
              <a:rPr lang="en-US" dirty="0" smtClean="0">
                <a:solidFill>
                  <a:schemeClr val="tx1"/>
                </a:solidFill>
              </a:rPr>
              <a:t>You tube</a:t>
            </a:r>
            <a:endParaRPr lang="en-US" dirty="0">
              <a:solidFill>
                <a:schemeClr val="tx1"/>
              </a:solidFill>
            </a:endParaRPr>
          </a:p>
        </p:txBody>
      </p:sp>
      <p:sp>
        <p:nvSpPr>
          <p:cNvPr id="3" name="Content Placeholder 2"/>
          <p:cNvSpPr>
            <a:spLocks noGrp="1"/>
          </p:cNvSpPr>
          <p:nvPr>
            <p:ph idx="1"/>
          </p:nvPr>
        </p:nvSpPr>
        <p:spPr/>
        <p:txBody>
          <a:bodyPr/>
          <a:lstStyle/>
          <a:p>
            <a:pPr algn="ctr"/>
            <a:r>
              <a:rPr lang="en-US" dirty="0" smtClean="0">
                <a:hlinkClick r:id="rId2" action="ppaction://hlinkfile"/>
              </a:rPr>
              <a:t>Didgeridoo</a:t>
            </a:r>
            <a:endParaRPr lang="en-US" dirty="0" smtClean="0"/>
          </a:p>
          <a:p>
            <a:pPr algn="ctr"/>
            <a:r>
              <a:rPr lang="en-US" dirty="0" smtClean="0">
                <a:hlinkClick r:id="rId3" action="ppaction://hlinkfile"/>
              </a:rPr>
              <a:t>Kicking Kangaroo</a:t>
            </a:r>
            <a:endParaRPr lang="en-US" dirty="0" smtClean="0"/>
          </a:p>
          <a:p>
            <a:pPr algn="ctr"/>
            <a:r>
              <a:rPr lang="en-US" dirty="0" smtClean="0">
                <a:hlinkClick r:id="rId4" action="ppaction://hlinkfile"/>
              </a:rPr>
              <a:t>Baby in a pouch</a:t>
            </a:r>
            <a:endParaRPr lang="en-US" dirty="0" smtClean="0"/>
          </a:p>
          <a:p>
            <a:pPr algn="ctr"/>
            <a:r>
              <a:rPr lang="en-US" dirty="0" smtClean="0">
                <a:hlinkClick r:id="rId5" action="ppaction://hlinkfile"/>
              </a:rPr>
              <a:t>Koala Fight</a:t>
            </a:r>
            <a:endParaRPr lang="en-US" dirty="0" smtClean="0"/>
          </a:p>
          <a:p>
            <a:pPr algn="ctr"/>
            <a:r>
              <a:rPr lang="en-US" dirty="0" smtClean="0">
                <a:hlinkClick r:id="rId6" action="ppaction://hlinkfile"/>
              </a:rPr>
              <a:t>Kookaburra</a:t>
            </a:r>
            <a:endParaRPr lang="en-US" dirty="0"/>
          </a:p>
        </p:txBody>
      </p:sp>
      <p:pic>
        <p:nvPicPr>
          <p:cNvPr id="1026" name="Picture 2" descr="http://blog.swagbucks.com/wp-content/uploads/2012/01/domorode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82" y="0"/>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4.bp.blogspot.com/-cyck4p50-q0/T_lNy3ay_fI/AAAAAAAAMkE/BM09D_hi4ZA/s1600/Koala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5134" y="-20782"/>
            <a:ext cx="3278909" cy="24591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1/19/Dacelo_novaeguineae_waterworks.jpg/300px-Dacelo_novaeguineae_waterwork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9597" y="4267201"/>
            <a:ext cx="354904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d/d3/-_fighting_red_kangaroos_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4114800"/>
            <a:ext cx="3429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9912"/>
          </a:xfrm>
        </p:spPr>
        <p:txBody>
          <a:bodyPr/>
          <a:lstStyle/>
          <a:p>
            <a:r>
              <a:rPr lang="en-US" i="1" dirty="0" smtClean="0">
                <a:ln>
                  <a:solidFill>
                    <a:schemeClr val="tx1"/>
                  </a:solidFill>
                </a:ln>
                <a:solidFill>
                  <a:srgbClr val="FF0000"/>
                </a:solidFill>
                <a:effectLst>
                  <a:outerShdw blurRad="50800" dist="50800" dir="5400000" algn="ctr" rotWithShape="0">
                    <a:schemeClr val="tx1"/>
                  </a:outerShdw>
                </a:effectLst>
              </a:rPr>
              <a:t>Facts:</a:t>
            </a:r>
            <a:endParaRPr lang="en-US" dirty="0">
              <a:solidFill>
                <a:srgbClr val="FF0000"/>
              </a:solidFill>
            </a:endParaRPr>
          </a:p>
        </p:txBody>
      </p:sp>
      <p:sp>
        <p:nvSpPr>
          <p:cNvPr id="3" name="Content Placeholder 2"/>
          <p:cNvSpPr>
            <a:spLocks noGrp="1"/>
          </p:cNvSpPr>
          <p:nvPr>
            <p:ph idx="1"/>
          </p:nvPr>
        </p:nvSpPr>
        <p:spPr>
          <a:xfrm>
            <a:off x="221673" y="990600"/>
            <a:ext cx="8763000" cy="5257800"/>
          </a:xfrm>
        </p:spPr>
        <p:txBody>
          <a:bodyPr>
            <a:normAutofit/>
          </a:bodyPr>
          <a:lstStyle/>
          <a:p>
            <a:r>
              <a:rPr lang="en-US" dirty="0" smtClean="0">
                <a:latin typeface="Times New Roman" pitchFamily="18" charset="0"/>
                <a:cs typeface="Times New Roman" pitchFamily="18" charset="0"/>
              </a:rPr>
              <a:t>Economy: </a:t>
            </a:r>
            <a:r>
              <a:rPr lang="en-US" dirty="0" smtClean="0">
                <a:solidFill>
                  <a:srgbClr val="C00000"/>
                </a:solidFill>
                <a:latin typeface="Times New Roman" pitchFamily="18" charset="0"/>
                <a:cs typeface="Times New Roman" pitchFamily="18" charset="0"/>
              </a:rPr>
              <a:t>Per capita Income: $43,100, Capitalism, Mixed economy</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Natural Resources: </a:t>
            </a:r>
            <a:r>
              <a:rPr lang="en-US" dirty="0" smtClean="0">
                <a:solidFill>
                  <a:srgbClr val="C00000"/>
                </a:solidFill>
                <a:latin typeface="Times New Roman" pitchFamily="18" charset="0"/>
                <a:cs typeface="Times New Roman" pitchFamily="18" charset="0"/>
              </a:rPr>
              <a:t>coal</a:t>
            </a: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(Australia </a:t>
            </a:r>
            <a:r>
              <a:rPr lang="en-US" dirty="0">
                <a:solidFill>
                  <a:srgbClr val="C00000"/>
                </a:solidFill>
                <a:latin typeface="Times New Roman" pitchFamily="18" charset="0"/>
                <a:cs typeface="Times New Roman" pitchFamily="18" charset="0"/>
              </a:rPr>
              <a:t>is the world's largest </a:t>
            </a:r>
            <a:r>
              <a:rPr lang="en-US" u="sng" dirty="0">
                <a:solidFill>
                  <a:srgbClr val="C00000"/>
                </a:solidFill>
                <a:latin typeface="Times New Roman" pitchFamily="18" charset="0"/>
                <a:cs typeface="Times New Roman" pitchFamily="18" charset="0"/>
              </a:rPr>
              <a:t>exporter</a:t>
            </a:r>
            <a:r>
              <a:rPr lang="en-US" dirty="0">
                <a:solidFill>
                  <a:srgbClr val="C00000"/>
                </a:solidFill>
                <a:latin typeface="Times New Roman" pitchFamily="18" charset="0"/>
                <a:cs typeface="Times New Roman" pitchFamily="18" charset="0"/>
              </a:rPr>
              <a:t> of </a:t>
            </a:r>
            <a:r>
              <a:rPr lang="en-US" dirty="0" smtClean="0">
                <a:solidFill>
                  <a:srgbClr val="C00000"/>
                </a:solidFill>
                <a:latin typeface="Times New Roman" pitchFamily="18" charset="0"/>
                <a:cs typeface="Times New Roman" pitchFamily="18" charset="0"/>
              </a:rPr>
              <a:t>coal), metals, diamonds, petroleum  </a:t>
            </a:r>
          </a:p>
          <a:p>
            <a:r>
              <a:rPr lang="en-US" dirty="0" smtClean="0">
                <a:latin typeface="Times New Roman" pitchFamily="18" charset="0"/>
                <a:cs typeface="Times New Roman" pitchFamily="18" charset="0"/>
              </a:rPr>
              <a:t>Agriculture: </a:t>
            </a:r>
            <a:r>
              <a:rPr lang="en-US" dirty="0" smtClean="0">
                <a:solidFill>
                  <a:srgbClr val="FF0000"/>
                </a:solidFill>
                <a:latin typeface="Times New Roman" pitchFamily="18" charset="0"/>
                <a:cs typeface="Times New Roman" pitchFamily="18" charset="0"/>
              </a:rPr>
              <a:t>4%, </a:t>
            </a:r>
            <a:r>
              <a:rPr lang="en-US" dirty="0" smtClean="0">
                <a:latin typeface="Times New Roman" pitchFamily="18" charset="0"/>
                <a:cs typeface="Times New Roman" pitchFamily="18" charset="0"/>
              </a:rPr>
              <a:t>Industry: </a:t>
            </a:r>
            <a:r>
              <a:rPr lang="en-US" dirty="0" smtClean="0">
                <a:solidFill>
                  <a:srgbClr val="FF0000"/>
                </a:solidFill>
                <a:latin typeface="Times New Roman" pitchFamily="18" charset="0"/>
                <a:cs typeface="Times New Roman" pitchFamily="18" charset="0"/>
              </a:rPr>
              <a:t>28%</a:t>
            </a:r>
            <a:r>
              <a:rPr lang="en-US" dirty="0" smtClean="0">
                <a:latin typeface="Times New Roman" pitchFamily="18" charset="0"/>
                <a:cs typeface="Times New Roman" pitchFamily="18" charset="0"/>
              </a:rPr>
              <a:t>, Service: </a:t>
            </a:r>
            <a:r>
              <a:rPr lang="en-US" dirty="0" smtClean="0">
                <a:solidFill>
                  <a:srgbClr val="FF0000"/>
                </a:solidFill>
                <a:latin typeface="Times New Roman" pitchFamily="18" charset="0"/>
                <a:cs typeface="Times New Roman" pitchFamily="18" charset="0"/>
              </a:rPr>
              <a:t>69%</a:t>
            </a:r>
          </a:p>
          <a:p>
            <a:r>
              <a:rPr lang="en-US" dirty="0" smtClean="0">
                <a:latin typeface="Times New Roman" pitchFamily="18" charset="0"/>
                <a:cs typeface="Times New Roman" pitchFamily="18" charset="0"/>
              </a:rPr>
              <a:t>Agr. products: </a:t>
            </a:r>
            <a:r>
              <a:rPr lang="en-US" dirty="0" smtClean="0">
                <a:solidFill>
                  <a:srgbClr val="C00000"/>
                </a:solidFill>
                <a:latin typeface="Times New Roman" pitchFamily="18" charset="0"/>
                <a:cs typeface="Times New Roman" pitchFamily="18" charset="0"/>
              </a:rPr>
              <a:t>wheat, barley, sugarcane, fruits; cattle, sheep, poultry</a:t>
            </a:r>
          </a:p>
          <a:p>
            <a:r>
              <a:rPr lang="en-US" dirty="0" smtClean="0">
                <a:latin typeface="Times New Roman" pitchFamily="18" charset="0"/>
                <a:cs typeface="Times New Roman" pitchFamily="18" charset="0"/>
              </a:rPr>
              <a:t>Industries: </a:t>
            </a:r>
            <a:r>
              <a:rPr lang="en-US" dirty="0" smtClean="0">
                <a:solidFill>
                  <a:srgbClr val="C00000"/>
                </a:solidFill>
                <a:latin typeface="Times New Roman" pitchFamily="18" charset="0"/>
                <a:cs typeface="Times New Roman" pitchFamily="18" charset="0"/>
              </a:rPr>
              <a:t>one of the world’s top </a:t>
            </a:r>
            <a:r>
              <a:rPr lang="en-US" u="sng" dirty="0" smtClean="0">
                <a:solidFill>
                  <a:srgbClr val="C00000"/>
                </a:solidFill>
                <a:latin typeface="Times New Roman" pitchFamily="18" charset="0"/>
                <a:cs typeface="Times New Roman" pitchFamily="18" charset="0"/>
              </a:rPr>
              <a:t>producers</a:t>
            </a:r>
            <a:r>
              <a:rPr lang="en-US" dirty="0" smtClean="0">
                <a:solidFill>
                  <a:srgbClr val="C00000"/>
                </a:solidFill>
                <a:latin typeface="Times New Roman" pitchFamily="18" charset="0"/>
                <a:cs typeface="Times New Roman" pitchFamily="18" charset="0"/>
              </a:rPr>
              <a:t> of wool </a:t>
            </a:r>
          </a:p>
          <a:p>
            <a:r>
              <a:rPr lang="en-US" dirty="0" smtClean="0">
                <a:latin typeface="Times New Roman" pitchFamily="18" charset="0"/>
                <a:cs typeface="Times New Roman" pitchFamily="18" charset="0"/>
              </a:rPr>
              <a:t>Money: </a:t>
            </a:r>
            <a:r>
              <a:rPr lang="en-US" dirty="0" smtClean="0">
                <a:solidFill>
                  <a:srgbClr val="C00000"/>
                </a:solidFill>
                <a:latin typeface="Times New Roman" pitchFamily="18" charset="0"/>
                <a:cs typeface="Times New Roman" pitchFamily="18" charset="0"/>
              </a:rPr>
              <a:t>Australian dollar (1.03-$1)</a:t>
            </a:r>
          </a:p>
          <a:p>
            <a:r>
              <a:rPr lang="en-US" dirty="0" smtClean="0">
                <a:solidFill>
                  <a:srgbClr val="C00000"/>
                </a:solidFill>
                <a:latin typeface="Times New Roman" pitchFamily="18" charset="0"/>
                <a:cs typeface="Times New Roman" pitchFamily="18" charset="0"/>
              </a:rPr>
              <a:t>A lot of trade with China, why?</a:t>
            </a:r>
          </a:p>
          <a:p>
            <a:pPr lvl="0"/>
            <a:endParaRPr lang="en-US" u="sng" dirty="0" smtClean="0">
              <a:latin typeface="Arial" pitchFamily="34" charset="0"/>
              <a:cs typeface="Arial" pitchFamily="34" charset="0"/>
            </a:endParaRPr>
          </a:p>
          <a:p>
            <a:endParaRPr lang="en-US" dirty="0"/>
          </a:p>
        </p:txBody>
      </p:sp>
      <p:pic>
        <p:nvPicPr>
          <p:cNvPr id="2050" name="Picture 2" descr="http://currencyguide.eu/aud-en/5-fro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304" y="4952999"/>
            <a:ext cx="3557296"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715000"/>
          </a:xfrm>
        </p:spPr>
        <p:txBody>
          <a:bodyPr>
            <a:normAutofit/>
          </a:bodyPr>
          <a:lstStyle/>
          <a:p>
            <a:pPr algn="ctr">
              <a:buNone/>
            </a:pPr>
            <a:r>
              <a:rPr lang="en-US" sz="3600" b="1" i="1" dirty="0" smtClean="0">
                <a:ln>
                  <a:solidFill>
                    <a:schemeClr val="tx1"/>
                  </a:solidFill>
                </a:ln>
                <a:solidFill>
                  <a:srgbClr val="FF0000"/>
                </a:solidFill>
                <a:effectLst>
                  <a:outerShdw blurRad="50800" dist="50800" dir="5400000" algn="ctr" rotWithShape="0">
                    <a:schemeClr val="bg1"/>
                  </a:outerShdw>
                </a:effectLst>
                <a:latin typeface="Times New Roman" pitchFamily="18" charset="0"/>
                <a:cs typeface="Times New Roman" pitchFamily="18" charset="0"/>
              </a:rPr>
              <a:t>Human/Environment </a:t>
            </a:r>
            <a:r>
              <a:rPr lang="en-US" sz="3600" b="1" i="1" dirty="0" smtClean="0">
                <a:ln>
                  <a:solidFill>
                    <a:schemeClr val="tx1"/>
                  </a:solidFill>
                </a:ln>
                <a:solidFill>
                  <a:srgbClr val="FF0000"/>
                </a:solidFill>
                <a:effectLst>
                  <a:outerShdw blurRad="50800" dist="50800" dir="5400000" algn="ctr" rotWithShape="0">
                    <a:schemeClr val="bg1"/>
                  </a:outerShdw>
                </a:effectLst>
                <a:latin typeface="Times New Roman" pitchFamily="18" charset="0"/>
                <a:cs typeface="Times New Roman" pitchFamily="18" charset="0"/>
              </a:rPr>
              <a:t>Interaction: </a:t>
            </a:r>
            <a:endParaRPr lang="en-US" sz="3600" i="1" dirty="0" smtClean="0">
              <a:ln>
                <a:solidFill>
                  <a:schemeClr val="tx1"/>
                </a:solidFill>
              </a:ln>
              <a:solidFill>
                <a:srgbClr val="FF0000"/>
              </a:solidFill>
              <a:effectLst>
                <a:outerShdw blurRad="50800" dist="50800" dir="5400000" algn="ctr" rotWithShape="0">
                  <a:schemeClr val="bg1"/>
                </a:outerShdw>
              </a:effectLst>
              <a:latin typeface="Times New Roman" pitchFamily="18" charset="0"/>
              <a:cs typeface="Times New Roman" pitchFamily="18" charset="0"/>
            </a:endParaRPr>
          </a:p>
          <a:p>
            <a:r>
              <a:rPr lang="en-US" dirty="0" smtClean="0">
                <a:latin typeface="Times New Roman" pitchFamily="18" charset="0"/>
                <a:cs typeface="Times New Roman" pitchFamily="18" charset="0"/>
              </a:rPr>
              <a:t>89% urbanization: </a:t>
            </a:r>
            <a:r>
              <a:rPr lang="en-US" i="1" dirty="0" smtClean="0">
                <a:solidFill>
                  <a:srgbClr val="FF0000"/>
                </a:solidFill>
                <a:latin typeface="Times New Roman" pitchFamily="18" charset="0"/>
                <a:cs typeface="Times New Roman" pitchFamily="18" charset="0"/>
              </a:rPr>
              <a:t>population concentrated along the eastern and southeastern coasts because of climate is better at the coast</a:t>
            </a:r>
          </a:p>
          <a:p>
            <a:r>
              <a:rPr lang="en-US" dirty="0" smtClean="0">
                <a:latin typeface="Times New Roman" pitchFamily="18" charset="0"/>
                <a:cs typeface="Times New Roman" pitchFamily="18" charset="0"/>
              </a:rPr>
              <a:t>soil erosion from overgrazing, industrial development, and poor farming practices</a:t>
            </a:r>
          </a:p>
          <a:p>
            <a:r>
              <a:rPr lang="en-US" dirty="0" smtClean="0">
                <a:latin typeface="Times New Roman" pitchFamily="18" charset="0"/>
                <a:cs typeface="Times New Roman" pitchFamily="18" charset="0"/>
              </a:rPr>
              <a:t>desertification; clearing for agricultural purposes threatens the natural habitat of many unique animal and plant species</a:t>
            </a:r>
          </a:p>
        </p:txBody>
      </p:sp>
      <p:pic>
        <p:nvPicPr>
          <p:cNvPr id="1026" name="Picture 2" descr="http://www.tohota.com/tohota/Tourisms/TourismImage/Sydney(Austral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495800"/>
            <a:ext cx="3240403" cy="21596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1"/>
            <a:ext cx="5029200" cy="5638800"/>
          </a:xfrm>
        </p:spPr>
        <p:txBody>
          <a:bodyPr>
            <a:normAutofit/>
          </a:bodyPr>
          <a:lstStyle/>
          <a:p>
            <a:pPr lvl="0"/>
            <a:r>
              <a:rPr lang="en-US" dirty="0" smtClean="0">
                <a:latin typeface="Times New Roman" pitchFamily="18" charset="0"/>
                <a:cs typeface="Times New Roman" pitchFamily="18" charset="0"/>
              </a:rPr>
              <a:t>The Aborigines are believed to have arrived in Australia about 40,000 BC during an ice age when Australia was connected to Asia by a land bridge. Tasmania was cut off from Australia when the last ice age ended and sea level rose.</a:t>
            </a:r>
          </a:p>
          <a:p>
            <a:endParaRPr lang="en-US" dirty="0"/>
          </a:p>
        </p:txBody>
      </p:sp>
      <p:sp>
        <p:nvSpPr>
          <p:cNvPr id="4" name="Title 1"/>
          <p:cNvSpPr>
            <a:spLocks noGrp="1"/>
          </p:cNvSpPr>
          <p:nvPr>
            <p:ph type="title"/>
          </p:nvPr>
        </p:nvSpPr>
        <p:spPr>
          <a:xfrm>
            <a:off x="457200" y="6927"/>
            <a:ext cx="8229600" cy="838200"/>
          </a:xfrm>
        </p:spPr>
        <p:txBody>
          <a:bodyPr>
            <a:normAutofit/>
          </a:bodyPr>
          <a:lstStyle/>
          <a:p>
            <a:pPr algn="ctr"/>
            <a:r>
              <a:rPr lang="en-US" i="1" dirty="0" smtClean="0">
                <a:ln>
                  <a:solidFill>
                    <a:schemeClr val="tx1"/>
                  </a:solidFill>
                </a:ln>
                <a:solidFill>
                  <a:srgbClr val="FF0000"/>
                </a:solidFill>
                <a:effectLst>
                  <a:outerShdw blurRad="50800" dist="50800" dir="5400000" algn="ctr" rotWithShape="0">
                    <a:schemeClr val="tx1"/>
                  </a:outerShdw>
                </a:effectLst>
              </a:rPr>
              <a:t>Aborigines</a:t>
            </a:r>
            <a:endParaRPr lang="en-US" dirty="0">
              <a:solidFill>
                <a:srgbClr val="FF0000"/>
              </a:solidFill>
            </a:endParaRPr>
          </a:p>
        </p:txBody>
      </p:sp>
      <p:pic>
        <p:nvPicPr>
          <p:cNvPr id="5" name="Picture 4" descr="http://www.whatsonxiamen.com/news_images/278607big.jpg"/>
          <p:cNvPicPr>
            <a:picLocks noChangeAspect="1" noChangeArrowheads="1"/>
          </p:cNvPicPr>
          <p:nvPr/>
        </p:nvPicPr>
        <p:blipFill>
          <a:blip r:embed="rId2" cstate="print"/>
          <a:srcRect/>
          <a:stretch>
            <a:fillRect/>
          </a:stretch>
        </p:blipFill>
        <p:spPr bwMode="auto">
          <a:xfrm>
            <a:off x="5195861" y="1066800"/>
            <a:ext cx="3699978" cy="2447925"/>
          </a:xfrm>
          <a:prstGeom prst="rect">
            <a:avLst/>
          </a:prstGeom>
          <a:noFill/>
        </p:spPr>
      </p:pic>
      <p:pic>
        <p:nvPicPr>
          <p:cNvPr id="6" name="Picture 2" descr="http://t3.gstatic.com/images?q=tbn:ANd9GcSestg9JKGXdeB2-H7zZjBYsBiQDfeccK49ccLVj_EDMDtD9SNW&amp;t=1"/>
          <p:cNvPicPr>
            <a:picLocks noChangeAspect="1" noChangeArrowheads="1"/>
          </p:cNvPicPr>
          <p:nvPr/>
        </p:nvPicPr>
        <p:blipFill>
          <a:blip r:embed="rId3" cstate="print"/>
          <a:srcRect/>
          <a:stretch>
            <a:fillRect/>
          </a:stretch>
        </p:blipFill>
        <p:spPr bwMode="auto">
          <a:xfrm>
            <a:off x="2653145" y="4038600"/>
            <a:ext cx="3629891" cy="266007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400800" cy="533400"/>
          </a:xfrm>
        </p:spPr>
        <p:txBody>
          <a:bodyPr>
            <a:normAutofit fontScale="90000"/>
          </a:bodyPr>
          <a:lstStyle/>
          <a:p>
            <a:pPr algn="ct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3276600" y="990600"/>
            <a:ext cx="5867400" cy="5867400"/>
          </a:xfrm>
        </p:spPr>
        <p:txBody>
          <a:bodyPr>
            <a:normAutofit/>
          </a:bodyPr>
          <a:lstStyle/>
          <a:p>
            <a:pPr marL="274320" lvl="2" indent="-274320">
              <a:buClr>
                <a:schemeClr val="accent3"/>
              </a:buClr>
              <a:buSzPct val="95000"/>
            </a:pPr>
            <a:r>
              <a:rPr lang="en-US" sz="2400" dirty="0">
                <a:latin typeface="Times New Roman" pitchFamily="18" charset="0"/>
                <a:cs typeface="Times New Roman" pitchFamily="18" charset="0"/>
              </a:rPr>
              <a:t>Until the American War of Independence, Britain had sent </a:t>
            </a:r>
            <a:r>
              <a:rPr lang="en-US" sz="2400" dirty="0" smtClean="0">
                <a:latin typeface="Times New Roman" pitchFamily="18" charset="0"/>
                <a:cs typeface="Times New Roman" pitchFamily="18" charset="0"/>
              </a:rPr>
              <a:t>prisoners </a:t>
            </a:r>
            <a:r>
              <a:rPr lang="en-US" sz="2400" dirty="0">
                <a:latin typeface="Times New Roman" pitchFamily="18" charset="0"/>
                <a:cs typeface="Times New Roman" pitchFamily="18" charset="0"/>
              </a:rPr>
              <a:t>to America. American independence ended the practice and the British prisons were </a:t>
            </a:r>
            <a:r>
              <a:rPr lang="en-US" sz="2400" dirty="0" smtClean="0">
                <a:latin typeface="Times New Roman" pitchFamily="18" charset="0"/>
                <a:cs typeface="Times New Roman" pitchFamily="18" charset="0"/>
              </a:rPr>
              <a:t>full, so they had to find another location.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548640" lvl="3" indent="-274320">
              <a:buSzPct val="95000"/>
            </a:pPr>
            <a:r>
              <a:rPr lang="en-US" sz="2400" dirty="0" smtClean="0">
                <a:latin typeface="Times New Roman" pitchFamily="18" charset="0"/>
                <a:cs typeface="Times New Roman" pitchFamily="18" charset="0"/>
              </a:rPr>
              <a:t>CRIMES</a:t>
            </a:r>
            <a:r>
              <a:rPr lang="en-US" sz="2400" dirty="0">
                <a:latin typeface="Times New Roman" pitchFamily="18" charset="0"/>
                <a:cs typeface="Times New Roman" pitchFamily="18" charset="0"/>
              </a:rPr>
              <a:t>: Stealing money, stealing clothing, stealing food, stealing paper, stealing plants, stealing fish from the river, assault, receiving stolen goods, having more than one </a:t>
            </a:r>
            <a:r>
              <a:rPr lang="en-US" sz="2400" dirty="0" smtClean="0">
                <a:latin typeface="Times New Roman" pitchFamily="18" charset="0"/>
                <a:cs typeface="Times New Roman" pitchFamily="18" charset="0"/>
              </a:rPr>
              <a:t>wife</a:t>
            </a:r>
          </a:p>
          <a:p>
            <a:r>
              <a:rPr lang="en-US" sz="2400" dirty="0" smtClean="0">
                <a:latin typeface="Times New Roman" pitchFamily="18" charset="0"/>
                <a:cs typeface="Times New Roman" pitchFamily="18" charset="0"/>
              </a:rPr>
              <a:t>In 1770 </a:t>
            </a:r>
            <a:r>
              <a:rPr lang="en-US" sz="2400" i="1" dirty="0" smtClean="0">
                <a:latin typeface="Times New Roman" pitchFamily="18" charset="0"/>
                <a:cs typeface="Times New Roman" pitchFamily="18" charset="0"/>
              </a:rPr>
              <a:t>Captain James Cook </a:t>
            </a:r>
            <a:r>
              <a:rPr lang="en-US" sz="2400" dirty="0" smtClean="0">
                <a:latin typeface="Times New Roman" pitchFamily="18" charset="0"/>
                <a:cs typeface="Times New Roman" pitchFamily="18" charset="0"/>
              </a:rPr>
              <a:t>arrived on his ship the Endeavour. He claimed the whole of Australia for Britain. </a:t>
            </a:r>
          </a:p>
          <a:p>
            <a:pPr marL="0" lvl="1" indent="0">
              <a:buClr>
                <a:schemeClr val="accent3"/>
              </a:buClr>
              <a:buSzPct val="9500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sz="1600" dirty="0"/>
          </a:p>
        </p:txBody>
      </p:sp>
      <p:sp>
        <p:nvSpPr>
          <p:cNvPr id="6" name="Title 1"/>
          <p:cNvSpPr txBox="1">
            <a:spLocks/>
          </p:cNvSpPr>
          <p:nvPr/>
        </p:nvSpPr>
        <p:spPr>
          <a:xfrm>
            <a:off x="3484418" y="0"/>
            <a:ext cx="5638800" cy="762000"/>
          </a:xfrm>
          <a:prstGeom prst="rect">
            <a:avLst/>
          </a:prstGeom>
        </p:spPr>
        <p:txBody>
          <a:bodyPr vert="horz" lIns="0" rIns="0" bIns="0" anchor="b">
            <a:normAutofit lnSpcReduction="10000"/>
          </a:bodyPr>
          <a:lstStyle/>
          <a:p>
            <a:pPr algn="ctr">
              <a:spcBef>
                <a:spcPct val="0"/>
              </a:spcBef>
              <a:defRPr/>
            </a:pPr>
            <a:r>
              <a:rPr lang="en-US" sz="5000" i="1" dirty="0" smtClean="0">
                <a:ln>
                  <a:solidFill>
                    <a:schemeClr val="tx1"/>
                  </a:solidFill>
                </a:ln>
                <a:solidFill>
                  <a:srgbClr val="FF0000"/>
                </a:solidFill>
                <a:effectLst>
                  <a:outerShdw blurRad="50800" dist="50800" dir="5400000" algn="ctr" rotWithShape="0">
                    <a:schemeClr val="tx1"/>
                  </a:outerShdw>
                </a:effectLst>
              </a:rPr>
              <a:t>Colonizing</a:t>
            </a:r>
            <a:endParaRPr lang="en-US" sz="5000" i="1" dirty="0">
              <a:ln>
                <a:solidFill>
                  <a:schemeClr val="tx1"/>
                </a:solidFill>
              </a:ln>
              <a:solidFill>
                <a:srgbClr val="FF0000"/>
              </a:solidFill>
              <a:effectLst>
                <a:outerShdw blurRad="50800" dist="50800" dir="5400000" algn="ctr" rotWithShape="0">
                  <a:schemeClr val="tx1"/>
                </a:outerShdw>
              </a:effectLst>
            </a:endParaRPr>
          </a:p>
        </p:txBody>
      </p:sp>
      <p:pic>
        <p:nvPicPr>
          <p:cNvPr id="8" name="Picture 6" descr="http://www.anmm.gov.au/webdata/shop/images/image_675_1.jpg"/>
          <p:cNvPicPr>
            <a:picLocks noChangeAspect="1" noChangeArrowheads="1"/>
          </p:cNvPicPr>
          <p:nvPr/>
        </p:nvPicPr>
        <p:blipFill>
          <a:blip r:embed="rId2" cstate="print"/>
          <a:srcRect/>
          <a:stretch>
            <a:fillRect/>
          </a:stretch>
        </p:blipFill>
        <p:spPr bwMode="auto">
          <a:xfrm>
            <a:off x="20782" y="152400"/>
            <a:ext cx="3382537" cy="2667000"/>
          </a:xfrm>
          <a:prstGeom prst="rect">
            <a:avLst/>
          </a:prstGeom>
          <a:noFill/>
        </p:spPr>
      </p:pic>
      <p:pic>
        <p:nvPicPr>
          <p:cNvPr id="6146" name="Picture 2" descr="http://upload.wikimedia.org/wikipedia/commons/3/3f/Captain-James-Cook.jpg"/>
          <p:cNvPicPr>
            <a:picLocks noChangeAspect="1" noChangeArrowheads="1"/>
          </p:cNvPicPr>
          <p:nvPr/>
        </p:nvPicPr>
        <p:blipFill>
          <a:blip r:embed="rId3" cstate="print"/>
          <a:srcRect/>
          <a:stretch>
            <a:fillRect/>
          </a:stretch>
        </p:blipFill>
        <p:spPr bwMode="auto">
          <a:xfrm>
            <a:off x="228600" y="2057400"/>
            <a:ext cx="2743200" cy="3142527"/>
          </a:xfrm>
          <a:prstGeom prst="rect">
            <a:avLst/>
          </a:prstGeom>
          <a:noFill/>
        </p:spPr>
      </p:pic>
      <p:sp>
        <p:nvSpPr>
          <p:cNvPr id="4" name="AutoShape 2" descr="Image result for union ja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union ja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img3.wikia.nocookie.net/__cb20131110154834/micronations/images/c/c0/Union-j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31" y="5232236"/>
            <a:ext cx="2376849" cy="1625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715000"/>
          </a:xfrm>
        </p:spPr>
        <p:txBody>
          <a:bodyPr>
            <a:normAutofit/>
          </a:bodyPr>
          <a:lstStyle/>
          <a:p>
            <a:r>
              <a:rPr lang="en-US" dirty="0" smtClean="0">
                <a:latin typeface="Times New Roman" pitchFamily="18" charset="0"/>
                <a:cs typeface="Times New Roman" pitchFamily="18" charset="0"/>
              </a:rPr>
              <a:t>The Fleet consisted mainly of convicts with officers to guard them. There were many more men than women - around four men for every woman - and this caused problems in the settlement for many years.</a:t>
            </a:r>
          </a:p>
          <a:p>
            <a:r>
              <a:rPr lang="en-US" dirty="0" smtClean="0">
                <a:latin typeface="Times New Roman" pitchFamily="18" charset="0"/>
                <a:cs typeface="Times New Roman" pitchFamily="18" charset="0"/>
              </a:rPr>
              <a:t>In spite of the problems such as: lack of agricultural knowledge and poor soil, the settlement grew.</a:t>
            </a:r>
          </a:p>
          <a:p>
            <a:r>
              <a:rPr lang="en-US" dirty="0" smtClean="0">
                <a:latin typeface="Times New Roman" pitchFamily="18" charset="0"/>
                <a:cs typeface="Times New Roman" pitchFamily="18" charset="0"/>
              </a:rPr>
              <a:t>At first convicts worked on government land for provisions but starting 1793 those who behaved well were freed and given grants of land. </a:t>
            </a:r>
          </a:p>
          <a:p>
            <a:pPr lvl="0"/>
            <a:r>
              <a:rPr lang="en-US" dirty="0" smtClean="0">
                <a:latin typeface="Times New Roman" pitchFamily="18" charset="0"/>
                <a:cs typeface="Times New Roman" pitchFamily="18" charset="0"/>
              </a:rPr>
              <a:t>Having a </a:t>
            </a:r>
            <a:r>
              <a:rPr lang="en-US" dirty="0" smtClean="0">
                <a:solidFill>
                  <a:srgbClr val="FF0000"/>
                </a:solidFill>
                <a:latin typeface="Times New Roman" pitchFamily="18" charset="0"/>
                <a:cs typeface="Times New Roman" pitchFamily="18" charset="0"/>
              </a:rPr>
              <a:t>penal colony </a:t>
            </a:r>
            <a:r>
              <a:rPr lang="en-US" dirty="0" smtClean="0">
                <a:latin typeface="Times New Roman" pitchFamily="18" charset="0"/>
                <a:cs typeface="Times New Roman" pitchFamily="18" charset="0"/>
              </a:rPr>
              <a:t>may not have been the sole motive for founding a colony in Australia. The British established a </a:t>
            </a:r>
            <a:r>
              <a:rPr lang="en-US" dirty="0" smtClean="0">
                <a:solidFill>
                  <a:srgbClr val="FF0000"/>
                </a:solidFill>
                <a:latin typeface="Times New Roman" pitchFamily="18" charset="0"/>
                <a:cs typeface="Times New Roman" pitchFamily="18" charset="0"/>
              </a:rPr>
              <a:t>naval base in the Pacific</a:t>
            </a:r>
            <a:r>
              <a:rPr lang="en-US" dirty="0" smtClean="0">
                <a:latin typeface="Times New Roman" pitchFamily="18" charset="0"/>
                <a:cs typeface="Times New Roman" pitchFamily="18" charset="0"/>
              </a:rPr>
              <a:t>. They also used Australia as a </a:t>
            </a:r>
            <a:r>
              <a:rPr lang="en-US" dirty="0" smtClean="0">
                <a:solidFill>
                  <a:srgbClr val="FF0000"/>
                </a:solidFill>
                <a:latin typeface="Times New Roman" pitchFamily="18" charset="0"/>
                <a:cs typeface="Times New Roman" pitchFamily="18" charset="0"/>
              </a:rPr>
              <a:t>source of timber</a:t>
            </a:r>
            <a:r>
              <a:rPr lang="en-US" dirty="0" smtClean="0">
                <a:latin typeface="Times New Roman" pitchFamily="18" charset="0"/>
                <a:cs typeface="Times New Roman" pitchFamily="18" charset="0"/>
              </a:rPr>
              <a:t>.</a:t>
            </a:r>
            <a:endParaRPr lang="en-US" dirty="0" smtClean="0"/>
          </a:p>
          <a:p>
            <a:endParaRPr lang="en-US" dirty="0"/>
          </a:p>
        </p:txBody>
      </p:sp>
      <p:sp>
        <p:nvSpPr>
          <p:cNvPr id="4" name="Title 1"/>
          <p:cNvSpPr txBox="1">
            <a:spLocks/>
          </p:cNvSpPr>
          <p:nvPr/>
        </p:nvSpPr>
        <p:spPr>
          <a:xfrm>
            <a:off x="381000" y="0"/>
            <a:ext cx="8382000" cy="8382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1" u="none" strike="noStrike" kern="1200" cap="none" spc="0" normalizeH="0" baseline="0" noProof="0" dirty="0" smtClean="0">
                <a:ln>
                  <a:solidFill>
                    <a:schemeClr val="tx1"/>
                  </a:solidFill>
                </a:ln>
                <a:solidFill>
                  <a:srgbClr val="FFC000"/>
                </a:solidFill>
                <a:effectLst>
                  <a:outerShdw blurRad="50800" dist="50800" dir="5400000" algn="ctr" rotWithShape="0">
                    <a:schemeClr val="tx1"/>
                  </a:outerShdw>
                </a:effectLst>
                <a:uLnTx/>
                <a:uFillTx/>
                <a:latin typeface="+mj-lt"/>
                <a:ea typeface="+mj-ea"/>
                <a:cs typeface="+mj-cs"/>
              </a:rPr>
              <a:t>Penal Colony</a:t>
            </a:r>
            <a:endParaRPr kumimoji="0" lang="en-US" sz="5000" b="0" i="1" u="none" strike="noStrike" kern="1200" cap="none" spc="0" normalizeH="0" baseline="0" noProof="0" dirty="0">
              <a:ln>
                <a:solidFill>
                  <a:schemeClr val="tx1"/>
                </a:solidFill>
              </a:ln>
              <a:solidFill>
                <a:srgbClr val="FFC000"/>
              </a:solidFill>
              <a:effectLst>
                <a:outerShdw blurRad="50800" dist="50800" dir="5400000" algn="ctr" rotWithShape="0">
                  <a:schemeClr val="tx1"/>
                </a:outerShdw>
              </a:effectLst>
              <a:uLnTx/>
              <a:uFillTx/>
              <a:latin typeface="+mj-lt"/>
              <a:ea typeface="+mj-ea"/>
              <a:cs typeface="+mj-cs"/>
            </a:endParaRPr>
          </a:p>
        </p:txBody>
      </p:sp>
    </p:spTree>
    <p:extLst>
      <p:ext uri="{BB962C8B-B14F-4D97-AF65-F5344CB8AC3E}">
        <p14:creationId xmlns:p14="http://schemas.microsoft.com/office/powerpoint/2010/main" val="3383721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US" sz="6600" i="1" dirty="0" smtClean="0">
                <a:ln>
                  <a:solidFill>
                    <a:schemeClr val="tx1"/>
                  </a:solidFill>
                </a:ln>
                <a:solidFill>
                  <a:srgbClr val="FFC000"/>
                </a:solidFill>
                <a:effectLst>
                  <a:outerShdw blurRad="50800" dist="50800" dir="5400000" algn="ctr" rotWithShape="0">
                    <a:schemeClr val="tx1"/>
                  </a:outerShdw>
                </a:effectLst>
              </a:rPr>
              <a:t>Flag</a:t>
            </a:r>
            <a:endParaRPr lang="en-US" sz="6600" i="1" dirty="0">
              <a:ln>
                <a:solidFill>
                  <a:schemeClr val="tx1"/>
                </a:solidFill>
              </a:ln>
              <a:solidFill>
                <a:srgbClr val="FFC000"/>
              </a:solidFill>
              <a:effectLst>
                <a:outerShdw blurRad="50800" dist="50800" dir="5400000" algn="ctr" rotWithShape="0">
                  <a:schemeClr val="tx1"/>
                </a:outerShdw>
              </a:effectLst>
            </a:endParaRPr>
          </a:p>
        </p:txBody>
      </p:sp>
      <p:sp>
        <p:nvSpPr>
          <p:cNvPr id="4" name="Rectangle 3"/>
          <p:cNvSpPr/>
          <p:nvPr/>
        </p:nvSpPr>
        <p:spPr>
          <a:xfrm>
            <a:off x="228600" y="4267200"/>
            <a:ext cx="8686800" cy="2308324"/>
          </a:xfrm>
          <a:prstGeom prst="rect">
            <a:avLst/>
          </a:prstGeom>
        </p:spPr>
        <p:txBody>
          <a:bodyPr wrap="square">
            <a:spAutoFit/>
          </a:bodyPr>
          <a:lstStyle/>
          <a:p>
            <a:r>
              <a:rPr lang="en-US" sz="2400" b="1" dirty="0" smtClean="0"/>
              <a:t>The Australian flag pictures a large seven-pointed star known as the Commonwealth Star.</a:t>
            </a:r>
            <a:r>
              <a:rPr lang="en-US" sz="2400" dirty="0" smtClean="0"/>
              <a:t> </a:t>
            </a:r>
            <a:r>
              <a:rPr lang="en-US" sz="2400" b="1" dirty="0" smtClean="0"/>
              <a:t>The Commonwealth Star depicts one point for each of the six original states and the territories of Australia.</a:t>
            </a:r>
            <a:r>
              <a:rPr lang="en-US" sz="2400" dirty="0" smtClean="0"/>
              <a:t> </a:t>
            </a:r>
            <a:r>
              <a:rPr lang="en-US" sz="2400" b="1" dirty="0" smtClean="0"/>
              <a:t>The other is a representation of the Southern Cross constellation.</a:t>
            </a:r>
            <a:endParaRPr lang="en-US" sz="2400" dirty="0" smtClean="0"/>
          </a:p>
          <a:p>
            <a:endParaRPr lang="en-US" sz="2400" dirty="0">
              <a:solidFill>
                <a:srgbClr val="FF0000"/>
              </a:solidFill>
              <a:latin typeface="Times New Roman" pitchFamily="18" charset="0"/>
              <a:cs typeface="Times New Roman" pitchFamily="18" charset="0"/>
            </a:endParaRPr>
          </a:p>
        </p:txBody>
      </p:sp>
      <p:pic>
        <p:nvPicPr>
          <p:cNvPr id="18434" name="Picture 2" descr="http://www.theodora.com/flags/as.gif">
            <a:hlinkClick r:id="rId2"/>
          </p:cNvPr>
          <p:cNvPicPr>
            <a:picLocks noChangeAspect="1" noChangeArrowheads="1"/>
          </p:cNvPicPr>
          <p:nvPr/>
        </p:nvPicPr>
        <p:blipFill>
          <a:blip r:embed="rId3" cstate="print"/>
          <a:srcRect/>
          <a:stretch>
            <a:fillRect/>
          </a:stretch>
        </p:blipFill>
        <p:spPr bwMode="auto">
          <a:xfrm>
            <a:off x="2286000" y="914400"/>
            <a:ext cx="4800598" cy="3200400"/>
          </a:xfrm>
          <a:prstGeom prst="rect">
            <a:avLst/>
          </a:prstGeom>
          <a:noFill/>
        </p:spPr>
      </p:pic>
    </p:spTree>
    <p:extLst>
      <p:ext uri="{BB962C8B-B14F-4D97-AF65-F5344CB8AC3E}">
        <p14:creationId xmlns:p14="http://schemas.microsoft.com/office/powerpoint/2010/main" val="3870933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5334000" cy="5943600"/>
          </a:xfrm>
        </p:spPr>
        <p:txBody>
          <a:bodyPr>
            <a:normAutofit lnSpcReduction="10000"/>
          </a:bodyPr>
          <a:lstStyle/>
          <a:p>
            <a:pPr lvl="0"/>
            <a:r>
              <a:rPr lang="en-US" dirty="0" smtClean="0">
                <a:latin typeface="Times New Roman" pitchFamily="18" charset="0"/>
                <a:cs typeface="Times New Roman" pitchFamily="18" charset="0"/>
              </a:rPr>
              <a:t>1828-1832: </a:t>
            </a:r>
            <a:r>
              <a:rPr lang="en-US" dirty="0">
                <a:latin typeface="Times New Roman" pitchFamily="18" charset="0"/>
                <a:cs typeface="Times New Roman" pitchFamily="18" charset="0"/>
              </a:rPr>
              <a:t>European diseases such as smallpox, influenza and measles </a:t>
            </a:r>
            <a:r>
              <a:rPr lang="en-US" dirty="0" smtClean="0">
                <a:latin typeface="Times New Roman" pitchFamily="18" charset="0"/>
                <a:cs typeface="Times New Roman" pitchFamily="18" charset="0"/>
              </a:rPr>
              <a:t>devastated </a:t>
            </a:r>
            <a:r>
              <a:rPr lang="en-US" dirty="0">
                <a:latin typeface="Times New Roman" pitchFamily="18" charset="0"/>
                <a:cs typeface="Times New Roman" pitchFamily="18" charset="0"/>
              </a:rPr>
              <a:t>the Aborigines. The </a:t>
            </a:r>
            <a:r>
              <a:rPr lang="en-US" dirty="0" smtClean="0">
                <a:latin typeface="Times New Roman" pitchFamily="18" charset="0"/>
                <a:cs typeface="Times New Roman" pitchFamily="18" charset="0"/>
              </a:rPr>
              <a:t>Europeans began to drive the Aborigines off their land. </a:t>
            </a:r>
            <a:r>
              <a:rPr lang="en-US" dirty="0">
                <a:latin typeface="Times New Roman" pitchFamily="18" charset="0"/>
                <a:cs typeface="Times New Roman" pitchFamily="18" charset="0"/>
              </a:rPr>
              <a:t>As the Whites took more and more of the Aborigines hunting land for sheep, tension grew and violence flared. </a:t>
            </a:r>
          </a:p>
          <a:p>
            <a:r>
              <a:rPr lang="en-US" dirty="0" smtClean="0">
                <a:latin typeface="Times New Roman" pitchFamily="18" charset="0"/>
                <a:cs typeface="Times New Roman" pitchFamily="18" charset="0"/>
              </a:rPr>
              <a:t>Aborigines </a:t>
            </a:r>
            <a:r>
              <a:rPr lang="en-US" dirty="0">
                <a:latin typeface="Times New Roman" pitchFamily="18" charset="0"/>
                <a:cs typeface="Times New Roman" pitchFamily="18" charset="0"/>
              </a:rPr>
              <a:t>sometimes attacked settlers and took sheep. In retaliation Europeans sometimes massacred Aborigines. </a:t>
            </a:r>
            <a:r>
              <a:rPr lang="en-US" dirty="0" smtClean="0">
                <a:latin typeface="Times New Roman" pitchFamily="18" charset="0"/>
                <a:cs typeface="Times New Roman" pitchFamily="18" charset="0"/>
              </a:rPr>
              <a:t>This led to the </a:t>
            </a:r>
            <a:r>
              <a:rPr lang="en-US" dirty="0" smtClean="0">
                <a:solidFill>
                  <a:srgbClr val="FF0000"/>
                </a:solidFill>
                <a:latin typeface="Times New Roman" pitchFamily="18" charset="0"/>
                <a:cs typeface="Times New Roman" pitchFamily="18" charset="0"/>
              </a:rPr>
              <a:t>“Black War”.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Aborigines used 'hit and run' raids and parties of Europeans went out to kill Aborigines.</a:t>
            </a:r>
          </a:p>
          <a:p>
            <a:endParaRPr lang="en-US" dirty="0"/>
          </a:p>
        </p:txBody>
      </p:sp>
      <p:sp>
        <p:nvSpPr>
          <p:cNvPr id="4" name="Title 1"/>
          <p:cNvSpPr txBox="1">
            <a:spLocks/>
          </p:cNvSpPr>
          <p:nvPr/>
        </p:nvSpPr>
        <p:spPr>
          <a:xfrm>
            <a:off x="0" y="0"/>
            <a:ext cx="9144000" cy="8382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1" u="none" strike="noStrike" kern="1200" cap="none" spc="0" normalizeH="0" baseline="0" noProof="0" dirty="0" smtClean="0">
                <a:ln>
                  <a:solidFill>
                    <a:schemeClr val="tx1"/>
                  </a:solidFill>
                </a:ln>
                <a:solidFill>
                  <a:srgbClr val="FF0000"/>
                </a:solidFill>
                <a:effectLst>
                  <a:outerShdw blurRad="50800" dist="50800" dir="5400000" algn="ctr" rotWithShape="0">
                    <a:schemeClr val="tx1"/>
                  </a:outerShdw>
                </a:effectLst>
                <a:uLnTx/>
                <a:uFillTx/>
                <a:latin typeface="+mj-lt"/>
                <a:ea typeface="+mj-ea"/>
                <a:cs typeface="+mj-cs"/>
              </a:rPr>
              <a:t>Black War</a:t>
            </a:r>
            <a:endParaRPr kumimoji="0" lang="en-US" sz="5000" b="0" i="1" u="none" strike="noStrike" kern="1200" cap="none" spc="0" normalizeH="0" baseline="0" noProof="0" dirty="0">
              <a:ln>
                <a:solidFill>
                  <a:schemeClr val="tx1"/>
                </a:solidFill>
              </a:ln>
              <a:solidFill>
                <a:srgbClr val="FF0000"/>
              </a:solidFill>
              <a:effectLst>
                <a:outerShdw blurRad="50800" dist="50800" dir="5400000" algn="ctr" rotWithShape="0">
                  <a:schemeClr val="tx1"/>
                </a:outerShdw>
              </a:effectLst>
              <a:uLnTx/>
              <a:uFillTx/>
              <a:latin typeface="+mj-lt"/>
              <a:ea typeface="+mj-ea"/>
              <a:cs typeface="+mj-cs"/>
            </a:endParaRPr>
          </a:p>
        </p:txBody>
      </p:sp>
      <p:pic>
        <p:nvPicPr>
          <p:cNvPr id="1026" name="Picture 2" descr="Gov Davey's proclamation-ed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3352800"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14400"/>
          </a:xfrm>
        </p:spPr>
        <p:txBody>
          <a:bodyPr>
            <a:normAutofit fontScale="90000"/>
          </a:bodyPr>
          <a:lstStyle/>
          <a:p>
            <a:pPr lvl="0" algn="ctr"/>
            <a:r>
              <a:rPr lang="en-US" i="1" dirty="0" smtClean="0">
                <a:ln>
                  <a:solidFill>
                    <a:schemeClr val="tx1"/>
                  </a:solidFill>
                </a:ln>
                <a:solidFill>
                  <a:srgbClr val="FFC000"/>
                </a:solidFill>
                <a:effectLst>
                  <a:outerShdw blurRad="50800" dist="50800" dir="5400000" algn="ctr" rotWithShape="0">
                    <a:schemeClr val="tx1"/>
                  </a:outerShdw>
                </a:effectLst>
              </a:rPr>
              <a:t/>
            </a:r>
            <a:br>
              <a:rPr lang="en-US" i="1" dirty="0" smtClean="0">
                <a:ln>
                  <a:solidFill>
                    <a:schemeClr val="tx1"/>
                  </a:solidFill>
                </a:ln>
                <a:solidFill>
                  <a:srgbClr val="FFC000"/>
                </a:solidFill>
                <a:effectLst>
                  <a:outerShdw blurRad="50800" dist="50800" dir="5400000" algn="ctr" rotWithShape="0">
                    <a:schemeClr val="tx1"/>
                  </a:outerShdw>
                </a:effectLst>
              </a:rPr>
            </a:br>
            <a:r>
              <a:rPr lang="en-US" sz="7300" i="1" dirty="0" smtClean="0">
                <a:ln>
                  <a:solidFill>
                    <a:schemeClr val="tx1"/>
                  </a:solidFill>
                </a:ln>
                <a:solidFill>
                  <a:srgbClr val="FF0000"/>
                </a:solidFill>
                <a:effectLst>
                  <a:outerShdw blurRad="50800" dist="50800" dir="5400000" algn="ctr" rotWithShape="0">
                    <a:schemeClr val="tx1"/>
                  </a:outerShdw>
                </a:effectLst>
              </a:rPr>
              <a:t>Sheep</a:t>
            </a:r>
            <a:r>
              <a:rPr lang="en-US" sz="7300" i="1" dirty="0" smtClean="0">
                <a:ln>
                  <a:solidFill>
                    <a:schemeClr val="tx1"/>
                  </a:solidFill>
                </a:ln>
                <a:solidFill>
                  <a:srgbClr val="FFC000"/>
                </a:solidFill>
                <a:effectLst>
                  <a:outerShdw blurRad="50800" dist="50800" dir="5400000" algn="ctr" rotWithShape="0">
                    <a:schemeClr val="tx1"/>
                  </a:outerShdw>
                </a:effectLst>
              </a:rPr>
              <a:t>  </a:t>
            </a:r>
            <a:endParaRPr lang="en-US" sz="7300" dirty="0"/>
          </a:p>
        </p:txBody>
      </p:sp>
      <p:sp>
        <p:nvSpPr>
          <p:cNvPr id="3" name="Content Placeholder 2"/>
          <p:cNvSpPr>
            <a:spLocks noGrp="1"/>
          </p:cNvSpPr>
          <p:nvPr>
            <p:ph idx="1"/>
          </p:nvPr>
        </p:nvSpPr>
        <p:spPr>
          <a:xfrm>
            <a:off x="304800" y="838200"/>
            <a:ext cx="8610600" cy="4389120"/>
          </a:xfrm>
        </p:spPr>
        <p:txBody>
          <a:bodyPr/>
          <a:lstStyle/>
          <a:p>
            <a:pPr lvl="0"/>
            <a:r>
              <a:rPr lang="en-US" dirty="0" smtClean="0">
                <a:latin typeface="Times New Roman" panose="02020603050405020304" pitchFamily="18" charset="0"/>
                <a:cs typeface="Times New Roman" panose="02020603050405020304" pitchFamily="18" charset="0"/>
              </a:rPr>
              <a:t>In 1797 Merino sheep were brought to Australia. The number of sheep in Australia quickly boomed. There was a huge demand for their wool in England. By 1820 there 100,000 sheep in Australia. By 1830 the figure had reached 1 million. By 1850 there were 13 million sheep in New South Wales. </a:t>
            </a:r>
            <a:endParaRPr lang="en-US" dirty="0"/>
          </a:p>
        </p:txBody>
      </p:sp>
      <p:pic>
        <p:nvPicPr>
          <p:cNvPr id="2050" name="Picture 2" descr="https://www.armadillomerino.com/sites/default/files/uploads/merino-she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836" y="3352800"/>
            <a:ext cx="3811470" cy="33318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erino 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67" y="3352800"/>
            <a:ext cx="4434286" cy="3331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85800"/>
            <a:ext cx="5410200" cy="838200"/>
          </a:xfrm>
        </p:spPr>
        <p:txBody>
          <a:bodyPr>
            <a:noAutofit/>
          </a:bodyPr>
          <a:lstStyle/>
          <a:p>
            <a:pPr algn="ctr"/>
            <a:r>
              <a:rPr lang="en-US" sz="6000" i="1" dirty="0" smtClean="0">
                <a:ln>
                  <a:solidFill>
                    <a:schemeClr val="tx1"/>
                  </a:solidFill>
                </a:ln>
                <a:solidFill>
                  <a:srgbClr val="FF0000"/>
                </a:solidFill>
                <a:effectLst>
                  <a:outerShdw blurRad="50800" dist="50800" dir="5400000" algn="ctr" rotWithShape="0">
                    <a:schemeClr val="tx1"/>
                  </a:outerShdw>
                </a:effectLst>
              </a:rPr>
              <a:t>Wild Hares</a:t>
            </a:r>
            <a:endParaRPr lang="en-US" sz="6000" i="1" dirty="0">
              <a:ln>
                <a:solidFill>
                  <a:schemeClr val="tx1"/>
                </a:solidFill>
              </a:ln>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idx="1"/>
          </p:nvPr>
        </p:nvSpPr>
        <p:spPr>
          <a:xfrm>
            <a:off x="0" y="2438400"/>
            <a:ext cx="8915400" cy="4648200"/>
          </a:xfrm>
        </p:spPr>
        <p:txBody>
          <a:bodyPr>
            <a:normAutofit/>
          </a:bodyPr>
          <a:lstStyle/>
          <a:p>
            <a:pPr lvl="0"/>
            <a:r>
              <a:rPr lang="en-US" sz="2200" dirty="0" smtClean="0">
                <a:latin typeface="Times New Roman" pitchFamily="18" charset="0"/>
                <a:cs typeface="Times New Roman" pitchFamily="18" charset="0"/>
              </a:rPr>
              <a:t>In the 1800s rabbits were introduced to Australia for hunting by releasing 24 wild rabbits by Thomas Austin on his property. While living in England, Austin had been an avid hunter. Upon arriving in Australia, which had no native rabbit population, Austin asked his nephew in England to send him the rabbits. </a:t>
            </a:r>
          </a:p>
          <a:p>
            <a:pPr lvl="0"/>
            <a:r>
              <a:rPr lang="en-US" sz="2200" dirty="0" smtClean="0">
                <a:latin typeface="Times New Roman" pitchFamily="18" charset="0"/>
                <a:cs typeface="Times New Roman" pitchFamily="18" charset="0"/>
              </a:rPr>
              <a:t>The population has grown from the 24 to 3.5 million. </a:t>
            </a:r>
          </a:p>
          <a:p>
            <a:pPr lvl="0"/>
            <a:r>
              <a:rPr lang="en-US" sz="2200" dirty="0" smtClean="0">
                <a:latin typeface="Times New Roman" pitchFamily="18" charset="0"/>
                <a:cs typeface="Times New Roman" pitchFamily="18" charset="0"/>
              </a:rPr>
              <a:t>They had no natural enemies, so they multiplied quickly. They have been responsible for soil erosion (by eating the vegetation and by the burrowing in the ground). They kill crops and also cause problems for the native animals because their food sources are disappearing.</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$206 million dollars damage to agricultural properties every year.</a:t>
            </a:r>
          </a:p>
          <a:p>
            <a:endParaRPr lang="en-US" sz="2000" dirty="0">
              <a:latin typeface="Times New Roman" pitchFamily="18" charset="0"/>
              <a:cs typeface="Times New Roman" pitchFamily="18" charset="0"/>
            </a:endParaRPr>
          </a:p>
        </p:txBody>
      </p:sp>
      <p:pic>
        <p:nvPicPr>
          <p:cNvPr id="1026" name="Picture 2" descr="http://i.dailymail.co.uk/i/pix/2009/10/13/article-1220119-045AFFB90000044D-405_468x321.jpg"/>
          <p:cNvPicPr>
            <a:picLocks noChangeAspect="1" noChangeArrowheads="1"/>
          </p:cNvPicPr>
          <p:nvPr/>
        </p:nvPicPr>
        <p:blipFill>
          <a:blip r:embed="rId2" cstate="print"/>
          <a:srcRect/>
          <a:stretch>
            <a:fillRect/>
          </a:stretch>
        </p:blipFill>
        <p:spPr bwMode="auto">
          <a:xfrm>
            <a:off x="304800" y="152400"/>
            <a:ext cx="3962400" cy="22054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5846" name="Picture 6" descr="http://t0.gstatic.com/images?q=tbn:ANd9GcSEvMGPFbNqWaFo_W3BvsHVxwJE6-6nAsB2gWQ52VrFmyDUXaPB"/>
          <p:cNvPicPr>
            <a:picLocks noChangeAspect="1" noChangeArrowheads="1"/>
          </p:cNvPicPr>
          <p:nvPr/>
        </p:nvPicPr>
        <p:blipFill>
          <a:blip r:embed="rId2" cstate="print"/>
          <a:srcRect/>
          <a:stretch>
            <a:fillRect/>
          </a:stretch>
        </p:blipFill>
        <p:spPr bwMode="auto">
          <a:xfrm>
            <a:off x="5334000" y="152400"/>
            <a:ext cx="3505200" cy="2625518"/>
          </a:xfrm>
          <a:prstGeom prst="rect">
            <a:avLst/>
          </a:prstGeom>
          <a:noFill/>
        </p:spPr>
      </p:pic>
      <p:pic>
        <p:nvPicPr>
          <p:cNvPr id="35848" name="Picture 8" descr="http://farm4.static.flickr.com/3353/3199513053_e4f9a6c54b.jpg"/>
          <p:cNvPicPr>
            <a:picLocks noChangeAspect="1" noChangeArrowheads="1"/>
          </p:cNvPicPr>
          <p:nvPr/>
        </p:nvPicPr>
        <p:blipFill>
          <a:blip r:embed="rId3" cstate="print"/>
          <a:srcRect/>
          <a:stretch>
            <a:fillRect/>
          </a:stretch>
        </p:blipFill>
        <p:spPr bwMode="auto">
          <a:xfrm>
            <a:off x="990600" y="3200400"/>
            <a:ext cx="4191000" cy="3478531"/>
          </a:xfrm>
          <a:prstGeom prst="rect">
            <a:avLst/>
          </a:prstGeom>
          <a:noFill/>
        </p:spPr>
      </p:pic>
      <p:pic>
        <p:nvPicPr>
          <p:cNvPr id="35850" name="Picture 10" descr="http://www.auspostalhistory.com/FCK_UPLOADS/RABBIT%20FENCE%20FIG_%202.jpg"/>
          <p:cNvPicPr>
            <a:picLocks noChangeAspect="1" noChangeArrowheads="1"/>
          </p:cNvPicPr>
          <p:nvPr/>
        </p:nvPicPr>
        <p:blipFill>
          <a:blip r:embed="rId4" cstate="print"/>
          <a:srcRect/>
          <a:stretch>
            <a:fillRect/>
          </a:stretch>
        </p:blipFill>
        <p:spPr bwMode="auto">
          <a:xfrm>
            <a:off x="685800" y="228600"/>
            <a:ext cx="4343400" cy="3245693"/>
          </a:xfrm>
          <a:prstGeom prst="rect">
            <a:avLst/>
          </a:prstGeom>
          <a:noFill/>
        </p:spPr>
      </p:pic>
      <p:pic>
        <p:nvPicPr>
          <p:cNvPr id="35852" name="Picture 12" descr="http://www.earthweek.com/2009/ew091009/ew091009b.jpg"/>
          <p:cNvPicPr>
            <a:picLocks noChangeAspect="1" noChangeArrowheads="1"/>
          </p:cNvPicPr>
          <p:nvPr/>
        </p:nvPicPr>
        <p:blipFill>
          <a:blip r:embed="rId5" cstate="print"/>
          <a:srcRect/>
          <a:stretch>
            <a:fillRect/>
          </a:stretch>
        </p:blipFill>
        <p:spPr bwMode="auto">
          <a:xfrm>
            <a:off x="5562600" y="2590800"/>
            <a:ext cx="3095625" cy="4029075"/>
          </a:xfrm>
          <a:prstGeom prst="rect">
            <a:avLst/>
          </a:prstGeom>
          <a:noFill/>
        </p:spPr>
      </p:pic>
    </p:spTree>
    <p:extLst>
      <p:ext uri="{BB962C8B-B14F-4D97-AF65-F5344CB8AC3E}">
        <p14:creationId xmlns:p14="http://schemas.microsoft.com/office/powerpoint/2010/main" val="242524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066800"/>
          </a:xfrm>
        </p:spPr>
        <p:txBody>
          <a:bodyPr>
            <a:noAutofit/>
          </a:bodyPr>
          <a:lstStyle/>
          <a:p>
            <a:pPr algn="ctr"/>
            <a:r>
              <a:rPr lang="en-US" sz="9600" i="1" dirty="0" smtClean="0">
                <a:ln>
                  <a:solidFill>
                    <a:schemeClr val="tx1"/>
                  </a:solidFill>
                </a:ln>
                <a:solidFill>
                  <a:srgbClr val="FFC000"/>
                </a:solidFill>
                <a:effectLst>
                  <a:outerShdw blurRad="50800" dist="50800" dir="5400000" algn="ctr" rotWithShape="0">
                    <a:schemeClr val="tx1"/>
                  </a:outerShdw>
                </a:effectLst>
                <a:latin typeface="Times New Roman" pitchFamily="18" charset="0"/>
                <a:cs typeface="Times New Roman" pitchFamily="18" charset="0"/>
              </a:rPr>
              <a:t>GOLD</a:t>
            </a:r>
            <a:endParaRPr lang="en-US" sz="9600" i="1" dirty="0">
              <a:ln>
                <a:solidFill>
                  <a:schemeClr val="tx1"/>
                </a:solidFill>
              </a:ln>
              <a:solidFill>
                <a:srgbClr val="FFC000"/>
              </a:solidFill>
              <a:effectLst>
                <a:outerShdw blurRad="50800" dist="50800" dir="5400000" algn="ctr" rotWithShape="0">
                  <a:schemeClr val="tx1"/>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819525" y="1800325"/>
            <a:ext cx="5324475" cy="4800600"/>
          </a:xfrm>
        </p:spPr>
        <p:txBody>
          <a:bodyPr>
            <a:normAutofit/>
          </a:bodyPr>
          <a:lstStyle/>
          <a:p>
            <a:pPr lvl="0"/>
            <a:r>
              <a:rPr lang="en-US" dirty="0" smtClean="0">
                <a:latin typeface="Times New Roman" pitchFamily="18" charset="0"/>
                <a:cs typeface="Times New Roman" pitchFamily="18" charset="0"/>
              </a:rPr>
              <a:t>In 1851 gold was found. This marked the beginning of the Australian gold rush. The total population went from 430,000 in 1851 to 1.7 million in 1871.</a:t>
            </a:r>
          </a:p>
          <a:p>
            <a:pPr lvl="0"/>
            <a:r>
              <a:rPr lang="en-US" dirty="0" smtClean="0">
                <a:latin typeface="Times New Roman" pitchFamily="18" charset="0"/>
                <a:cs typeface="Times New Roman" pitchFamily="18" charset="0"/>
              </a:rPr>
              <a:t> Because so many people were travelling to and from the goldfields, the 1850s also saw the construction of the first railway and the operation of the first telegraphs.</a:t>
            </a:r>
          </a:p>
          <a:p>
            <a:pPr lvl="0"/>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36866" name="Picture 2" descr="http://www.investordaily.com.au/images/goldrush.jpg"/>
          <p:cNvPicPr>
            <a:picLocks noChangeAspect="1" noChangeArrowheads="1"/>
          </p:cNvPicPr>
          <p:nvPr/>
        </p:nvPicPr>
        <p:blipFill>
          <a:blip r:embed="rId2" cstate="print"/>
          <a:srcRect/>
          <a:stretch>
            <a:fillRect/>
          </a:stretch>
        </p:blipFill>
        <p:spPr bwMode="auto">
          <a:xfrm>
            <a:off x="685800" y="381000"/>
            <a:ext cx="2381250" cy="3209926"/>
          </a:xfrm>
          <a:prstGeom prst="rect">
            <a:avLst/>
          </a:prstGeom>
          <a:noFill/>
        </p:spPr>
      </p:pic>
      <p:pic>
        <p:nvPicPr>
          <p:cNvPr id="36870" name="Picture 6" descr="http://www.california-gold-rush-miner.us/images/PB270041-web.jpg"/>
          <p:cNvPicPr>
            <a:picLocks noChangeAspect="1" noChangeArrowheads="1"/>
          </p:cNvPicPr>
          <p:nvPr/>
        </p:nvPicPr>
        <p:blipFill>
          <a:blip r:embed="rId3" cstate="print"/>
          <a:srcRect/>
          <a:stretch>
            <a:fillRect/>
          </a:stretch>
        </p:blipFill>
        <p:spPr bwMode="auto">
          <a:xfrm>
            <a:off x="381000" y="3810000"/>
            <a:ext cx="3505200" cy="2840422"/>
          </a:xfrm>
          <a:prstGeom prst="rect">
            <a:avLst/>
          </a:prstGeom>
          <a:noFill/>
        </p:spPr>
      </p:pic>
      <p:pic>
        <p:nvPicPr>
          <p:cNvPr id="36872" name="Picture 8" descr="http://t0.gstatic.com/images?q=tbn:ANd9GcSuHKcvKiIqoW5j8UkDL46VNu5NGxVln3JWZDi8Z-uwNKh-2UOz&amp;t=1"/>
          <p:cNvPicPr>
            <a:picLocks noChangeAspect="1" noChangeArrowheads="1"/>
          </p:cNvPicPr>
          <p:nvPr/>
        </p:nvPicPr>
        <p:blipFill>
          <a:blip r:embed="rId4" cstate="print"/>
          <a:srcRect/>
          <a:stretch>
            <a:fillRect/>
          </a:stretch>
        </p:blipFill>
        <p:spPr bwMode="auto">
          <a:xfrm>
            <a:off x="7239000" y="0"/>
            <a:ext cx="1666875" cy="1814180"/>
          </a:xfrm>
          <a:prstGeom prst="rect">
            <a:avLst/>
          </a:prstGeom>
          <a:noFill/>
        </p:spPr>
      </p:pic>
    </p:spTree>
    <p:extLst>
      <p:ext uri="{BB962C8B-B14F-4D97-AF65-F5344CB8AC3E}">
        <p14:creationId xmlns:p14="http://schemas.microsoft.com/office/powerpoint/2010/main" val="414724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freeworldmaps.net/australia/australia_political_map.gif"/>
          <p:cNvPicPr>
            <a:picLocks noChangeAspect="1" noChangeArrowheads="1"/>
          </p:cNvPicPr>
          <p:nvPr/>
        </p:nvPicPr>
        <p:blipFill>
          <a:blip r:embed="rId2" cstate="print"/>
          <a:srcRect/>
          <a:stretch>
            <a:fillRect/>
          </a:stretch>
        </p:blipFill>
        <p:spPr bwMode="auto">
          <a:xfrm>
            <a:off x="1219200" y="1371600"/>
            <a:ext cx="6629400" cy="5106005"/>
          </a:xfrm>
          <a:prstGeom prst="rect">
            <a:avLst/>
          </a:prstGeom>
          <a:noFill/>
        </p:spPr>
      </p:pic>
      <p:sp>
        <p:nvSpPr>
          <p:cNvPr id="9" name="Title 8"/>
          <p:cNvSpPr>
            <a:spLocks noGrp="1"/>
          </p:cNvSpPr>
          <p:nvPr>
            <p:ph type="ctrTitle"/>
          </p:nvPr>
        </p:nvSpPr>
        <p:spPr>
          <a:xfrm>
            <a:off x="228600" y="381000"/>
            <a:ext cx="8474115" cy="861774"/>
          </a:xfrm>
          <a:prstGeom prst="rect">
            <a:avLst/>
          </a:prstGeom>
        </p:spPr>
        <p:txBody>
          <a:bodyPr wrap="square">
            <a:spAutoFit/>
          </a:bodyPr>
          <a:lstStyle/>
          <a:p>
            <a:pPr algn="ctr"/>
            <a:r>
              <a:rPr lang="en-US" dirty="0" smtClean="0">
                <a:solidFill>
                  <a:schemeClr val="tx1"/>
                </a:solidFill>
              </a:rPr>
              <a:t> </a:t>
            </a:r>
            <a:r>
              <a:rPr lang="en-US" i="1" dirty="0" smtClean="0">
                <a:ln w="9525" cmpd="sng">
                  <a:solidFill>
                    <a:schemeClr val="bg1"/>
                  </a:solidFill>
                </a:ln>
                <a:solidFill>
                  <a:srgbClr val="FF0000"/>
                </a:solidFill>
                <a:effectLst>
                  <a:outerShdw blurRad="50800" dist="50800" dir="5400000" algn="ctr" rotWithShape="0">
                    <a:schemeClr val="bg1"/>
                  </a:outerShdw>
                </a:effectLst>
              </a:rPr>
              <a:t>6 States and 1 territory</a:t>
            </a:r>
            <a:endParaRPr lang="en-US" i="1" dirty="0">
              <a:ln w="9525" cmpd="sng">
                <a:solidFill>
                  <a:schemeClr val="bg1"/>
                </a:solidFill>
              </a:ln>
              <a:solidFill>
                <a:srgbClr val="FF0000"/>
              </a:solidFill>
              <a:effectLst>
                <a:outerShdw blurRad="50800" dist="50800" dir="5400000" algn="ctr" rotWithShape="0">
                  <a:schemeClr val="bg1"/>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6" y="320675"/>
            <a:ext cx="2965450" cy="1143000"/>
          </a:xfrm>
        </p:spPr>
        <p:txBody>
          <a:bodyPr/>
          <a:lstStyle/>
          <a:p>
            <a:pPr algn="l"/>
            <a:r>
              <a:rPr lang="en-US" i="1" dirty="0" smtClean="0">
                <a:ln>
                  <a:solidFill>
                    <a:schemeClr val="tx1"/>
                  </a:solidFill>
                </a:ln>
                <a:solidFill>
                  <a:srgbClr val="FF0000"/>
                </a:solidFill>
                <a:effectLst>
                  <a:outerShdw blurRad="50800" dist="50800" dir="5400000" algn="ctr" rotWithShape="0">
                    <a:schemeClr val="tx1"/>
                  </a:outerShdw>
                </a:effectLst>
              </a:rPr>
              <a:t>Facts:</a:t>
            </a:r>
            <a:endParaRPr lang="en-US" i="1" dirty="0">
              <a:ln>
                <a:solidFill>
                  <a:schemeClr val="tx1"/>
                </a:solidFill>
              </a:ln>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idx="1"/>
          </p:nvPr>
        </p:nvSpPr>
        <p:spPr>
          <a:xfrm>
            <a:off x="155574" y="1905000"/>
            <a:ext cx="8836025" cy="5257800"/>
          </a:xfrm>
        </p:spPr>
        <p:txBody>
          <a:bodyPr>
            <a:normAutofit/>
          </a:bodyPr>
          <a:lstStyle/>
          <a:p>
            <a:r>
              <a:rPr lang="en-US" sz="2800" dirty="0">
                <a:latin typeface="Times New Roman" pitchFamily="18" charset="0"/>
                <a:cs typeface="Times New Roman" pitchFamily="18" charset="0"/>
              </a:rPr>
              <a:t>Size: </a:t>
            </a:r>
            <a:r>
              <a:rPr lang="en-US" sz="2800" dirty="0">
                <a:solidFill>
                  <a:srgbClr val="FF0000"/>
                </a:solidFill>
                <a:latin typeface="Times New Roman" pitchFamily="18" charset="0"/>
                <a:cs typeface="Times New Roman" pitchFamily="18" charset="0"/>
              </a:rPr>
              <a:t>2,967,909 mi² world's smallest </a:t>
            </a:r>
            <a:r>
              <a:rPr lang="en-US" sz="2800" dirty="0" smtClean="0">
                <a:solidFill>
                  <a:srgbClr val="FF0000"/>
                </a:solidFill>
                <a:latin typeface="Times New Roman" pitchFamily="18" charset="0"/>
                <a:cs typeface="Times New Roman" pitchFamily="18" charset="0"/>
              </a:rPr>
              <a:t>continent, </a:t>
            </a:r>
            <a:r>
              <a:rPr lang="en-US" sz="2800" dirty="0">
                <a:solidFill>
                  <a:srgbClr val="FF0000"/>
                </a:solidFill>
                <a:latin typeface="Times New Roman" pitchFamily="18" charset="0"/>
                <a:cs typeface="Times New Roman" pitchFamily="18" charset="0"/>
              </a:rPr>
              <a:t>but </a:t>
            </a:r>
            <a:r>
              <a:rPr lang="en-US" sz="2800" dirty="0" smtClean="0">
                <a:solidFill>
                  <a:srgbClr val="FF0000"/>
                </a:solidFill>
                <a:latin typeface="Times New Roman" pitchFamily="18" charset="0"/>
                <a:cs typeface="Times New Roman" pitchFamily="18" charset="0"/>
              </a:rPr>
              <a:t>it is the sixth-largest </a:t>
            </a:r>
            <a:r>
              <a:rPr lang="en-US" sz="2800" dirty="0">
                <a:solidFill>
                  <a:srgbClr val="FF0000"/>
                </a:solidFill>
                <a:latin typeface="Times New Roman" pitchFamily="18" charset="0"/>
                <a:cs typeface="Times New Roman" pitchFamily="18" charset="0"/>
              </a:rPr>
              <a:t>country</a:t>
            </a:r>
          </a:p>
          <a:p>
            <a:r>
              <a:rPr lang="en-US" sz="2800" dirty="0">
                <a:latin typeface="Times New Roman" pitchFamily="18" charset="0"/>
                <a:cs typeface="Times New Roman" pitchFamily="18" charset="0"/>
              </a:rPr>
              <a:t>National Capital: </a:t>
            </a:r>
            <a:r>
              <a:rPr lang="en-US" sz="2800" dirty="0">
                <a:solidFill>
                  <a:srgbClr val="FF0000"/>
                </a:solidFill>
                <a:latin typeface="Times New Roman" pitchFamily="18" charset="0"/>
                <a:cs typeface="Times New Roman" pitchFamily="18" charset="0"/>
              </a:rPr>
              <a:t>Canberra, other major cities: Sydney, Brisbane, Perth, Melbourne, Adelaide, Darwin</a:t>
            </a:r>
          </a:p>
          <a:p>
            <a:r>
              <a:rPr lang="en-US" sz="2800" dirty="0" smtClean="0">
                <a:latin typeface="Times New Roman" pitchFamily="18" charset="0"/>
                <a:cs typeface="Times New Roman" pitchFamily="18" charset="0"/>
              </a:rPr>
              <a:t>Climate</a:t>
            </a:r>
            <a:r>
              <a:rPr lang="en-US" sz="2800" dirty="0">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arid</a:t>
            </a:r>
            <a:r>
              <a:rPr lang="en-US" sz="2800" dirty="0">
                <a:solidFill>
                  <a:srgbClr val="FF0000"/>
                </a:solidFill>
                <a:latin typeface="Times New Roman" pitchFamily="18" charset="0"/>
                <a:cs typeface="Times New Roman" pitchFamily="18" charset="0"/>
              </a:rPr>
              <a:t> to semi arid, tropical in north, temperate in south and east</a:t>
            </a:r>
          </a:p>
          <a:p>
            <a:r>
              <a:rPr lang="en-US" sz="2800" dirty="0">
                <a:latin typeface="Times New Roman" pitchFamily="18" charset="0"/>
                <a:cs typeface="Times New Roman" pitchFamily="18" charset="0"/>
              </a:rPr>
              <a:t>Special Landforms/Waters: </a:t>
            </a:r>
            <a:r>
              <a:rPr lang="en-US" sz="2800" dirty="0">
                <a:solidFill>
                  <a:srgbClr val="FF0000"/>
                </a:solidFill>
                <a:latin typeface="Times New Roman" pitchFamily="18" charset="0"/>
                <a:cs typeface="Times New Roman" pitchFamily="18" charset="0"/>
              </a:rPr>
              <a:t>Great Barrier Reef, Ayers Rock, </a:t>
            </a:r>
            <a:r>
              <a:rPr lang="en-US" sz="2800" i="1" dirty="0">
                <a:solidFill>
                  <a:srgbClr val="FF0000"/>
                </a:solidFill>
                <a:latin typeface="Times New Roman" pitchFamily="18" charset="0"/>
                <a:cs typeface="Times New Roman" pitchFamily="18" charset="0"/>
              </a:rPr>
              <a:t>plateau</a:t>
            </a:r>
            <a:r>
              <a:rPr lang="en-US" sz="2800" dirty="0">
                <a:solidFill>
                  <a:srgbClr val="FF0000"/>
                </a:solidFill>
                <a:latin typeface="Times New Roman" pitchFamily="18" charset="0"/>
                <a:cs typeface="Times New Roman" pitchFamily="18" charset="0"/>
              </a:rPr>
              <a:t>, </a:t>
            </a:r>
            <a:r>
              <a:rPr lang="en-US" sz="2800" u="sng" dirty="0">
                <a:solidFill>
                  <a:srgbClr val="FF0000"/>
                </a:solidFill>
                <a:latin typeface="Times New Roman" pitchFamily="18" charset="0"/>
                <a:cs typeface="Times New Roman" pitchFamily="18" charset="0"/>
              </a:rPr>
              <a:t>outback</a:t>
            </a:r>
            <a:r>
              <a:rPr lang="en-US" sz="2800" dirty="0">
                <a:solidFill>
                  <a:srgbClr val="FF0000"/>
                </a:solidFill>
                <a:latin typeface="Times New Roman" pitchFamily="18" charset="0"/>
                <a:cs typeface="Times New Roman" pitchFamily="18" charset="0"/>
              </a:rPr>
              <a:t>, </a:t>
            </a:r>
            <a:r>
              <a:rPr lang="en-US" sz="2800" u="sng" dirty="0">
                <a:solidFill>
                  <a:srgbClr val="FF0000"/>
                </a:solidFill>
                <a:latin typeface="Times New Roman" pitchFamily="18" charset="0"/>
                <a:cs typeface="Times New Roman" pitchFamily="18" charset="0"/>
              </a:rPr>
              <a:t>bush</a:t>
            </a:r>
            <a:r>
              <a:rPr lang="en-US" sz="2800" dirty="0">
                <a:solidFill>
                  <a:srgbClr val="FF0000"/>
                </a:solidFill>
                <a:latin typeface="Times New Roman" pitchFamily="18" charset="0"/>
                <a:cs typeface="Times New Roman" pitchFamily="18" charset="0"/>
              </a:rPr>
              <a:t>, Great Victoria Desert</a:t>
            </a:r>
          </a:p>
          <a:p>
            <a:r>
              <a:rPr lang="en-US" sz="2800" dirty="0" smtClean="0">
                <a:latin typeface="Times New Roman" pitchFamily="18" charset="0"/>
                <a:cs typeface="Times New Roman" pitchFamily="18" charset="0"/>
              </a:rPr>
              <a:t>Arable land: 6%</a:t>
            </a:r>
          </a:p>
          <a:p>
            <a:endParaRPr lang="en-US" sz="28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Arial" pitchFamily="34" charset="0"/>
              <a:cs typeface="Arial" pitchFamily="34" charset="0"/>
            </a:endParaRPr>
          </a:p>
        </p:txBody>
      </p:sp>
      <p:sp>
        <p:nvSpPr>
          <p:cNvPr id="4" name="AutoShape 4" descr="https://encrypted-tbn1.gstatic.com/images?q=tbn:ANd9GcRxotJ7H4cC1WhHE5SQM5u7iM3vHMIgQOXryAts4Frq72USDT9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encrypted-tbn1.gstatic.com/images?q=tbn:ANd9GcRxotJ7H4cC1WhHE5SQM5u7iM3vHMIgQOXryAts4Frq72USDT9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encrypted-tbn1.gstatic.com/images?q=tbn:ANd9GcRxotJ7H4cC1WhHE5SQM5u7iM3vHMIgQOXryAts4Frq72USDT9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https://encrypted-tbn1.gstatic.com/images?q=tbn:ANd9GcRxotJ7H4cC1WhHE5SQM5u7iM3vHMIgQOXryAts4Frq72USDT9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s://encrypted-tbn1.gstatic.com/images?q=tbn:ANd9GcRxotJ7H4cC1WhHE5SQM5u7iM3vHMIgQOXryAts4Frq72USDT9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rs717.pbsrc.com/albums/ww173/prestonjjrtr/Funny/thDance-3.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9003"/>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pPr algn="l"/>
            <a:r>
              <a:rPr lang="en-US" i="1" dirty="0" smtClean="0">
                <a:ln>
                  <a:solidFill>
                    <a:schemeClr val="tx1"/>
                  </a:solidFill>
                </a:ln>
                <a:solidFill>
                  <a:srgbClr val="FFC000"/>
                </a:solidFill>
                <a:effectLst>
                  <a:outerShdw blurRad="50800" dist="50800" dir="5400000" algn="ctr" rotWithShape="0">
                    <a:schemeClr val="tx1"/>
                  </a:outerShdw>
                </a:effectLst>
              </a:rPr>
              <a:t>Facts:</a:t>
            </a:r>
            <a:endParaRPr lang="en-US" i="1" dirty="0">
              <a:ln>
                <a:solidFill>
                  <a:schemeClr val="tx1"/>
                </a:solidFill>
              </a:ln>
              <a:solidFill>
                <a:srgbClr val="FFC000"/>
              </a:solidFill>
              <a:effectLst>
                <a:outerShdw blurRad="50800" dist="50800" dir="5400000" algn="ctr" rotWithShape="0">
                  <a:schemeClr val="tx1"/>
                </a:outerShdw>
              </a:effectLst>
            </a:endParaRPr>
          </a:p>
        </p:txBody>
      </p:sp>
      <p:sp>
        <p:nvSpPr>
          <p:cNvPr id="3" name="Content Placeholder 2"/>
          <p:cNvSpPr>
            <a:spLocks noGrp="1"/>
          </p:cNvSpPr>
          <p:nvPr>
            <p:ph idx="1"/>
          </p:nvPr>
        </p:nvSpPr>
        <p:spPr>
          <a:xfrm>
            <a:off x="228600" y="1143000"/>
            <a:ext cx="8686800" cy="5486400"/>
          </a:xfrm>
        </p:spPr>
        <p:txBody>
          <a:bodyPr>
            <a:normAutofit lnSpcReduction="10000"/>
          </a:bodyPr>
          <a:lstStyle/>
          <a:p>
            <a:r>
              <a:rPr lang="en-US" dirty="0" smtClean="0">
                <a:latin typeface="Times New Roman" pitchFamily="18" charset="0"/>
                <a:cs typeface="Times New Roman" pitchFamily="18" charset="0"/>
              </a:rPr>
              <a:t>Nationality: </a:t>
            </a:r>
            <a:r>
              <a:rPr lang="en-US" dirty="0" smtClean="0">
                <a:solidFill>
                  <a:srgbClr val="FF0000"/>
                </a:solidFill>
                <a:latin typeface="Times New Roman" pitchFamily="18" charset="0"/>
                <a:cs typeface="Times New Roman" pitchFamily="18" charset="0"/>
              </a:rPr>
              <a:t>Australian </a:t>
            </a:r>
            <a:endParaRPr lang="en-US"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Population: </a:t>
            </a:r>
            <a:r>
              <a:rPr lang="en-US" dirty="0" smtClean="0">
                <a:solidFill>
                  <a:srgbClr val="FF0000"/>
                </a:solidFill>
                <a:latin typeface="Times New Roman" pitchFamily="18" charset="0"/>
                <a:cs typeface="Times New Roman" pitchFamily="18" charset="0"/>
              </a:rPr>
              <a:t>22,507,617  </a:t>
            </a:r>
            <a:r>
              <a:rPr lang="en-US" dirty="0" smtClean="0">
                <a:latin typeface="Times New Roman" pitchFamily="18" charset="0"/>
                <a:cs typeface="Times New Roman" pitchFamily="18" charset="0"/>
              </a:rPr>
              <a:t>Birth Rate: </a:t>
            </a:r>
            <a:r>
              <a:rPr lang="en-US" dirty="0" smtClean="0">
                <a:solidFill>
                  <a:srgbClr val="FF0000"/>
                </a:solidFill>
                <a:latin typeface="Times New Roman" pitchFamily="18" charset="0"/>
                <a:cs typeface="Times New Roman" pitchFamily="18" charset="0"/>
              </a:rPr>
              <a:t>12    </a:t>
            </a:r>
            <a:r>
              <a:rPr lang="en-US" dirty="0" smtClean="0">
                <a:latin typeface="Times New Roman" pitchFamily="18" charset="0"/>
                <a:cs typeface="Times New Roman" pitchFamily="18" charset="0"/>
              </a:rPr>
              <a:t>Death Rate: </a:t>
            </a:r>
            <a:r>
              <a:rPr lang="en-US" dirty="0" smtClean="0">
                <a:solidFill>
                  <a:srgbClr val="FF0000"/>
                </a:solidFill>
                <a:latin typeface="Times New Roman" pitchFamily="18" charset="0"/>
                <a:cs typeface="Times New Roman" pitchFamily="18" charset="0"/>
              </a:rPr>
              <a:t>7</a:t>
            </a:r>
          </a:p>
          <a:p>
            <a:r>
              <a:rPr lang="en-US" dirty="0" smtClean="0">
                <a:latin typeface="Times New Roman" pitchFamily="18" charset="0"/>
                <a:cs typeface="Times New Roman" pitchFamily="18" charset="0"/>
              </a:rPr>
              <a:t>Life Expectancy: Total: </a:t>
            </a:r>
            <a:r>
              <a:rPr lang="en-US" dirty="0" smtClean="0">
                <a:solidFill>
                  <a:srgbClr val="FF0000"/>
                </a:solidFill>
                <a:latin typeface="Times New Roman" pitchFamily="18" charset="0"/>
                <a:cs typeface="Times New Roman" pitchFamily="18" charset="0"/>
              </a:rPr>
              <a:t>82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Literacy </a:t>
            </a:r>
            <a:r>
              <a:rPr lang="en-US" dirty="0">
                <a:latin typeface="Times New Roman" pitchFamily="18" charset="0"/>
                <a:cs typeface="Times New Roman" pitchFamily="18" charset="0"/>
              </a:rPr>
              <a:t>Rate: </a:t>
            </a:r>
            <a:r>
              <a:rPr lang="en-US" dirty="0">
                <a:solidFill>
                  <a:srgbClr val="FF0000"/>
                </a:solidFill>
                <a:latin typeface="Times New Roman" pitchFamily="18" charset="0"/>
                <a:cs typeface="Times New Roman" pitchFamily="18" charset="0"/>
              </a:rPr>
              <a:t>99%</a:t>
            </a:r>
            <a:r>
              <a:rPr lang="en-US" dirty="0">
                <a:latin typeface="Times New Roman" pitchFamily="18" charset="0"/>
                <a:cs typeface="Times New Roman" pitchFamily="18" charset="0"/>
              </a:rPr>
              <a:t> </a:t>
            </a:r>
          </a:p>
          <a:p>
            <a:r>
              <a:rPr lang="en-US" dirty="0" smtClean="0">
                <a:latin typeface="Times New Roman" pitchFamily="18" charset="0"/>
                <a:cs typeface="Times New Roman" pitchFamily="18" charset="0"/>
              </a:rPr>
              <a:t>Ethnic </a:t>
            </a:r>
            <a:r>
              <a:rPr lang="en-US" dirty="0" smtClean="0">
                <a:latin typeface="Times New Roman" pitchFamily="18" charset="0"/>
                <a:cs typeface="Times New Roman" pitchFamily="18" charset="0"/>
              </a:rPr>
              <a:t>Groups: white </a:t>
            </a:r>
            <a:r>
              <a:rPr lang="en-US" dirty="0" smtClean="0">
                <a:solidFill>
                  <a:srgbClr val="FF0000"/>
                </a:solidFill>
                <a:latin typeface="Times New Roman" pitchFamily="18" charset="0"/>
                <a:cs typeface="Times New Roman" pitchFamily="18" charset="0"/>
              </a:rPr>
              <a:t>92% </a:t>
            </a:r>
            <a:r>
              <a:rPr lang="en-US" dirty="0" smtClean="0"/>
              <a:t>(</a:t>
            </a:r>
            <a:r>
              <a:rPr lang="en-US" dirty="0" smtClean="0">
                <a:latin typeface="Times New Roman" pitchFamily="18" charset="0"/>
                <a:cs typeface="Times New Roman" pitchFamily="18" charset="0"/>
              </a:rPr>
              <a:t>90% have European ancestry mostly British),  Asian </a:t>
            </a:r>
            <a:r>
              <a:rPr lang="en-US" dirty="0" smtClean="0">
                <a:solidFill>
                  <a:srgbClr val="FF0000"/>
                </a:solidFill>
                <a:latin typeface="Times New Roman" pitchFamily="18" charset="0"/>
                <a:cs typeface="Times New Roman" pitchFamily="18" charset="0"/>
              </a:rPr>
              <a:t>7%</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aborigines</a:t>
            </a:r>
            <a:r>
              <a:rPr lang="en-US" dirty="0" smtClean="0">
                <a:latin typeface="Times New Roman" pitchFamily="18" charset="0"/>
                <a:cs typeface="Times New Roman" pitchFamily="18" charset="0"/>
              </a:rPr>
              <a:t> and other </a:t>
            </a:r>
            <a:r>
              <a:rPr lang="en-US" dirty="0" smtClean="0">
                <a:solidFill>
                  <a:srgbClr val="FF0000"/>
                </a:solidFill>
                <a:latin typeface="Times New Roman" pitchFamily="18" charset="0"/>
                <a:cs typeface="Times New Roman" pitchFamily="18" charset="0"/>
              </a:rPr>
              <a:t>1%</a:t>
            </a:r>
          </a:p>
          <a:p>
            <a:r>
              <a:rPr lang="en-US" dirty="0" smtClean="0">
                <a:latin typeface="Times New Roman" pitchFamily="18" charset="0"/>
                <a:cs typeface="Times New Roman" pitchFamily="18" charset="0"/>
              </a:rPr>
              <a:t>Religion: Christian </a:t>
            </a:r>
            <a:r>
              <a:rPr lang="en-US" dirty="0" smtClean="0">
                <a:solidFill>
                  <a:srgbClr val="FF0000"/>
                </a:solidFill>
                <a:latin typeface="Times New Roman" pitchFamily="18" charset="0"/>
                <a:cs typeface="Times New Roman" pitchFamily="18" charset="0"/>
              </a:rPr>
              <a:t>64%</a:t>
            </a:r>
            <a:r>
              <a:rPr lang="en-US" dirty="0" smtClean="0">
                <a:latin typeface="Times New Roman" pitchFamily="18" charset="0"/>
                <a:cs typeface="Times New Roman" pitchFamily="18" charset="0"/>
              </a:rPr>
              <a:t> (Catholic </a:t>
            </a:r>
            <a:r>
              <a:rPr lang="en-US" dirty="0" smtClean="0">
                <a:solidFill>
                  <a:srgbClr val="FF0000"/>
                </a:solidFill>
                <a:latin typeface="Times New Roman" pitchFamily="18" charset="0"/>
                <a:cs typeface="Times New Roman" pitchFamily="18" charset="0"/>
              </a:rPr>
              <a:t>25%</a:t>
            </a:r>
            <a:r>
              <a:rPr lang="en-US" dirty="0" smtClean="0">
                <a:latin typeface="Times New Roman" pitchFamily="18" charset="0"/>
                <a:cs typeface="Times New Roman" pitchFamily="18" charset="0"/>
              </a:rPr>
              <a:t>, Protestant </a:t>
            </a:r>
            <a:r>
              <a:rPr lang="en-US" dirty="0" smtClean="0">
                <a:solidFill>
                  <a:srgbClr val="FF0000"/>
                </a:solidFill>
                <a:latin typeface="Times New Roman" pitchFamily="18" charset="0"/>
                <a:cs typeface="Times New Roman" pitchFamily="18" charset="0"/>
              </a:rPr>
              <a:t>26%</a:t>
            </a:r>
            <a:r>
              <a:rPr lang="en-US" dirty="0" smtClean="0">
                <a:latin typeface="Times New Roman" pitchFamily="18" charset="0"/>
                <a:cs typeface="Times New Roman" pitchFamily="18" charset="0"/>
              </a:rPr>
              <a:t>), Buddhist </a:t>
            </a:r>
            <a:r>
              <a:rPr lang="en-US" dirty="0" smtClean="0">
                <a:solidFill>
                  <a:srgbClr val="FF0000"/>
                </a:solidFill>
                <a:latin typeface="Times New Roman" pitchFamily="18" charset="0"/>
                <a:cs typeface="Times New Roman" pitchFamily="18" charset="0"/>
              </a:rPr>
              <a:t>2%</a:t>
            </a:r>
            <a:r>
              <a:rPr lang="en-US" dirty="0" smtClean="0">
                <a:latin typeface="Times New Roman" pitchFamily="18" charset="0"/>
                <a:cs typeface="Times New Roman" pitchFamily="18" charset="0"/>
              </a:rPr>
              <a:t>, Muslim </a:t>
            </a:r>
            <a:r>
              <a:rPr lang="en-US" dirty="0" smtClean="0">
                <a:solidFill>
                  <a:srgbClr val="FF0000"/>
                </a:solidFill>
                <a:latin typeface="Times New Roman" pitchFamily="18" charset="0"/>
                <a:cs typeface="Times New Roman" pitchFamily="18" charset="0"/>
              </a:rPr>
              <a:t>2%</a:t>
            </a:r>
            <a:r>
              <a:rPr lang="en-US" dirty="0" smtClean="0">
                <a:latin typeface="Times New Roman" pitchFamily="18" charset="0"/>
                <a:cs typeface="Times New Roman" pitchFamily="18" charset="0"/>
              </a:rPr>
              <a:t>, unspecified </a:t>
            </a:r>
            <a:r>
              <a:rPr lang="en-US" dirty="0" smtClean="0">
                <a:solidFill>
                  <a:srgbClr val="FF0000"/>
                </a:solidFill>
                <a:latin typeface="Times New Roman" pitchFamily="18" charset="0"/>
                <a:cs typeface="Times New Roman" pitchFamily="18" charset="0"/>
              </a:rPr>
              <a:t>11%</a:t>
            </a:r>
            <a:r>
              <a:rPr lang="en-US" dirty="0" smtClean="0">
                <a:latin typeface="Times New Roman" pitchFamily="18" charset="0"/>
                <a:cs typeface="Times New Roman" pitchFamily="18" charset="0"/>
              </a:rPr>
              <a:t>, other </a:t>
            </a:r>
            <a:r>
              <a:rPr lang="en-US" dirty="0" smtClean="0">
                <a:solidFill>
                  <a:srgbClr val="FF0000"/>
                </a:solidFill>
                <a:latin typeface="Times New Roman" pitchFamily="18" charset="0"/>
                <a:cs typeface="Times New Roman" pitchFamily="18" charset="0"/>
              </a:rPr>
              <a:t>2%</a:t>
            </a:r>
            <a:r>
              <a:rPr lang="en-US" dirty="0" smtClean="0">
                <a:latin typeface="Times New Roman" pitchFamily="18" charset="0"/>
                <a:cs typeface="Times New Roman" pitchFamily="18" charset="0"/>
              </a:rPr>
              <a:t>, none </a:t>
            </a:r>
            <a:r>
              <a:rPr lang="en-US" dirty="0" smtClean="0">
                <a:solidFill>
                  <a:srgbClr val="FF0000"/>
                </a:solidFill>
                <a:latin typeface="Times New Roman" pitchFamily="18" charset="0"/>
                <a:cs typeface="Times New Roman" pitchFamily="18" charset="0"/>
              </a:rPr>
              <a:t>19%</a:t>
            </a:r>
          </a:p>
          <a:p>
            <a:r>
              <a:rPr lang="en-US" dirty="0" smtClean="0">
                <a:latin typeface="Times New Roman" pitchFamily="18" charset="0"/>
                <a:cs typeface="Times New Roman" pitchFamily="18" charset="0"/>
              </a:rPr>
              <a:t>Language: English </a:t>
            </a:r>
            <a:r>
              <a:rPr lang="en-US" dirty="0" smtClean="0">
                <a:solidFill>
                  <a:srgbClr val="FF0000"/>
                </a:solidFill>
                <a:latin typeface="Times New Roman" pitchFamily="18" charset="0"/>
                <a:cs typeface="Times New Roman" pitchFamily="18" charset="0"/>
              </a:rPr>
              <a:t>79%</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Chinese </a:t>
            </a:r>
            <a:r>
              <a:rPr lang="en-US" dirty="0" smtClean="0">
                <a:solidFill>
                  <a:srgbClr val="FF0000"/>
                </a:solidFill>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Italian </a:t>
            </a:r>
            <a:r>
              <a:rPr lang="en-US" dirty="0" smtClean="0">
                <a:solidFill>
                  <a:srgbClr val="FF0000"/>
                </a:solidFill>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Greek </a:t>
            </a:r>
            <a:r>
              <a:rPr lang="en-US" dirty="0" smtClean="0">
                <a:solidFill>
                  <a:srgbClr val="FF0000"/>
                </a:solidFill>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Arabic </a:t>
            </a:r>
            <a:r>
              <a:rPr lang="en-US" dirty="0" smtClean="0">
                <a:solidFill>
                  <a:srgbClr val="FF0000"/>
                </a:solidFill>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Vietnamese </a:t>
            </a:r>
            <a:r>
              <a:rPr lang="en-US" dirty="0" smtClean="0">
                <a:solidFill>
                  <a:srgbClr val="FF0000"/>
                </a:solidFill>
                <a:latin typeface="Times New Roman" pitchFamily="18" charset="0"/>
                <a:cs typeface="Times New Roman" pitchFamily="18" charset="0"/>
              </a:rPr>
              <a:t>1%</a:t>
            </a:r>
            <a:r>
              <a:rPr lang="en-US" dirty="0" smtClean="0">
                <a:latin typeface="Times New Roman" pitchFamily="18" charset="0"/>
                <a:cs typeface="Times New Roman" pitchFamily="18" charset="0"/>
              </a:rPr>
              <a:t>, other </a:t>
            </a:r>
            <a:r>
              <a:rPr lang="en-US" dirty="0" smtClean="0">
                <a:solidFill>
                  <a:srgbClr val="FF0000"/>
                </a:solidFill>
                <a:latin typeface="Times New Roman" pitchFamily="18" charset="0"/>
                <a:cs typeface="Times New Roman" pitchFamily="18" charset="0"/>
              </a:rPr>
              <a:t>8%</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unspecified </a:t>
            </a:r>
            <a:r>
              <a:rPr lang="en-US" dirty="0">
                <a:solidFill>
                  <a:srgbClr val="FF0000"/>
                </a:solidFill>
                <a:latin typeface="Times New Roman" pitchFamily="18" charset="0"/>
                <a:cs typeface="Times New Roman" pitchFamily="18" charset="0"/>
              </a:rPr>
              <a:t>5</a:t>
            </a:r>
            <a:r>
              <a:rPr lang="en-US" dirty="0" smtClean="0">
                <a:solidFill>
                  <a:srgbClr val="FF0000"/>
                </a:solidFill>
                <a:latin typeface="Times New Roman" pitchFamily="18" charset="0"/>
                <a:cs typeface="Times New Roman" pitchFamily="18" charset="0"/>
              </a:rPr>
              <a:t>% </a:t>
            </a:r>
            <a:endParaRPr lang="en-US"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Government </a:t>
            </a:r>
            <a:r>
              <a:rPr lang="en-US" dirty="0">
                <a:latin typeface="Times New Roman" pitchFamily="18" charset="0"/>
                <a:cs typeface="Times New Roman" pitchFamily="18" charset="0"/>
              </a:rPr>
              <a:t>Type: </a:t>
            </a:r>
            <a:r>
              <a:rPr lang="en-US" dirty="0">
                <a:solidFill>
                  <a:srgbClr val="FF0000"/>
                </a:solidFill>
                <a:latin typeface="Times New Roman" pitchFamily="18" charset="0"/>
                <a:cs typeface="Times New Roman" pitchFamily="18" charset="0"/>
              </a:rPr>
              <a:t>Parliamentary </a:t>
            </a:r>
            <a:r>
              <a:rPr lang="en-US" dirty="0" smtClean="0">
                <a:solidFill>
                  <a:srgbClr val="FF0000"/>
                </a:solidFill>
                <a:latin typeface="Times New Roman" pitchFamily="18" charset="0"/>
                <a:cs typeface="Times New Roman" pitchFamily="18" charset="0"/>
              </a:rPr>
              <a:t>Democracy (constitutional monarchy) </a:t>
            </a:r>
            <a:r>
              <a:rPr lang="en-US" dirty="0">
                <a:solidFill>
                  <a:srgbClr val="FF0000"/>
                </a:solidFill>
                <a:latin typeface="Times New Roman" pitchFamily="18" charset="0"/>
                <a:cs typeface="Times New Roman" pitchFamily="18" charset="0"/>
              </a:rPr>
              <a:t>with a prime minister and head of state (Queen of England)</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584267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810000" cy="1143000"/>
          </a:xfrm>
        </p:spPr>
        <p:txBody>
          <a:bodyPr>
            <a:normAutofit/>
          </a:bodyPr>
          <a:lstStyle/>
          <a:p>
            <a:pPr algn="ctr"/>
            <a:r>
              <a:rPr lang="en-US" sz="6600" i="1" dirty="0" smtClean="0">
                <a:ln>
                  <a:solidFill>
                    <a:schemeClr val="tx1"/>
                  </a:solidFill>
                </a:ln>
                <a:solidFill>
                  <a:srgbClr val="FF0000"/>
                </a:solidFill>
                <a:effectLst>
                  <a:outerShdw blurRad="50800" dist="50800" dir="5400000" algn="ctr" rotWithShape="0">
                    <a:schemeClr val="tx1"/>
                  </a:outerShdw>
                </a:effectLst>
              </a:rPr>
              <a:t>Culture</a:t>
            </a:r>
            <a:endParaRPr lang="en-US" sz="6600" i="1" dirty="0">
              <a:ln>
                <a:solidFill>
                  <a:schemeClr val="tx1"/>
                </a:solidFill>
              </a:ln>
              <a:solidFill>
                <a:srgbClr val="FF0000"/>
              </a:solidFill>
              <a:effectLst>
                <a:outerShdw blurRad="50800" dist="50800" dir="5400000" algn="ctr" rotWithShape="0">
                  <a:schemeClr val="tx1"/>
                </a:outerShdw>
              </a:effectLst>
            </a:endParaRPr>
          </a:p>
        </p:txBody>
      </p:sp>
      <p:pic>
        <p:nvPicPr>
          <p:cNvPr id="17412" name="Picture 4" descr="Fireworks over the Opera House, Sydney, Australia Photo">
            <a:hlinkClick r:id="rId2"/>
          </p:cNvPr>
          <p:cNvPicPr>
            <a:picLocks noChangeAspect="1" noChangeArrowheads="1"/>
          </p:cNvPicPr>
          <p:nvPr/>
        </p:nvPicPr>
        <p:blipFill>
          <a:blip r:embed="rId3" cstate="print"/>
          <a:srcRect/>
          <a:stretch>
            <a:fillRect/>
          </a:stretch>
        </p:blipFill>
        <p:spPr bwMode="auto">
          <a:xfrm>
            <a:off x="3886200" y="381000"/>
            <a:ext cx="4953000" cy="3310255"/>
          </a:xfrm>
          <a:prstGeom prst="rect">
            <a:avLst/>
          </a:prstGeom>
          <a:noFill/>
        </p:spPr>
      </p:pic>
      <p:pic>
        <p:nvPicPr>
          <p:cNvPr id="17410" name="Picture 2" descr="Bondi beach, Sydney, Australia Photo">
            <a:hlinkClick r:id="rId2"/>
          </p:cNvPr>
          <p:cNvPicPr>
            <a:picLocks noChangeAspect="1" noChangeArrowheads="1"/>
          </p:cNvPicPr>
          <p:nvPr/>
        </p:nvPicPr>
        <p:blipFill>
          <a:blip r:embed="rId4" cstate="print"/>
          <a:srcRect/>
          <a:stretch>
            <a:fillRect/>
          </a:stretch>
        </p:blipFill>
        <p:spPr bwMode="auto">
          <a:xfrm>
            <a:off x="187036" y="3191741"/>
            <a:ext cx="4572000" cy="3406140"/>
          </a:xfrm>
          <a:prstGeom prst="rect">
            <a:avLst/>
          </a:prstGeom>
          <a:noFill/>
        </p:spPr>
      </p:pic>
      <p:pic>
        <p:nvPicPr>
          <p:cNvPr id="2050" name="Picture 2" descr="http://qph.is.quoracdn.net/main-qimg-d3b61949fd74a3c72f55615cb5874d4b?convert_to_webp=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2314575"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ulturextourism.com/wp-content/uploads/2013/06/Indigenous-Australian-Cul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038600"/>
            <a:ext cx="495300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ctr"/>
            <a:r>
              <a:rPr lang="en-US" i="1" dirty="0" smtClean="0">
                <a:ln>
                  <a:solidFill>
                    <a:schemeClr val="tx1"/>
                  </a:solidFill>
                </a:ln>
                <a:solidFill>
                  <a:srgbClr val="FF0000"/>
                </a:solidFill>
                <a:effectLst>
                  <a:outerShdw blurRad="50800" dist="50800" dir="5400000" algn="ctr" rotWithShape="0">
                    <a:schemeClr val="tx1"/>
                  </a:outerShdw>
                </a:effectLst>
              </a:rPr>
              <a:t>Talking “</a:t>
            </a:r>
            <a:r>
              <a:rPr lang="en-US" i="1" dirty="0" err="1" smtClean="0">
                <a:ln>
                  <a:solidFill>
                    <a:schemeClr val="tx1"/>
                  </a:solidFill>
                </a:ln>
                <a:solidFill>
                  <a:srgbClr val="FF0000"/>
                </a:solidFill>
                <a:effectLst>
                  <a:outerShdw blurRad="50800" dist="50800" dir="5400000" algn="ctr" rotWithShape="0">
                    <a:schemeClr val="tx1"/>
                  </a:outerShdw>
                </a:effectLst>
              </a:rPr>
              <a:t>Strine</a:t>
            </a:r>
            <a:r>
              <a:rPr lang="en-US" i="1" dirty="0" smtClean="0">
                <a:ln>
                  <a:solidFill>
                    <a:schemeClr val="tx1"/>
                  </a:solidFill>
                </a:ln>
                <a:solidFill>
                  <a:srgbClr val="FF0000"/>
                </a:solidFill>
                <a:effectLst>
                  <a:outerShdw blurRad="50800" dist="50800" dir="5400000" algn="ctr" rotWithShape="0">
                    <a:schemeClr val="tx1"/>
                  </a:outerShdw>
                </a:effectLst>
              </a:rPr>
              <a:t>”</a:t>
            </a:r>
            <a:endParaRPr lang="en-US" i="1" dirty="0">
              <a:ln>
                <a:solidFill>
                  <a:schemeClr val="tx1"/>
                </a:solidFill>
              </a:ln>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idx="1"/>
          </p:nvPr>
        </p:nvSpPr>
        <p:spPr>
          <a:xfrm>
            <a:off x="457200" y="990600"/>
            <a:ext cx="8229600" cy="5334000"/>
          </a:xfrm>
        </p:spPr>
        <p:txBody>
          <a:bodyPr>
            <a:normAutofit lnSpcReduction="10000"/>
          </a:bodyPr>
          <a:lstStyle/>
          <a:p>
            <a:pPr lvl="1">
              <a:buNone/>
            </a:pPr>
            <a:r>
              <a:rPr lang="en-US" dirty="0" smtClean="0"/>
              <a:t>	</a:t>
            </a:r>
            <a:r>
              <a:rPr lang="en-US" sz="2600" dirty="0" smtClean="0">
                <a:latin typeface="Times New Roman" pitchFamily="18" charset="0"/>
                <a:cs typeface="Times New Roman" pitchFamily="18" charset="0"/>
              </a:rPr>
              <a:t>I was with my </a:t>
            </a:r>
            <a:r>
              <a:rPr lang="en-US" sz="2600" u="sng" dirty="0" smtClean="0">
                <a:latin typeface="Times New Roman" pitchFamily="18" charset="0"/>
                <a:cs typeface="Times New Roman" pitchFamily="18" charset="0"/>
              </a:rPr>
              <a:t>mate</a:t>
            </a:r>
            <a:r>
              <a:rPr lang="en-US" sz="2600" dirty="0" smtClean="0">
                <a:latin typeface="Times New Roman" pitchFamily="18" charset="0"/>
                <a:cs typeface="Times New Roman" pitchFamily="18" charset="0"/>
              </a:rPr>
              <a:t> Barry and his </a:t>
            </a:r>
            <a:r>
              <a:rPr lang="en-US" sz="2600" u="sng" dirty="0" smtClean="0">
                <a:latin typeface="Times New Roman" pitchFamily="18" charset="0"/>
                <a:cs typeface="Times New Roman" pitchFamily="18" charset="0"/>
              </a:rPr>
              <a:t>mum</a:t>
            </a:r>
            <a:r>
              <a:rPr lang="en-US" sz="2600" dirty="0" smtClean="0">
                <a:latin typeface="Times New Roman" pitchFamily="18" charset="0"/>
                <a:cs typeface="Times New Roman" pitchFamily="18" charset="0"/>
              </a:rPr>
              <a:t> and dad. We were on our way back from summer </a:t>
            </a:r>
            <a:r>
              <a:rPr lang="en-US" sz="2600" u="sng" dirty="0" smtClean="0">
                <a:latin typeface="Times New Roman" pitchFamily="18" charset="0"/>
                <a:cs typeface="Times New Roman" pitchFamily="18" charset="0"/>
              </a:rPr>
              <a:t>hols</a:t>
            </a:r>
            <a:r>
              <a:rPr lang="en-US" sz="2600" dirty="0" smtClean="0">
                <a:latin typeface="Times New Roman" pitchFamily="18" charset="0"/>
                <a:cs typeface="Times New Roman" pitchFamily="18" charset="0"/>
              </a:rPr>
              <a:t> on the Gold Coast. We’d stopped to get some </a:t>
            </a:r>
            <a:r>
              <a:rPr lang="en-US" sz="2600" u="sng" dirty="0" smtClean="0">
                <a:latin typeface="Times New Roman" pitchFamily="18" charset="0"/>
                <a:cs typeface="Times New Roman" pitchFamily="18" charset="0"/>
              </a:rPr>
              <a:t>petrol</a:t>
            </a:r>
            <a:r>
              <a:rPr lang="en-US" sz="2600" dirty="0" smtClean="0">
                <a:latin typeface="Times New Roman" pitchFamily="18" charset="0"/>
                <a:cs typeface="Times New Roman" pitchFamily="18" charset="0"/>
              </a:rPr>
              <a:t>, and Barry’s dad had the </a:t>
            </a:r>
            <a:r>
              <a:rPr lang="en-US" sz="2600" u="sng" dirty="0" smtClean="0">
                <a:latin typeface="Times New Roman" pitchFamily="18" charset="0"/>
                <a:cs typeface="Times New Roman" pitchFamily="18" charset="0"/>
              </a:rPr>
              <a:t>bonnet</a:t>
            </a:r>
            <a:r>
              <a:rPr lang="en-US" sz="2600" dirty="0" smtClean="0">
                <a:latin typeface="Times New Roman" pitchFamily="18" charset="0"/>
                <a:cs typeface="Times New Roman" pitchFamily="18" charset="0"/>
              </a:rPr>
              <a:t> up to check the oil. Barry opened the </a:t>
            </a:r>
            <a:r>
              <a:rPr lang="en-US" sz="2600" u="sng" dirty="0" smtClean="0">
                <a:latin typeface="Times New Roman" pitchFamily="18" charset="0"/>
                <a:cs typeface="Times New Roman" pitchFamily="18" charset="0"/>
              </a:rPr>
              <a:t>boot</a:t>
            </a:r>
            <a:r>
              <a:rPr lang="en-US" sz="2600" dirty="0" smtClean="0">
                <a:latin typeface="Times New Roman" pitchFamily="18" charset="0"/>
                <a:cs typeface="Times New Roman" pitchFamily="18" charset="0"/>
              </a:rPr>
              <a:t> to get some </a:t>
            </a:r>
            <a:r>
              <a:rPr lang="en-US" sz="2600" u="sng" dirty="0" smtClean="0">
                <a:latin typeface="Times New Roman" pitchFamily="18" charset="0"/>
                <a:cs typeface="Times New Roman" pitchFamily="18" charset="0"/>
              </a:rPr>
              <a:t>tucker</a:t>
            </a:r>
            <a:r>
              <a:rPr lang="en-US" sz="2600" dirty="0" smtClean="0">
                <a:latin typeface="Times New Roman" pitchFamily="18" charset="0"/>
                <a:cs typeface="Times New Roman" pitchFamily="18" charset="0"/>
              </a:rPr>
              <a:t> because he was hungry. Then in drove this huge </a:t>
            </a:r>
            <a:r>
              <a:rPr lang="en-US" sz="2600" u="sng" dirty="0" smtClean="0">
                <a:latin typeface="Times New Roman" pitchFamily="18" charset="0"/>
                <a:cs typeface="Times New Roman" pitchFamily="18" charset="0"/>
              </a:rPr>
              <a:t>lorry</a:t>
            </a:r>
            <a:r>
              <a:rPr lang="en-US" sz="2600" dirty="0" smtClean="0">
                <a:latin typeface="Times New Roman" pitchFamily="18" charset="0"/>
                <a:cs typeface="Times New Roman" pitchFamily="18" charset="0"/>
              </a:rPr>
              <a:t> with a </a:t>
            </a:r>
            <a:r>
              <a:rPr lang="en-US" sz="2600" u="sng" dirty="0" smtClean="0">
                <a:latin typeface="Times New Roman" pitchFamily="18" charset="0"/>
                <a:cs typeface="Times New Roman" pitchFamily="18" charset="0"/>
              </a:rPr>
              <a:t>mob</a:t>
            </a:r>
            <a:r>
              <a:rPr lang="en-US" sz="2600" dirty="0" smtClean="0">
                <a:latin typeface="Times New Roman" pitchFamily="18" charset="0"/>
                <a:cs typeface="Times New Roman" pitchFamily="18" charset="0"/>
              </a:rPr>
              <a:t> of cattle inside. It was a </a:t>
            </a:r>
            <a:r>
              <a:rPr lang="en-US" sz="2600" u="sng" dirty="0" smtClean="0">
                <a:latin typeface="Times New Roman" pitchFamily="18" charset="0"/>
                <a:cs typeface="Times New Roman" pitchFamily="18" charset="0"/>
              </a:rPr>
              <a:t>fair dinkum</a:t>
            </a:r>
            <a:r>
              <a:rPr lang="en-US" sz="2600" dirty="0" smtClean="0">
                <a:latin typeface="Times New Roman" pitchFamily="18" charset="0"/>
                <a:cs typeface="Times New Roman" pitchFamily="18" charset="0"/>
              </a:rPr>
              <a:t> sight! Barry and I went to </a:t>
            </a:r>
            <a:r>
              <a:rPr lang="en-US" sz="2600" u="sng" dirty="0" smtClean="0">
                <a:latin typeface="Times New Roman" pitchFamily="18" charset="0"/>
                <a:cs typeface="Times New Roman" pitchFamily="18" charset="0"/>
              </a:rPr>
              <a:t>natter </a:t>
            </a:r>
            <a:r>
              <a:rPr lang="en-US" sz="2600" dirty="0" smtClean="0">
                <a:latin typeface="Times New Roman" pitchFamily="18" charset="0"/>
                <a:cs typeface="Times New Roman" pitchFamily="18" charset="0"/>
              </a:rPr>
              <a:t>with the </a:t>
            </a:r>
            <a:r>
              <a:rPr lang="en-US" sz="2600" u="sng" dirty="0" smtClean="0">
                <a:latin typeface="Times New Roman" pitchFamily="18" charset="0"/>
                <a:cs typeface="Times New Roman" pitchFamily="18" charset="0"/>
              </a:rPr>
              <a:t>ringer</a:t>
            </a:r>
            <a:r>
              <a:rPr lang="en-US" sz="2600" dirty="0" smtClean="0">
                <a:latin typeface="Times New Roman" pitchFamily="18" charset="0"/>
                <a:cs typeface="Times New Roman" pitchFamily="18" charset="0"/>
              </a:rPr>
              <a:t> who was driving. He said he was taking the cattle to Melbourne from a </a:t>
            </a:r>
            <a:r>
              <a:rPr lang="en-US" sz="2600" u="sng" dirty="0" smtClean="0">
                <a:latin typeface="Times New Roman" pitchFamily="18" charset="0"/>
                <a:cs typeface="Times New Roman" pitchFamily="18" charset="0"/>
              </a:rPr>
              <a:t>station</a:t>
            </a:r>
            <a:r>
              <a:rPr lang="en-US" sz="2600" dirty="0" smtClean="0">
                <a:latin typeface="Times New Roman" pitchFamily="18" charset="0"/>
                <a:cs typeface="Times New Roman" pitchFamily="18" charset="0"/>
              </a:rPr>
              <a:t> in the </a:t>
            </a:r>
            <a:r>
              <a:rPr lang="en-US" sz="2600" u="sng" dirty="0" smtClean="0">
                <a:latin typeface="Times New Roman" pitchFamily="18" charset="0"/>
                <a:cs typeface="Times New Roman" pitchFamily="18" charset="0"/>
              </a:rPr>
              <a:t>outback</a:t>
            </a:r>
            <a:r>
              <a:rPr lang="en-US" sz="2600" dirty="0" smtClean="0">
                <a:latin typeface="Times New Roman" pitchFamily="18" charset="0"/>
                <a:cs typeface="Times New Roman" pitchFamily="18" charset="0"/>
              </a:rPr>
              <a:t>. The </a:t>
            </a:r>
            <a:r>
              <a:rPr lang="en-US" sz="2600" u="sng" dirty="0" smtClean="0">
                <a:latin typeface="Times New Roman" pitchFamily="18" charset="0"/>
                <a:cs typeface="Times New Roman" pitchFamily="18" charset="0"/>
              </a:rPr>
              <a:t>mob</a:t>
            </a:r>
            <a:r>
              <a:rPr lang="en-US" sz="2600" dirty="0" smtClean="0">
                <a:latin typeface="Times New Roman" pitchFamily="18" charset="0"/>
                <a:cs typeface="Times New Roman" pitchFamily="18" charset="0"/>
              </a:rPr>
              <a:t> had just been </a:t>
            </a:r>
            <a:r>
              <a:rPr lang="en-US" sz="2600" u="sng" dirty="0" smtClean="0">
                <a:latin typeface="Times New Roman" pitchFamily="18" charset="0"/>
                <a:cs typeface="Times New Roman" pitchFamily="18" charset="0"/>
              </a:rPr>
              <a:t>mustered</a:t>
            </a:r>
            <a:r>
              <a:rPr lang="en-US" sz="2600" dirty="0" smtClean="0">
                <a:latin typeface="Times New Roman" pitchFamily="18" charset="0"/>
                <a:cs typeface="Times New Roman" pitchFamily="18" charset="0"/>
              </a:rPr>
              <a:t> last week. Poor </a:t>
            </a:r>
            <a:r>
              <a:rPr lang="en-US" sz="2600" u="sng" dirty="0" smtClean="0">
                <a:latin typeface="Times New Roman" pitchFamily="18" charset="0"/>
                <a:cs typeface="Times New Roman" pitchFamily="18" charset="0"/>
              </a:rPr>
              <a:t>bloke</a:t>
            </a:r>
            <a:r>
              <a:rPr lang="en-US" sz="2600" dirty="0" smtClean="0">
                <a:latin typeface="Times New Roman" pitchFamily="18" charset="0"/>
                <a:cs typeface="Times New Roman" pitchFamily="18" charset="0"/>
              </a:rPr>
              <a:t>, he’d had to make a long </a:t>
            </a:r>
            <a:r>
              <a:rPr lang="en-US" sz="2600" u="sng" dirty="0" smtClean="0">
                <a:latin typeface="Times New Roman" pitchFamily="18" charset="0"/>
                <a:cs typeface="Times New Roman" pitchFamily="18" charset="0"/>
              </a:rPr>
              <a:t>diversion</a:t>
            </a:r>
            <a:r>
              <a:rPr lang="en-US" sz="2600" dirty="0" smtClean="0">
                <a:latin typeface="Times New Roman" pitchFamily="18" charset="0"/>
                <a:cs typeface="Times New Roman" pitchFamily="18" charset="0"/>
              </a:rPr>
              <a:t> because the road had been washed out in a flood. “Boy, you sure got the </a:t>
            </a:r>
            <a:r>
              <a:rPr lang="en-US" sz="2600" u="sng" dirty="0" smtClean="0">
                <a:latin typeface="Times New Roman" pitchFamily="18" charset="0"/>
                <a:cs typeface="Times New Roman" pitchFamily="18" charset="0"/>
              </a:rPr>
              <a:t>rough end of the pineapple</a:t>
            </a:r>
            <a:r>
              <a:rPr lang="en-US" sz="2600" dirty="0" smtClean="0">
                <a:latin typeface="Times New Roman" pitchFamily="18" charset="0"/>
                <a:cs typeface="Times New Roman" pitchFamily="18" charset="0"/>
              </a:rPr>
              <a:t>!” I said. “I’m glad </a:t>
            </a:r>
            <a:r>
              <a:rPr lang="en-US" sz="2600" u="sng" dirty="0" smtClean="0">
                <a:latin typeface="Times New Roman" pitchFamily="18" charset="0"/>
                <a:cs typeface="Times New Roman" pitchFamily="18" charset="0"/>
              </a:rPr>
              <a:t>she’s right</a:t>
            </a:r>
            <a:r>
              <a:rPr lang="en-US" sz="2600" dirty="0" smtClean="0">
                <a:latin typeface="Times New Roman" pitchFamily="18" charset="0"/>
                <a:cs typeface="Times New Roman" pitchFamily="18" charset="0"/>
              </a:rPr>
              <a:t> now.”</a:t>
            </a:r>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ctr"/>
            <a:r>
              <a:rPr lang="en-US" i="1" dirty="0" smtClean="0">
                <a:ln>
                  <a:solidFill>
                    <a:schemeClr val="tx1"/>
                  </a:solidFill>
                </a:ln>
                <a:solidFill>
                  <a:srgbClr val="FF0000"/>
                </a:solidFill>
                <a:effectLst>
                  <a:outerShdw blurRad="50800" dist="50800" dir="5400000" algn="ctr" rotWithShape="0">
                    <a:schemeClr val="tx1"/>
                  </a:outerShdw>
                </a:effectLst>
              </a:rPr>
              <a:t>Talking “</a:t>
            </a:r>
            <a:r>
              <a:rPr lang="en-US" i="1" dirty="0" err="1" smtClean="0">
                <a:ln>
                  <a:solidFill>
                    <a:schemeClr val="tx1"/>
                  </a:solidFill>
                </a:ln>
                <a:solidFill>
                  <a:srgbClr val="FF0000"/>
                </a:solidFill>
                <a:effectLst>
                  <a:outerShdw blurRad="50800" dist="50800" dir="5400000" algn="ctr" rotWithShape="0">
                    <a:schemeClr val="tx1"/>
                  </a:outerShdw>
                </a:effectLst>
              </a:rPr>
              <a:t>Strine</a:t>
            </a:r>
            <a:r>
              <a:rPr lang="en-US" i="1" dirty="0" smtClean="0">
                <a:ln>
                  <a:solidFill>
                    <a:schemeClr val="tx1"/>
                  </a:solidFill>
                </a:ln>
                <a:solidFill>
                  <a:srgbClr val="FF0000"/>
                </a:solidFill>
                <a:effectLst>
                  <a:outerShdw blurRad="50800" dist="50800" dir="5400000" algn="ctr" rotWithShape="0">
                    <a:schemeClr val="tx1"/>
                  </a:outerShdw>
                </a:effectLst>
              </a:rPr>
              <a:t>”</a:t>
            </a:r>
            <a:endParaRPr lang="en-US" dirty="0">
              <a:solidFill>
                <a:srgbClr val="FF0000"/>
              </a:solidFill>
            </a:endParaRPr>
          </a:p>
        </p:txBody>
      </p:sp>
      <p:sp>
        <p:nvSpPr>
          <p:cNvPr id="3" name="Content Placeholder 2"/>
          <p:cNvSpPr>
            <a:spLocks noGrp="1"/>
          </p:cNvSpPr>
          <p:nvPr>
            <p:ph idx="1"/>
          </p:nvPr>
        </p:nvSpPr>
        <p:spPr>
          <a:xfrm>
            <a:off x="457200" y="990600"/>
            <a:ext cx="8229600" cy="5562600"/>
          </a:xfrm>
        </p:spPr>
        <p:txBody>
          <a:bodyPr>
            <a:normAutofit/>
          </a:bodyPr>
          <a:lstStyle/>
          <a:p>
            <a:pPr lvl="1">
              <a:buNone/>
            </a:pPr>
            <a:r>
              <a:rPr lang="en-US" dirty="0" smtClean="0"/>
              <a:t>	</a:t>
            </a:r>
            <a:r>
              <a:rPr lang="en-US" sz="2600" dirty="0" smtClean="0">
                <a:latin typeface="Times New Roman" pitchFamily="18" charset="0"/>
                <a:cs typeface="Times New Roman" pitchFamily="18" charset="0"/>
              </a:rPr>
              <a:t>I was with my </a:t>
            </a:r>
            <a:r>
              <a:rPr lang="en-US" sz="2600" u="sng" dirty="0" smtClean="0">
                <a:solidFill>
                  <a:srgbClr val="C00000"/>
                </a:solidFill>
                <a:latin typeface="Times New Roman" pitchFamily="18" charset="0"/>
                <a:cs typeface="Times New Roman" pitchFamily="18" charset="0"/>
              </a:rPr>
              <a:t>friend</a:t>
            </a:r>
            <a:r>
              <a:rPr lang="en-US" sz="2600" dirty="0" smtClean="0">
                <a:latin typeface="Times New Roman" pitchFamily="18" charset="0"/>
                <a:cs typeface="Times New Roman" pitchFamily="18" charset="0"/>
              </a:rPr>
              <a:t> Barry and his </a:t>
            </a:r>
            <a:r>
              <a:rPr lang="en-US" sz="2600" u="sng" dirty="0" smtClean="0">
                <a:solidFill>
                  <a:srgbClr val="C00000"/>
                </a:solidFill>
                <a:latin typeface="Times New Roman" pitchFamily="18" charset="0"/>
                <a:cs typeface="Times New Roman" pitchFamily="18" charset="0"/>
              </a:rPr>
              <a:t>mom</a:t>
            </a:r>
            <a:r>
              <a:rPr lang="en-US" sz="2600" dirty="0" smtClean="0">
                <a:latin typeface="Times New Roman" pitchFamily="18" charset="0"/>
                <a:cs typeface="Times New Roman" pitchFamily="18" charset="0"/>
              </a:rPr>
              <a:t> and dad. We were on our way back from summer </a:t>
            </a:r>
            <a:r>
              <a:rPr lang="en-US" sz="2600" u="sng" dirty="0" smtClean="0">
                <a:solidFill>
                  <a:srgbClr val="C00000"/>
                </a:solidFill>
                <a:latin typeface="Times New Roman" pitchFamily="18" charset="0"/>
                <a:cs typeface="Times New Roman" pitchFamily="18" charset="0"/>
              </a:rPr>
              <a:t>vacation</a:t>
            </a:r>
            <a:r>
              <a:rPr lang="en-US" sz="2600" dirty="0" smtClean="0">
                <a:latin typeface="Times New Roman" pitchFamily="18" charset="0"/>
                <a:cs typeface="Times New Roman" pitchFamily="18" charset="0"/>
              </a:rPr>
              <a:t> on the Gold Coast. We’d stopped to get some </a:t>
            </a:r>
            <a:r>
              <a:rPr lang="en-US" sz="2600" u="sng" dirty="0" smtClean="0">
                <a:solidFill>
                  <a:srgbClr val="C00000"/>
                </a:solidFill>
                <a:latin typeface="Times New Roman" pitchFamily="18" charset="0"/>
                <a:cs typeface="Times New Roman" pitchFamily="18" charset="0"/>
              </a:rPr>
              <a:t>gas</a:t>
            </a:r>
            <a:r>
              <a:rPr lang="en-US" sz="2600" dirty="0" smtClean="0">
                <a:latin typeface="Times New Roman" pitchFamily="18" charset="0"/>
                <a:cs typeface="Times New Roman" pitchFamily="18" charset="0"/>
              </a:rPr>
              <a:t>, and Barry’s dad had the </a:t>
            </a:r>
            <a:r>
              <a:rPr lang="en-US" sz="2600" u="sng" dirty="0" smtClean="0">
                <a:solidFill>
                  <a:srgbClr val="C00000"/>
                </a:solidFill>
                <a:latin typeface="Times New Roman" pitchFamily="18" charset="0"/>
                <a:cs typeface="Times New Roman" pitchFamily="18" charset="0"/>
              </a:rPr>
              <a:t>hood</a:t>
            </a:r>
            <a:r>
              <a:rPr lang="en-US" sz="2600" dirty="0" smtClean="0">
                <a:latin typeface="Times New Roman" pitchFamily="18" charset="0"/>
                <a:cs typeface="Times New Roman" pitchFamily="18" charset="0"/>
              </a:rPr>
              <a:t> up to check the oil. Barry opened the </a:t>
            </a:r>
            <a:r>
              <a:rPr lang="en-US" sz="2600" u="sng" dirty="0" smtClean="0">
                <a:solidFill>
                  <a:srgbClr val="C00000"/>
                </a:solidFill>
                <a:latin typeface="Times New Roman" pitchFamily="18" charset="0"/>
                <a:cs typeface="Times New Roman" pitchFamily="18" charset="0"/>
              </a:rPr>
              <a:t>trunk</a:t>
            </a:r>
            <a:r>
              <a:rPr lang="en-US" sz="2600" dirty="0" smtClean="0">
                <a:latin typeface="Times New Roman" pitchFamily="18" charset="0"/>
                <a:cs typeface="Times New Roman" pitchFamily="18" charset="0"/>
              </a:rPr>
              <a:t> to get some </a:t>
            </a:r>
            <a:r>
              <a:rPr lang="en-US" sz="2600" u="sng" dirty="0" smtClean="0">
                <a:solidFill>
                  <a:srgbClr val="C00000"/>
                </a:solidFill>
                <a:latin typeface="Times New Roman" pitchFamily="18" charset="0"/>
                <a:cs typeface="Times New Roman" pitchFamily="18" charset="0"/>
              </a:rPr>
              <a:t>food</a:t>
            </a:r>
            <a:r>
              <a:rPr lang="en-US" sz="2600" dirty="0" smtClean="0">
                <a:latin typeface="Times New Roman" pitchFamily="18" charset="0"/>
                <a:cs typeface="Times New Roman" pitchFamily="18" charset="0"/>
              </a:rPr>
              <a:t> because he was hungry. Then in drove this huge </a:t>
            </a:r>
            <a:r>
              <a:rPr lang="en-US" sz="2600" u="sng" dirty="0" smtClean="0">
                <a:solidFill>
                  <a:srgbClr val="C00000"/>
                </a:solidFill>
                <a:latin typeface="Times New Roman" pitchFamily="18" charset="0"/>
                <a:cs typeface="Times New Roman" pitchFamily="18" charset="0"/>
              </a:rPr>
              <a:t>truck</a:t>
            </a:r>
            <a:r>
              <a:rPr lang="en-US" sz="2600" dirty="0" smtClean="0">
                <a:latin typeface="Times New Roman" pitchFamily="18" charset="0"/>
                <a:cs typeface="Times New Roman" pitchFamily="18" charset="0"/>
              </a:rPr>
              <a:t> with a </a:t>
            </a:r>
            <a:r>
              <a:rPr lang="en-US" sz="2600" u="sng" dirty="0" smtClean="0">
                <a:solidFill>
                  <a:srgbClr val="C00000"/>
                </a:solidFill>
                <a:latin typeface="Times New Roman" pitchFamily="18" charset="0"/>
                <a:cs typeface="Times New Roman" pitchFamily="18" charset="0"/>
              </a:rPr>
              <a:t>herd</a:t>
            </a:r>
            <a:r>
              <a:rPr lang="en-US" sz="2600" dirty="0" smtClean="0">
                <a:latin typeface="Times New Roman" pitchFamily="18" charset="0"/>
                <a:cs typeface="Times New Roman" pitchFamily="18" charset="0"/>
              </a:rPr>
              <a:t> of cattle inside. It was </a:t>
            </a:r>
            <a:r>
              <a:rPr lang="en-US" sz="2600" u="sng" dirty="0" smtClean="0">
                <a:solidFill>
                  <a:srgbClr val="C00000"/>
                </a:solidFill>
                <a:latin typeface="Times New Roman" pitchFamily="18" charset="0"/>
                <a:cs typeface="Times New Roman" pitchFamily="18" charset="0"/>
              </a:rPr>
              <a:t>quite a </a:t>
            </a:r>
            <a:r>
              <a:rPr lang="en-US" sz="2600" dirty="0" smtClean="0">
                <a:latin typeface="Times New Roman" pitchFamily="18" charset="0"/>
                <a:cs typeface="Times New Roman" pitchFamily="18" charset="0"/>
              </a:rPr>
              <a:t>sight! Barry and I went to </a:t>
            </a:r>
            <a:r>
              <a:rPr lang="en-US" sz="2600" u="sng" dirty="0" smtClean="0">
                <a:solidFill>
                  <a:srgbClr val="C00000"/>
                </a:solidFill>
                <a:latin typeface="Times New Roman" pitchFamily="18" charset="0"/>
                <a:cs typeface="Times New Roman" pitchFamily="18" charset="0"/>
              </a:rPr>
              <a:t>talk </a:t>
            </a:r>
            <a:r>
              <a:rPr lang="en-US" sz="2600" dirty="0" smtClean="0">
                <a:latin typeface="Times New Roman" pitchFamily="18" charset="0"/>
                <a:cs typeface="Times New Roman" pitchFamily="18" charset="0"/>
              </a:rPr>
              <a:t>with the </a:t>
            </a:r>
            <a:r>
              <a:rPr lang="en-US" sz="2600" u="sng" dirty="0" smtClean="0">
                <a:solidFill>
                  <a:srgbClr val="C00000"/>
                </a:solidFill>
                <a:latin typeface="Times New Roman" pitchFamily="18" charset="0"/>
                <a:cs typeface="Times New Roman" pitchFamily="18" charset="0"/>
              </a:rPr>
              <a:t>cowboy </a:t>
            </a:r>
            <a:r>
              <a:rPr lang="en-US" sz="2600" dirty="0" smtClean="0">
                <a:latin typeface="Times New Roman" pitchFamily="18" charset="0"/>
                <a:cs typeface="Times New Roman" pitchFamily="18" charset="0"/>
              </a:rPr>
              <a:t>who was driving. He said he was taking the cattle to Melbourne from a </a:t>
            </a:r>
            <a:r>
              <a:rPr lang="en-US" sz="2600" u="sng" dirty="0" smtClean="0">
                <a:solidFill>
                  <a:srgbClr val="C00000"/>
                </a:solidFill>
                <a:latin typeface="Times New Roman" pitchFamily="18" charset="0"/>
                <a:cs typeface="Times New Roman" pitchFamily="18" charset="0"/>
              </a:rPr>
              <a:t>ranch</a:t>
            </a:r>
            <a:r>
              <a:rPr lang="en-US" sz="2600" dirty="0" smtClean="0">
                <a:latin typeface="Times New Roman" pitchFamily="18" charset="0"/>
                <a:cs typeface="Times New Roman" pitchFamily="18" charset="0"/>
              </a:rPr>
              <a:t> in the </a:t>
            </a:r>
            <a:r>
              <a:rPr lang="en-US" sz="2600" u="sng" dirty="0" smtClean="0">
                <a:solidFill>
                  <a:srgbClr val="C00000"/>
                </a:solidFill>
                <a:latin typeface="Times New Roman" pitchFamily="18" charset="0"/>
                <a:cs typeface="Times New Roman" pitchFamily="18" charset="0"/>
              </a:rPr>
              <a:t>country</a:t>
            </a:r>
            <a:r>
              <a:rPr lang="en-US" sz="2600" dirty="0" smtClean="0">
                <a:latin typeface="Times New Roman" pitchFamily="18" charset="0"/>
                <a:cs typeface="Times New Roman" pitchFamily="18" charset="0"/>
              </a:rPr>
              <a:t>. The </a:t>
            </a:r>
            <a:r>
              <a:rPr lang="en-US" sz="2600" u="sng" dirty="0" smtClean="0">
                <a:solidFill>
                  <a:srgbClr val="C00000"/>
                </a:solidFill>
                <a:latin typeface="Times New Roman" pitchFamily="18" charset="0"/>
                <a:cs typeface="Times New Roman" pitchFamily="18" charset="0"/>
              </a:rPr>
              <a:t>herd</a:t>
            </a:r>
            <a:r>
              <a:rPr lang="en-US" sz="2600" dirty="0" smtClean="0">
                <a:latin typeface="Times New Roman" pitchFamily="18" charset="0"/>
                <a:cs typeface="Times New Roman" pitchFamily="18" charset="0"/>
              </a:rPr>
              <a:t> had just been </a:t>
            </a:r>
            <a:r>
              <a:rPr lang="en-US" sz="2600" u="sng" dirty="0" smtClean="0">
                <a:solidFill>
                  <a:srgbClr val="C00000"/>
                </a:solidFill>
                <a:latin typeface="Times New Roman" pitchFamily="18" charset="0"/>
                <a:cs typeface="Times New Roman" pitchFamily="18" charset="0"/>
              </a:rPr>
              <a:t>rounded up</a:t>
            </a:r>
            <a:r>
              <a:rPr lang="en-US" sz="2600" dirty="0" smtClean="0">
                <a:latin typeface="Times New Roman" pitchFamily="18" charset="0"/>
                <a:cs typeface="Times New Roman" pitchFamily="18" charset="0"/>
              </a:rPr>
              <a:t> last week. Poor </a:t>
            </a:r>
            <a:r>
              <a:rPr lang="en-US" sz="2600" u="sng" dirty="0" smtClean="0">
                <a:solidFill>
                  <a:srgbClr val="C00000"/>
                </a:solidFill>
                <a:latin typeface="Times New Roman" pitchFamily="18" charset="0"/>
                <a:cs typeface="Times New Roman" pitchFamily="18" charset="0"/>
              </a:rPr>
              <a:t>guy</a:t>
            </a:r>
            <a:r>
              <a:rPr lang="en-US" sz="2600" dirty="0" smtClean="0">
                <a:latin typeface="Times New Roman" pitchFamily="18" charset="0"/>
                <a:cs typeface="Times New Roman" pitchFamily="18" charset="0"/>
              </a:rPr>
              <a:t>, he’d had to make a long </a:t>
            </a:r>
            <a:r>
              <a:rPr lang="en-US" sz="2600" u="sng" dirty="0" smtClean="0">
                <a:solidFill>
                  <a:srgbClr val="C00000"/>
                </a:solidFill>
                <a:latin typeface="Times New Roman" pitchFamily="18" charset="0"/>
                <a:cs typeface="Times New Roman" pitchFamily="18" charset="0"/>
              </a:rPr>
              <a:t>detour</a:t>
            </a:r>
            <a:r>
              <a:rPr lang="en-US" sz="2600" dirty="0" smtClean="0">
                <a:latin typeface="Times New Roman" pitchFamily="18" charset="0"/>
                <a:cs typeface="Times New Roman" pitchFamily="18" charset="0"/>
              </a:rPr>
              <a:t> because the road had been washed out in a flood. “Boy, you sure got the </a:t>
            </a:r>
            <a:r>
              <a:rPr lang="en-US" sz="2600" u="sng" dirty="0" smtClean="0">
                <a:solidFill>
                  <a:srgbClr val="C00000"/>
                </a:solidFill>
                <a:latin typeface="Times New Roman" pitchFamily="18" charset="0"/>
                <a:cs typeface="Times New Roman" pitchFamily="18" charset="0"/>
              </a:rPr>
              <a:t>bad deal</a:t>
            </a:r>
            <a:r>
              <a:rPr lang="en-US" sz="2600" dirty="0" smtClean="0">
                <a:latin typeface="Times New Roman" pitchFamily="18" charset="0"/>
                <a:cs typeface="Times New Roman" pitchFamily="18" charset="0"/>
              </a:rPr>
              <a:t>!” I said. “I’m glad </a:t>
            </a:r>
            <a:r>
              <a:rPr lang="en-US" sz="2600" u="sng" dirty="0" smtClean="0">
                <a:solidFill>
                  <a:srgbClr val="C00000"/>
                </a:solidFill>
                <a:latin typeface="Times New Roman" pitchFamily="18" charset="0"/>
                <a:cs typeface="Times New Roman" pitchFamily="18" charset="0"/>
              </a:rPr>
              <a:t>everything’s okay</a:t>
            </a:r>
            <a:r>
              <a:rPr lang="en-US" sz="2600" dirty="0" smtClean="0">
                <a:solidFill>
                  <a:srgbClr val="C0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now.”</a:t>
            </a:r>
          </a:p>
          <a:p>
            <a:pPr lv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Koala bear, Port Douglas, Rainforest Habitat Wildlife Sanctuary, Australia photo">
            <a:hlinkClick r:id="rId2"/>
          </p:cNvPr>
          <p:cNvPicPr>
            <a:picLocks noChangeAspect="1" noChangeArrowheads="1"/>
          </p:cNvPicPr>
          <p:nvPr/>
        </p:nvPicPr>
        <p:blipFill>
          <a:blip r:embed="rId3" cstate="print"/>
          <a:srcRect/>
          <a:stretch>
            <a:fillRect/>
          </a:stretch>
        </p:blipFill>
        <p:spPr bwMode="auto">
          <a:xfrm>
            <a:off x="5105400" y="0"/>
            <a:ext cx="3769639" cy="6248400"/>
          </a:xfrm>
          <a:prstGeom prst="rect">
            <a:avLst/>
          </a:prstGeom>
          <a:noFill/>
        </p:spPr>
      </p:pic>
      <p:pic>
        <p:nvPicPr>
          <p:cNvPr id="16396" name="Picture 12" descr="http://t0.gstatic.com/images?q=tbn:ANd9GcRVVQG4m0vQX0h72KjBTD6oLPxDy6E9uqgvs5RGcKQNTMuQwqVFhQ&amp;t=1"/>
          <p:cNvPicPr>
            <a:picLocks noChangeAspect="1" noChangeArrowheads="1"/>
          </p:cNvPicPr>
          <p:nvPr/>
        </p:nvPicPr>
        <p:blipFill>
          <a:blip r:embed="rId4" cstate="print"/>
          <a:srcRect/>
          <a:stretch>
            <a:fillRect/>
          </a:stretch>
        </p:blipFill>
        <p:spPr bwMode="auto">
          <a:xfrm>
            <a:off x="0" y="894922"/>
            <a:ext cx="5791200" cy="3026372"/>
          </a:xfrm>
          <a:prstGeom prst="rect">
            <a:avLst/>
          </a:prstGeom>
          <a:noFill/>
        </p:spPr>
      </p:pic>
      <p:pic>
        <p:nvPicPr>
          <p:cNvPr id="16398" name="Picture 14" descr="http://canadianfermentation.files.wordpress.com/2008/10/kanga5.jpg"/>
          <p:cNvPicPr>
            <a:picLocks noChangeAspect="1" noChangeArrowheads="1"/>
          </p:cNvPicPr>
          <p:nvPr/>
        </p:nvPicPr>
        <p:blipFill>
          <a:blip r:embed="rId5" cstate="print"/>
          <a:srcRect/>
          <a:stretch>
            <a:fillRect/>
          </a:stretch>
        </p:blipFill>
        <p:spPr bwMode="auto">
          <a:xfrm>
            <a:off x="228600" y="3200400"/>
            <a:ext cx="4476750" cy="3086101"/>
          </a:xfrm>
          <a:prstGeom prst="rect">
            <a:avLst/>
          </a:prstGeom>
          <a:noFill/>
        </p:spPr>
      </p:pic>
      <p:sp>
        <p:nvSpPr>
          <p:cNvPr id="5" name="TextBox 4"/>
          <p:cNvSpPr txBox="1"/>
          <p:nvPr/>
        </p:nvSpPr>
        <p:spPr>
          <a:xfrm>
            <a:off x="0" y="152400"/>
            <a:ext cx="6248400" cy="707886"/>
          </a:xfrm>
          <a:prstGeom prst="rect">
            <a:avLst/>
          </a:prstGeom>
          <a:noFill/>
        </p:spPr>
        <p:txBody>
          <a:bodyPr wrap="square" rtlCol="0">
            <a:spAutoFit/>
          </a:bodyPr>
          <a:lstStyle/>
          <a:p>
            <a:pPr algn="ctr"/>
            <a:r>
              <a:rPr lang="en-US" sz="4000" i="1" dirty="0" smtClean="0">
                <a:ln>
                  <a:solidFill>
                    <a:schemeClr val="tx1"/>
                  </a:solidFill>
                </a:ln>
                <a:solidFill>
                  <a:srgbClr val="FF0000"/>
                </a:solidFill>
                <a:effectLst>
                  <a:outerShdw blurRad="50800" dist="50800" dir="5400000" algn="ctr" rotWithShape="0">
                    <a:schemeClr val="bg1"/>
                  </a:outerShdw>
                </a:effectLst>
                <a:latin typeface="Times New Roman" pitchFamily="18" charset="0"/>
                <a:cs typeface="Times New Roman" pitchFamily="18" charset="0"/>
              </a:rPr>
              <a:t>Endemic</a:t>
            </a:r>
            <a:r>
              <a:rPr lang="en-US" sz="4000" i="1" dirty="0" smtClean="0">
                <a:ln>
                  <a:solidFill>
                    <a:schemeClr val="tx1"/>
                  </a:solidFill>
                </a:ln>
                <a:solidFill>
                  <a:srgbClr val="FF0000"/>
                </a:solidFill>
                <a:effectLst>
                  <a:outerShdw blurRad="50800" dist="50800" dir="5400000" algn="ctr" rotWithShape="0">
                    <a:schemeClr val="tx1"/>
                  </a:outerShdw>
                </a:effectLst>
                <a:latin typeface="Times New Roman" pitchFamily="18" charset="0"/>
                <a:cs typeface="Times New Roman" pitchFamily="18" charset="0"/>
              </a:rPr>
              <a:t>  </a:t>
            </a:r>
            <a:r>
              <a:rPr lang="en-US" sz="4000" i="1" dirty="0" smtClean="0">
                <a:ln>
                  <a:solidFill>
                    <a:schemeClr val="tx1"/>
                  </a:solidFill>
                </a:ln>
                <a:solidFill>
                  <a:srgbClr val="FF0000"/>
                </a:solidFill>
                <a:effectLst>
                  <a:outerShdw blurRad="50800" dist="50800" dir="5400000" algn="ctr" rotWithShape="0">
                    <a:schemeClr val="bg1"/>
                  </a:outerShdw>
                </a:effectLst>
                <a:latin typeface="Times New Roman" pitchFamily="18" charset="0"/>
                <a:cs typeface="Times New Roman" pitchFamily="18" charset="0"/>
              </a:rPr>
              <a:t>and  Marsupials</a:t>
            </a:r>
            <a:endParaRPr lang="en-US" sz="4000" i="1" dirty="0">
              <a:ln>
                <a:solidFill>
                  <a:schemeClr val="tx1"/>
                </a:solidFill>
              </a:ln>
              <a:solidFill>
                <a:srgbClr val="FF0000"/>
              </a:solidFill>
              <a:effectLst>
                <a:outerShdw blurRad="50800" dist="50800" dir="5400000" algn="ctr" rotWithShape="0">
                  <a:schemeClr val="bg1"/>
                </a:outerShdw>
              </a:effectLst>
              <a:latin typeface="Times New Roman" pitchFamily="18" charset="0"/>
              <a:cs typeface="Times New Roman" pitchFamily="18" charset="0"/>
            </a:endParaRPr>
          </a:p>
        </p:txBody>
      </p:sp>
      <p:sp>
        <p:nvSpPr>
          <p:cNvPr id="2" name="AutoShape 2" descr="https://encrypted-tbn0.gstatic.com/images?q=tbn:ANd9GcRkt4ND4xqfexCbXBtS0qHgI3lmHqYQynpLJtsHyaHiwvgr1uTlh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kidcyber.com.au/IMAGES/tassiedevil.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622328"/>
            <a:ext cx="4488536" cy="2902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10447</TotalTime>
  <Words>1089</Words>
  <Application>Microsoft Office PowerPoint</Application>
  <PresentationFormat>On-screen Show (4:3)</PresentationFormat>
  <Paragraphs>91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Australia</vt:lpstr>
      <vt:lpstr>Flag</vt:lpstr>
      <vt:lpstr> 6 States and 1 territory</vt:lpstr>
      <vt:lpstr>Facts:</vt:lpstr>
      <vt:lpstr>Facts:</vt:lpstr>
      <vt:lpstr>Culture</vt:lpstr>
      <vt:lpstr>Talking “Strine”</vt:lpstr>
      <vt:lpstr>Talking “Strine”</vt:lpstr>
      <vt:lpstr>PowerPoint Presentation</vt:lpstr>
      <vt:lpstr>PowerPoint Presentation</vt:lpstr>
      <vt:lpstr>Ayers Rock</vt:lpstr>
      <vt:lpstr>Great Barrier Reef</vt:lpstr>
      <vt:lpstr>Great Victoria Desert</vt:lpstr>
      <vt:lpstr>You tube</vt:lpstr>
      <vt:lpstr>Facts:</vt:lpstr>
      <vt:lpstr>PowerPoint Presentation</vt:lpstr>
      <vt:lpstr>Aborigines</vt:lpstr>
      <vt:lpstr> </vt:lpstr>
      <vt:lpstr>PowerPoint Presentation</vt:lpstr>
      <vt:lpstr>PowerPoint Presentation</vt:lpstr>
      <vt:lpstr> Sheep  </vt:lpstr>
      <vt:lpstr>Wild Hares</vt:lpstr>
      <vt:lpstr>PowerPoint Presentation</vt:lpstr>
      <vt:lpstr>GOLD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dc:title>
  <dc:creator>Michael Wheeler</dc:creator>
  <cp:lastModifiedBy>Wheeler, Michael</cp:lastModifiedBy>
  <cp:revision>257</cp:revision>
  <cp:lastPrinted>2014-03-25T11:00:47Z</cp:lastPrinted>
  <dcterms:created xsi:type="dcterms:W3CDTF">2010-09-26T18:58:44Z</dcterms:created>
  <dcterms:modified xsi:type="dcterms:W3CDTF">2017-03-20T11:52:23Z</dcterms:modified>
</cp:coreProperties>
</file>