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96" r:id="rId2"/>
    <p:sldId id="256" r:id="rId3"/>
    <p:sldId id="306" r:id="rId4"/>
    <p:sldId id="320" r:id="rId5"/>
    <p:sldId id="265" r:id="rId6"/>
    <p:sldId id="263" r:id="rId7"/>
    <p:sldId id="319" r:id="rId8"/>
    <p:sldId id="316" r:id="rId9"/>
    <p:sldId id="266" r:id="rId10"/>
    <p:sldId id="313" r:id="rId11"/>
    <p:sldId id="300" r:id="rId12"/>
    <p:sldId id="308" r:id="rId13"/>
    <p:sldId id="309" r:id="rId14"/>
    <p:sldId id="317" r:id="rId15"/>
    <p:sldId id="318" r:id="rId16"/>
    <p:sldId id="310" r:id="rId17"/>
    <p:sldId id="311" r:id="rId18"/>
    <p:sldId id="312" r:id="rId19"/>
    <p:sldId id="314" r:id="rId20"/>
    <p:sldId id="31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93634-7445-41E9-943E-2BD4532E09C6}" type="datetimeFigureOut">
              <a:rPr lang="en-US" smtClean="0"/>
              <a:pPr/>
              <a:t>3/19/2014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6CB30A-D028-44AD-BFB9-33CFC28CD834}" type="slidenum">
              <a:rPr lang="en-US" smtClean="0"/>
              <a:pPr/>
              <a:t>‹#›</a:t>
            </a:fld>
            <a:endParaRPr lang="en-US"/>
          </a:p>
        </p:txBody>
      </p:sp>
    </p:spTree>
    <p:extLst>
      <p:ext uri="{BB962C8B-B14F-4D97-AF65-F5344CB8AC3E}">
        <p14:creationId xmlns:p14="http://schemas.microsoft.com/office/powerpoint/2010/main" val="4268024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710B4-93D7-4162-AD93-345B950A38CD}" type="datetimeFigureOut">
              <a:rPr lang="en-US" smtClean="0"/>
              <a:pPr/>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D3BF7-0EAD-4FF2-BC88-184B6DD36D04}" type="slidenum">
              <a:rPr lang="en-US" smtClean="0"/>
              <a:pPr/>
              <a:t>‹#›</a:t>
            </a:fld>
            <a:endParaRPr lang="en-US"/>
          </a:p>
        </p:txBody>
      </p:sp>
    </p:spTree>
    <p:extLst>
      <p:ext uri="{BB962C8B-B14F-4D97-AF65-F5344CB8AC3E}">
        <p14:creationId xmlns:p14="http://schemas.microsoft.com/office/powerpoint/2010/main" val="396535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D3BF7-0EAD-4FF2-BC88-184B6DD36D0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7A1B184-937D-4F2A-982D-76E1CEF8C0F5}"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1B184-937D-4F2A-982D-76E1CEF8C0F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97A1B184-937D-4F2A-982D-76E1CEF8C0F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1B184-937D-4F2A-982D-76E1CEF8C0F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A1B184-937D-4F2A-982D-76E1CEF8C0F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A1B184-937D-4F2A-982D-76E1CEF8C0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1B184-937D-4F2A-982D-76E1CEF8C0F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E79EEC-B6B4-4C97-B26B-4B6C438E0EF3}" type="datetimeFigureOut">
              <a:rPr lang="en-US" smtClean="0"/>
              <a:pPr/>
              <a:t>3/19/2014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97A1B184-937D-4F2A-982D-76E1CEF8C0F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9E79EEC-B6B4-4C97-B26B-4B6C438E0EF3}" type="datetimeFigureOut">
              <a:rPr lang="en-US" smtClean="0"/>
              <a:pPr/>
              <a:t>3/19/2014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7A1B184-937D-4F2A-982D-76E1CEF8C0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Canada.wmv"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Niagara%20Falls%20Tour%20%5bwww.apowersoft.com%5d%20(1).mp4"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p:spPr>
        <p:txBody>
          <a:bodyPr>
            <a:noAutofit/>
          </a:bodyPr>
          <a:lstStyle/>
          <a:p>
            <a:pPr algn="ctr"/>
            <a:r>
              <a:rPr lang="en-US" sz="6600" b="1" i="1" dirty="0" smtClean="0">
                <a:ln>
                  <a:solidFill>
                    <a:schemeClr val="bg1"/>
                  </a:solidFill>
                </a:ln>
                <a:solidFill>
                  <a:srgbClr val="FF0000"/>
                </a:solidFill>
                <a:effectLst>
                  <a:outerShdw blurRad="38100" dist="25400" dir="5400000" algn="tl" rotWithShape="0">
                    <a:schemeClr val="bg1">
                      <a:alpha val="43000"/>
                    </a:schemeClr>
                  </a:outerShdw>
                </a:effectLst>
                <a:latin typeface="Times New Roman" pitchFamily="18" charset="0"/>
                <a:cs typeface="Times New Roman" pitchFamily="18" charset="0"/>
              </a:rPr>
              <a:t>Canada</a:t>
            </a:r>
            <a:endParaRPr lang="en-US" sz="6600" b="1" i="1" dirty="0">
              <a:ln>
                <a:solidFill>
                  <a:schemeClr val="tx1"/>
                </a:solidFill>
              </a:ln>
              <a:solidFill>
                <a:srgbClr val="FF0000"/>
              </a:solidFill>
              <a:effectLst>
                <a:outerShdw blurRad="50800" dist="50800" dir="5400000" algn="ctr" rotWithShape="0">
                  <a:schemeClr val="tx1"/>
                </a:outerShdw>
              </a:effectLst>
              <a:latin typeface="Times New Roman" pitchFamily="18" charset="0"/>
              <a:cs typeface="Times New Roman" pitchFamily="18" charset="0"/>
            </a:endParaRPr>
          </a:p>
        </p:txBody>
      </p:sp>
      <p:pic>
        <p:nvPicPr>
          <p:cNvPr id="24578" name="Picture 2" descr="http://www.enchantedlearning.com/school/Canada/flagbig.GIF"/>
          <p:cNvPicPr>
            <a:picLocks noChangeAspect="1" noChangeArrowheads="1"/>
          </p:cNvPicPr>
          <p:nvPr/>
        </p:nvPicPr>
        <p:blipFill>
          <a:blip r:embed="rId2" cstate="print"/>
          <a:srcRect/>
          <a:stretch>
            <a:fillRect/>
          </a:stretch>
        </p:blipFill>
        <p:spPr bwMode="auto">
          <a:xfrm>
            <a:off x="1524000" y="1641764"/>
            <a:ext cx="6477000" cy="3802289"/>
          </a:xfrm>
          <a:prstGeom prst="rect">
            <a:avLst/>
          </a:prstGeom>
          <a:noFill/>
        </p:spPr>
      </p:pic>
      <p:sp>
        <p:nvSpPr>
          <p:cNvPr id="4" name="TextBox 3"/>
          <p:cNvSpPr txBox="1"/>
          <p:nvPr/>
        </p:nvSpPr>
        <p:spPr>
          <a:xfrm>
            <a:off x="1620982" y="5715000"/>
            <a:ext cx="5943600" cy="769441"/>
          </a:xfrm>
          <a:prstGeom prst="rect">
            <a:avLst/>
          </a:prstGeom>
          <a:noFill/>
        </p:spPr>
        <p:txBody>
          <a:bodyPr wrap="square" rtlCol="0">
            <a:spAutoFit/>
          </a:bodyPr>
          <a:lstStyle/>
          <a:p>
            <a:pPr algn="ctr"/>
            <a:r>
              <a:rPr lang="en-US" sz="4400" dirty="0" smtClean="0">
                <a:hlinkClick r:id="rId3" action="ppaction://hlinkfile"/>
              </a:rPr>
              <a:t>This is Canada</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unambig.com/wp-content/uploads/2011/02/dogs.jpg"/>
          <p:cNvPicPr>
            <a:picLocks noChangeAspect="1" noChangeArrowheads="1"/>
          </p:cNvPicPr>
          <p:nvPr/>
        </p:nvPicPr>
        <p:blipFill>
          <a:blip r:embed="rId2" cstate="print"/>
          <a:srcRect/>
          <a:stretch>
            <a:fillRect/>
          </a:stretch>
        </p:blipFill>
        <p:spPr bwMode="auto">
          <a:xfrm>
            <a:off x="304800" y="1143000"/>
            <a:ext cx="4267200" cy="2966224"/>
          </a:xfrm>
          <a:prstGeom prst="rect">
            <a:avLst/>
          </a:prstGeom>
          <a:noFill/>
        </p:spPr>
      </p:pic>
      <p:sp>
        <p:nvSpPr>
          <p:cNvPr id="2" name="Title 1"/>
          <p:cNvSpPr>
            <a:spLocks noGrp="1"/>
          </p:cNvSpPr>
          <p:nvPr>
            <p:ph type="title"/>
          </p:nvPr>
        </p:nvSpPr>
        <p:spPr>
          <a:xfrm>
            <a:off x="381000" y="304800"/>
            <a:ext cx="7772400" cy="1143000"/>
          </a:xfrm>
        </p:spPr>
        <p:txBody>
          <a:bodyPr>
            <a:normAutofit/>
          </a:bodyPr>
          <a:lstStyle/>
          <a:p>
            <a:r>
              <a:rPr lang="en-US" sz="6600" i="1" dirty="0" smtClean="0">
                <a:solidFill>
                  <a:srgbClr val="FF0000"/>
                </a:solidFill>
                <a:effectLst>
                  <a:outerShdw blurRad="50800" dist="50800" dir="5400000" algn="ctr" rotWithShape="0">
                    <a:schemeClr val="tx1"/>
                  </a:outerShdw>
                </a:effectLst>
              </a:rPr>
              <a:t>Culture</a:t>
            </a:r>
            <a:endParaRPr lang="en-US" sz="6600" dirty="0"/>
          </a:p>
        </p:txBody>
      </p:sp>
      <p:pic>
        <p:nvPicPr>
          <p:cNvPr id="25602" name="Picture 2" descr="http://www.seekmba.com/images/canada.jpg"/>
          <p:cNvPicPr>
            <a:picLocks noChangeAspect="1" noChangeArrowheads="1"/>
          </p:cNvPicPr>
          <p:nvPr/>
        </p:nvPicPr>
        <p:blipFill>
          <a:blip r:embed="rId3" cstate="print"/>
          <a:srcRect/>
          <a:stretch>
            <a:fillRect/>
          </a:stretch>
        </p:blipFill>
        <p:spPr bwMode="auto">
          <a:xfrm>
            <a:off x="4648200" y="381000"/>
            <a:ext cx="4229100" cy="3286126"/>
          </a:xfrm>
          <a:prstGeom prst="rect">
            <a:avLst/>
          </a:prstGeom>
          <a:noFill/>
        </p:spPr>
      </p:pic>
      <p:pic>
        <p:nvPicPr>
          <p:cNvPr id="25606" name="Picture 6" descr="http://www.uglychinesecanadian.com/wp-content/uploads/2010/02/gold.jpg"/>
          <p:cNvPicPr>
            <a:picLocks noChangeAspect="1" noChangeArrowheads="1"/>
          </p:cNvPicPr>
          <p:nvPr/>
        </p:nvPicPr>
        <p:blipFill>
          <a:blip r:embed="rId4" cstate="print"/>
          <a:srcRect/>
          <a:stretch>
            <a:fillRect/>
          </a:stretch>
        </p:blipFill>
        <p:spPr bwMode="auto">
          <a:xfrm>
            <a:off x="3581400" y="3657600"/>
            <a:ext cx="5257800" cy="2949498"/>
          </a:xfrm>
          <a:prstGeom prst="rect">
            <a:avLst/>
          </a:prstGeom>
          <a:noFill/>
        </p:spPr>
      </p:pic>
      <p:pic>
        <p:nvPicPr>
          <p:cNvPr id="7" name="Picture 4" descr="http://files.worldfishingnetwork.com/Images/SEO/canadian-fishing/large/ice_fishing.jpg"/>
          <p:cNvPicPr>
            <a:picLocks noChangeAspect="1" noChangeArrowheads="1"/>
          </p:cNvPicPr>
          <p:nvPr/>
        </p:nvPicPr>
        <p:blipFill>
          <a:blip r:embed="rId5" cstate="print"/>
          <a:srcRect/>
          <a:stretch>
            <a:fillRect/>
          </a:stretch>
        </p:blipFill>
        <p:spPr bwMode="auto">
          <a:xfrm>
            <a:off x="381000" y="3733800"/>
            <a:ext cx="4165600" cy="3124200"/>
          </a:xfrm>
          <a:prstGeom prst="rect">
            <a:avLst/>
          </a:prstGeom>
          <a:noFill/>
        </p:spPr>
      </p:pic>
      <p:pic>
        <p:nvPicPr>
          <p:cNvPr id="25608" name="Picture 8" descr="http://images.art.com/images/products/large/10302000/10302545.jpg"/>
          <p:cNvPicPr>
            <a:picLocks noChangeAspect="1" noChangeArrowheads="1"/>
          </p:cNvPicPr>
          <p:nvPr/>
        </p:nvPicPr>
        <p:blipFill>
          <a:blip r:embed="rId6" cstate="print"/>
          <a:srcRect/>
          <a:stretch>
            <a:fillRect/>
          </a:stretch>
        </p:blipFill>
        <p:spPr bwMode="auto">
          <a:xfrm>
            <a:off x="2895600" y="2971800"/>
            <a:ext cx="3810000" cy="26479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912"/>
          </a:xfrm>
        </p:spPr>
        <p:txBody>
          <a:bodyPr/>
          <a:lstStyle/>
          <a:p>
            <a:r>
              <a:rPr lang="en-US" b="1" i="1" dirty="0" smtClean="0">
                <a:solidFill>
                  <a:srgbClr val="FF0000"/>
                </a:solidFill>
                <a:effectLst>
                  <a:outerShdw blurRad="50800" dist="50800" dir="5400000" algn="ctr" rotWithShape="0">
                    <a:schemeClr val="bg1"/>
                  </a:outerShdw>
                </a:effectLst>
                <a:latin typeface="Times New Roman" pitchFamily="18" charset="0"/>
                <a:cs typeface="Times New Roman" pitchFamily="18" charset="0"/>
              </a:rPr>
              <a:t>Facts:</a:t>
            </a:r>
            <a:endParaRPr lang="en-US" dirty="0">
              <a:solidFill>
                <a:srgbClr val="FF0000"/>
              </a:solidFill>
            </a:endParaRPr>
          </a:p>
        </p:txBody>
      </p:sp>
      <p:sp>
        <p:nvSpPr>
          <p:cNvPr id="3" name="Content Placeholder 2"/>
          <p:cNvSpPr>
            <a:spLocks noGrp="1"/>
          </p:cNvSpPr>
          <p:nvPr>
            <p:ph sz="quarter" idx="1"/>
          </p:nvPr>
        </p:nvSpPr>
        <p:spPr>
          <a:xfrm>
            <a:off x="228600" y="838200"/>
            <a:ext cx="8458200" cy="5562600"/>
          </a:xfrm>
        </p:spPr>
        <p:txBody>
          <a:bodyPr>
            <a:normAutofit fontScale="92500" lnSpcReduction="20000"/>
          </a:bodyPr>
          <a:lstStyle/>
          <a:p>
            <a:r>
              <a:rPr lang="en-US" dirty="0" smtClean="0">
                <a:latin typeface="Times New Roman" pitchFamily="18" charset="0"/>
                <a:cs typeface="Times New Roman" pitchFamily="18" charset="0"/>
              </a:rPr>
              <a:t>Economy: </a:t>
            </a:r>
            <a:r>
              <a:rPr lang="en-US" dirty="0" smtClean="0">
                <a:solidFill>
                  <a:srgbClr val="FF0000"/>
                </a:solidFill>
                <a:latin typeface="Times New Roman" pitchFamily="18" charset="0"/>
                <a:cs typeface="Times New Roman" pitchFamily="18" charset="0"/>
              </a:rPr>
              <a:t>Per capita Income: $42,300, Capitalism, mixed economy</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Natural Resources: </a:t>
            </a:r>
            <a:r>
              <a:rPr lang="en-US" dirty="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Minerals and metals </a:t>
            </a:r>
            <a:r>
              <a:rPr lang="en-US" dirty="0">
                <a:solidFill>
                  <a:srgbClr val="FF0000"/>
                </a:solidFill>
                <a:latin typeface="Times New Roman" pitchFamily="18" charset="0"/>
                <a:cs typeface="Times New Roman" pitchFamily="18" charset="0"/>
              </a:rPr>
              <a:t>are a major natural </a:t>
            </a:r>
            <a:r>
              <a:rPr lang="en-US" dirty="0" smtClean="0">
                <a:solidFill>
                  <a:srgbClr val="FF0000"/>
                </a:solidFill>
                <a:latin typeface="Times New Roman" pitchFamily="18" charset="0"/>
                <a:cs typeface="Times New Roman" pitchFamily="18" charset="0"/>
              </a:rPr>
              <a:t>resource), fish, timber, wildlife, coal, petroleum, natural gas, hydroelectric</a:t>
            </a:r>
          </a:p>
          <a:p>
            <a:r>
              <a:rPr lang="en-US" dirty="0" smtClean="0">
                <a:latin typeface="Times New Roman" pitchFamily="18" charset="0"/>
                <a:cs typeface="Times New Roman" pitchFamily="18" charset="0"/>
              </a:rPr>
              <a:t>Agriculture: </a:t>
            </a:r>
            <a:r>
              <a:rPr lang="en-US" dirty="0" smtClean="0">
                <a:solidFill>
                  <a:srgbClr val="FF0000"/>
                </a:solidFill>
                <a:latin typeface="Times New Roman" pitchFamily="18" charset="0"/>
                <a:cs typeface="Times New Roman" pitchFamily="18" charset="0"/>
              </a:rPr>
              <a:t>2%, </a:t>
            </a:r>
            <a:r>
              <a:rPr lang="en-US" dirty="0" smtClean="0">
                <a:latin typeface="Times New Roman" pitchFamily="18" charset="0"/>
                <a:cs typeface="Times New Roman" pitchFamily="18" charset="0"/>
              </a:rPr>
              <a:t>Industry: </a:t>
            </a:r>
            <a:r>
              <a:rPr lang="en-US" dirty="0" smtClean="0">
                <a:solidFill>
                  <a:srgbClr val="FF0000"/>
                </a:solidFill>
                <a:latin typeface="Times New Roman" pitchFamily="18" charset="0"/>
                <a:cs typeface="Times New Roman" pitchFamily="18" charset="0"/>
              </a:rPr>
              <a:t>20%</a:t>
            </a:r>
            <a:r>
              <a:rPr lang="en-US" dirty="0" smtClean="0">
                <a:latin typeface="Times New Roman" pitchFamily="18" charset="0"/>
                <a:cs typeface="Times New Roman" pitchFamily="18" charset="0"/>
              </a:rPr>
              <a:t>, Service: </a:t>
            </a:r>
            <a:r>
              <a:rPr lang="en-US" dirty="0" smtClean="0">
                <a:solidFill>
                  <a:srgbClr val="FF0000"/>
                </a:solidFill>
                <a:latin typeface="Times New Roman" pitchFamily="18" charset="0"/>
                <a:cs typeface="Times New Roman" pitchFamily="18" charset="0"/>
              </a:rPr>
              <a:t>78%</a:t>
            </a:r>
            <a:r>
              <a:rPr lang="en-US" dirty="0" smtClean="0">
                <a:latin typeface="Times New Roman" pitchFamily="18" charset="0"/>
                <a:cs typeface="Times New Roman" pitchFamily="18" charset="0"/>
              </a:rPr>
              <a:t> </a:t>
            </a:r>
          </a:p>
          <a:p>
            <a:r>
              <a:rPr lang="en-US" i="1" dirty="0" smtClean="0">
                <a:latin typeface="Times New Roman" pitchFamily="18" charset="0"/>
                <a:cs typeface="Times New Roman" pitchFamily="18" charset="0"/>
              </a:rPr>
              <a:t>Most of the industry is in the Ontario and Quebec area because of access to St. Lawrence River.</a:t>
            </a:r>
          </a:p>
          <a:p>
            <a:r>
              <a:rPr lang="en-US" dirty="0" smtClean="0">
                <a:latin typeface="Times New Roman" pitchFamily="18" charset="0"/>
                <a:cs typeface="Times New Roman" pitchFamily="18" charset="0"/>
              </a:rPr>
              <a:t>Agr. products</a:t>
            </a:r>
            <a:r>
              <a:rPr lang="en-US" dirty="0" smtClean="0">
                <a:solidFill>
                  <a:srgbClr val="FF0000"/>
                </a:solidFill>
                <a:latin typeface="Times New Roman" pitchFamily="18" charset="0"/>
                <a:cs typeface="Times New Roman" pitchFamily="18" charset="0"/>
              </a:rPr>
              <a:t>: wheat, barley, tobacco, fruits, vegetables; dairy products; forest products</a:t>
            </a:r>
          </a:p>
          <a:p>
            <a:r>
              <a:rPr lang="en-US" dirty="0" smtClean="0">
                <a:solidFill>
                  <a:srgbClr val="FF0000"/>
                </a:solidFill>
                <a:latin typeface="Times New Roman" pitchFamily="18" charset="0"/>
                <a:cs typeface="Times New Roman" pitchFamily="18" charset="0"/>
              </a:rPr>
              <a:t>Fishing and timber cutting are  a major industry</a:t>
            </a:r>
          </a:p>
          <a:p>
            <a:r>
              <a:rPr lang="en-US" dirty="0" smtClean="0">
                <a:latin typeface="Times New Roman" pitchFamily="18" charset="0"/>
                <a:cs typeface="Times New Roman" pitchFamily="18" charset="0"/>
              </a:rPr>
              <a:t>Money: </a:t>
            </a:r>
            <a:r>
              <a:rPr lang="en-US" dirty="0" smtClean="0">
                <a:solidFill>
                  <a:srgbClr val="FF0000"/>
                </a:solidFill>
                <a:latin typeface="Times New Roman" pitchFamily="18" charset="0"/>
                <a:cs typeface="Times New Roman" pitchFamily="18" charset="0"/>
              </a:rPr>
              <a:t>Canadian dollar (1.10/$1)</a:t>
            </a:r>
          </a:p>
          <a:p>
            <a:r>
              <a:rPr lang="en-US" dirty="0" smtClean="0">
                <a:latin typeface="Times New Roman" pitchFamily="18" charset="0"/>
                <a:cs typeface="Times New Roman" pitchFamily="18" charset="0"/>
              </a:rPr>
              <a:t>Poverty Rate: </a:t>
            </a:r>
            <a:r>
              <a:rPr lang="en-US" dirty="0" smtClean="0">
                <a:solidFill>
                  <a:srgbClr val="FF0000"/>
                </a:solidFill>
                <a:latin typeface="Times New Roman" pitchFamily="18" charset="0"/>
                <a:cs typeface="Times New Roman" pitchFamily="18" charset="0"/>
              </a:rPr>
              <a:t>15%</a:t>
            </a:r>
          </a:p>
          <a:p>
            <a:r>
              <a:rPr lang="en-US" dirty="0" smtClean="0">
                <a:latin typeface="Times New Roman" pitchFamily="18" charset="0"/>
                <a:cs typeface="Times New Roman" pitchFamily="18" charset="0"/>
              </a:rPr>
              <a:t>Member of NAFTA </a:t>
            </a:r>
            <a:endParaRPr lang="en-US"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USA buys 80-85% of Canada’s exports</a:t>
            </a:r>
          </a:p>
          <a:p>
            <a:pPr lvl="0"/>
            <a:endParaRPr lang="en-US" u="sng" dirty="0" smtClean="0">
              <a:latin typeface="Arial" pitchFamily="34" charset="0"/>
              <a:cs typeface="Arial" pitchFamily="34" charset="0"/>
            </a:endParaRPr>
          </a:p>
          <a:p>
            <a:endParaRPr lang="en-US" dirty="0"/>
          </a:p>
        </p:txBody>
      </p:sp>
      <p:pic>
        <p:nvPicPr>
          <p:cNvPr id="12290" name="Picture 2" descr="http://t0.gstatic.com/images?q=tbn:ANd9GcRBUK_OKtiBM9G1PHT0ZijHnK3EY124cw-VZg1BRLfQh3ZgNGLcCQ"/>
          <p:cNvPicPr>
            <a:picLocks noChangeAspect="1" noChangeArrowheads="1"/>
          </p:cNvPicPr>
          <p:nvPr/>
        </p:nvPicPr>
        <p:blipFill>
          <a:blip r:embed="rId2" cstate="print"/>
          <a:srcRect/>
          <a:stretch>
            <a:fillRect/>
          </a:stretch>
        </p:blipFill>
        <p:spPr bwMode="auto">
          <a:xfrm>
            <a:off x="5943600" y="4724400"/>
            <a:ext cx="2971800" cy="17856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686800" cy="5715000"/>
          </a:xfrm>
        </p:spPr>
        <p:txBody>
          <a:bodyPr>
            <a:normAutofit/>
          </a:bodyPr>
          <a:lstStyle/>
          <a:p>
            <a:pPr algn="ctr">
              <a:buNone/>
            </a:pPr>
            <a:r>
              <a:rPr lang="en-US" sz="3600" b="1" i="1" dirty="0" smtClean="0">
                <a:solidFill>
                  <a:srgbClr val="FF0000"/>
                </a:solidFill>
                <a:effectLst>
                  <a:outerShdw blurRad="50800" dist="50800" dir="5400000" algn="ctr" rotWithShape="0">
                    <a:schemeClr val="bg1"/>
                  </a:outerShdw>
                </a:effectLst>
                <a:latin typeface="Times New Roman" pitchFamily="18" charset="0"/>
                <a:cs typeface="Times New Roman" pitchFamily="18" charset="0"/>
              </a:rPr>
              <a:t>Movement and Human/Environment Interaction: </a:t>
            </a:r>
            <a:endParaRPr lang="en-US" sz="3600" i="1" dirty="0" smtClean="0">
              <a:solidFill>
                <a:srgbClr val="FF0000"/>
              </a:solidFill>
              <a:effectLst>
                <a:outerShdw blurRad="50800" dist="50800" dir="5400000" algn="ctr" rotWithShape="0">
                  <a:schemeClr val="bg1"/>
                </a:outerShdw>
              </a:effectLst>
              <a:latin typeface="Times New Roman" pitchFamily="18" charset="0"/>
              <a:cs typeface="Times New Roman" pitchFamily="18" charset="0"/>
            </a:endParaRPr>
          </a:p>
          <a:p>
            <a:r>
              <a:rPr lang="en-US" dirty="0" smtClean="0">
                <a:latin typeface="Times New Roman" pitchFamily="18" charset="0"/>
                <a:cs typeface="Times New Roman" pitchFamily="18" charset="0"/>
              </a:rPr>
              <a:t>89% urbanization</a:t>
            </a:r>
          </a:p>
          <a:p>
            <a:pPr lvl="1"/>
            <a:r>
              <a:rPr lang="en-US" dirty="0" smtClean="0">
                <a:latin typeface="Times New Roman" pitchFamily="18" charset="0"/>
                <a:cs typeface="Times New Roman" pitchFamily="18" charset="0"/>
              </a:rPr>
              <a:t>75-90% live within 100 miles of USA/Canada border, why?</a:t>
            </a:r>
          </a:p>
          <a:p>
            <a:pPr lvl="1"/>
            <a:r>
              <a:rPr lang="en-US" dirty="0" smtClean="0">
                <a:latin typeface="Times New Roman" pitchFamily="18" charset="0"/>
                <a:cs typeface="Times New Roman" pitchFamily="18" charset="0"/>
              </a:rPr>
              <a:t>The majority of the French-Canadians live in Quebec</a:t>
            </a:r>
          </a:p>
          <a:p>
            <a:r>
              <a:rPr lang="en-US" dirty="0" smtClean="0">
                <a:latin typeface="Times New Roman" pitchFamily="18" charset="0"/>
                <a:cs typeface="Times New Roman" pitchFamily="18" charset="0"/>
              </a:rPr>
              <a:t>Air pollution</a:t>
            </a:r>
          </a:p>
          <a:p>
            <a:r>
              <a:rPr lang="en-US" dirty="0" smtClean="0">
                <a:latin typeface="Times New Roman" pitchFamily="18" charset="0"/>
                <a:cs typeface="Times New Roman" pitchFamily="18" charset="0"/>
              </a:rPr>
              <a:t>Acid Rain</a:t>
            </a:r>
          </a:p>
          <a:p>
            <a:endParaRPr lang="en-US" dirty="0" smtClean="0">
              <a:latin typeface="Times New Roman" pitchFamily="18" charset="0"/>
              <a:cs typeface="Times New Roman" pitchFamily="18" charset="0"/>
            </a:endParaRPr>
          </a:p>
          <a:p>
            <a:endParaRPr lang="en-US" dirty="0"/>
          </a:p>
        </p:txBody>
      </p:sp>
      <p:pic>
        <p:nvPicPr>
          <p:cNvPr id="9218" name="Picture 2" descr="http://img.xcitefun.net/users/2011/10/268914,xcitefun-cn-tower-2.jpg"/>
          <p:cNvPicPr>
            <a:picLocks noChangeAspect="1" noChangeArrowheads="1"/>
          </p:cNvPicPr>
          <p:nvPr/>
        </p:nvPicPr>
        <p:blipFill>
          <a:blip r:embed="rId2" cstate="print"/>
          <a:srcRect/>
          <a:stretch>
            <a:fillRect/>
          </a:stretch>
        </p:blipFill>
        <p:spPr bwMode="auto">
          <a:xfrm>
            <a:off x="3581400" y="2667000"/>
            <a:ext cx="4572000" cy="3429000"/>
          </a:xfrm>
          <a:prstGeom prst="rect">
            <a:avLst/>
          </a:prstGeom>
          <a:noFill/>
        </p:spPr>
      </p:pic>
      <p:pic>
        <p:nvPicPr>
          <p:cNvPr id="9220" name="Picture 4" descr="http://irisandmarty.com/files/2011/06/VancouverSkyline-1.jpg"/>
          <p:cNvPicPr>
            <a:picLocks noChangeAspect="1" noChangeArrowheads="1"/>
          </p:cNvPicPr>
          <p:nvPr/>
        </p:nvPicPr>
        <p:blipFill>
          <a:blip r:embed="rId3" cstate="print"/>
          <a:srcRect/>
          <a:stretch>
            <a:fillRect/>
          </a:stretch>
        </p:blipFill>
        <p:spPr bwMode="auto">
          <a:xfrm>
            <a:off x="228600" y="4191000"/>
            <a:ext cx="4161693" cy="2133600"/>
          </a:xfrm>
          <a:prstGeom prst="rect">
            <a:avLst/>
          </a:prstGeom>
          <a:noFill/>
        </p:spPr>
      </p:pic>
      <p:pic>
        <p:nvPicPr>
          <p:cNvPr id="9222" name="Picture 6" descr="https://encrypted-tbn0.gstatic.com/images?q=tbn:ANd9GcTyMQRLgqevu8Wuf2Wh2S0Azg6b7-2ptVoFHrEuKpi8wa8lun5X"/>
          <p:cNvPicPr>
            <a:picLocks noChangeAspect="1" noChangeArrowheads="1"/>
          </p:cNvPicPr>
          <p:nvPr/>
        </p:nvPicPr>
        <p:blipFill>
          <a:blip r:embed="rId4" cstate="print"/>
          <a:srcRect/>
          <a:stretch>
            <a:fillRect/>
          </a:stretch>
        </p:blipFill>
        <p:spPr bwMode="auto">
          <a:xfrm>
            <a:off x="6781800" y="4114800"/>
            <a:ext cx="2143125" cy="21431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709"/>
            <a:ext cx="7772400" cy="715962"/>
          </a:xfrm>
        </p:spPr>
        <p:txBody>
          <a:bodyPr>
            <a:normAutofit fontScale="90000"/>
          </a:bodyPr>
          <a:lstStyle/>
          <a:p>
            <a:pPr algn="ctr"/>
            <a:r>
              <a:rPr lang="en-US" b="1" i="1" dirty="0" smtClean="0">
                <a:solidFill>
                  <a:srgbClr val="FF0000"/>
                </a:solidFill>
                <a:effectLst>
                  <a:outerShdw blurRad="50800" dist="50800" dir="5400000" algn="ctr" rotWithShape="0">
                    <a:schemeClr val="bg1"/>
                  </a:outerShdw>
                </a:effectLst>
                <a:latin typeface="Times New Roman" pitchFamily="18" charset="0"/>
                <a:cs typeface="Times New Roman" pitchFamily="18" charset="0"/>
              </a:rPr>
              <a:t>Other Facts:</a:t>
            </a:r>
            <a:endParaRPr lang="en-US" dirty="0"/>
          </a:p>
        </p:txBody>
      </p:sp>
      <p:sp>
        <p:nvSpPr>
          <p:cNvPr id="3" name="Content Placeholder 2"/>
          <p:cNvSpPr>
            <a:spLocks noGrp="1"/>
          </p:cNvSpPr>
          <p:nvPr>
            <p:ph sz="quarter" idx="1"/>
          </p:nvPr>
        </p:nvSpPr>
        <p:spPr>
          <a:xfrm>
            <a:off x="228600" y="685800"/>
            <a:ext cx="8686800" cy="4114800"/>
          </a:xfrm>
        </p:spPr>
        <p:txBody>
          <a:bodyPr>
            <a:noAutofit/>
          </a:bodyPr>
          <a:lstStyle/>
          <a:p>
            <a:r>
              <a:rPr lang="en-US" sz="2200" b="1" dirty="0" smtClean="0">
                <a:latin typeface="Times New Roman" pitchFamily="18" charset="0"/>
                <a:cs typeface="Times New Roman" pitchFamily="18" charset="0"/>
              </a:rPr>
              <a:t>Quebec </a:t>
            </a:r>
            <a:r>
              <a:rPr lang="en-US" sz="2200" b="1" u="sng" dirty="0" smtClean="0">
                <a:latin typeface="Times New Roman" pitchFamily="18" charset="0"/>
                <a:cs typeface="Times New Roman" pitchFamily="18" charset="0"/>
              </a:rPr>
              <a:t>sovereignty</a:t>
            </a:r>
            <a:r>
              <a:rPr lang="en-US" sz="2200" b="1" dirty="0" smtClean="0">
                <a:latin typeface="Times New Roman" pitchFamily="18" charset="0"/>
                <a:cs typeface="Times New Roman" pitchFamily="18" charset="0"/>
              </a:rPr>
              <a:t> movement: </a:t>
            </a:r>
            <a:r>
              <a:rPr lang="en-US" sz="2200" u="sng" dirty="0" smtClean="0">
                <a:latin typeface="Times New Roman" pitchFamily="18" charset="0"/>
                <a:cs typeface="Times New Roman" pitchFamily="18" charset="0"/>
              </a:rPr>
              <a:t>Separatist</a:t>
            </a:r>
            <a:r>
              <a:rPr lang="en-US" sz="2200" dirty="0" smtClean="0">
                <a:latin typeface="Times New Roman" pitchFamily="18" charset="0"/>
                <a:cs typeface="Times New Roman" pitchFamily="18" charset="0"/>
              </a:rPr>
              <a:t> want Quebec to become a separate country because they feel they are very different. They follow many of the French traditions, unlike others parts of the country that followed English ways. (</a:t>
            </a:r>
            <a:r>
              <a:rPr lang="en-US" sz="2200" u="sng" dirty="0" smtClean="0">
                <a:latin typeface="Times New Roman" pitchFamily="18" charset="0"/>
                <a:cs typeface="Times New Roman" pitchFamily="18" charset="0"/>
              </a:rPr>
              <a:t>Secede</a:t>
            </a:r>
            <a:r>
              <a:rPr lang="en-US" sz="2200" dirty="0" smtClean="0">
                <a:latin typeface="Times New Roman" pitchFamily="18" charset="0"/>
                <a:cs typeface="Times New Roman" pitchFamily="18" charset="0"/>
              </a:rPr>
              <a:t>)</a:t>
            </a:r>
          </a:p>
          <a:p>
            <a:r>
              <a:rPr lang="en-US" sz="2200" dirty="0" smtClean="0">
                <a:latin typeface="Times New Roman" pitchFamily="18" charset="0"/>
                <a:cs typeface="Times New Roman" pitchFamily="18" charset="0"/>
              </a:rPr>
              <a:t>The border between the United States and Canada is the longest unprotected, land border in the world (approximately 3900 miles on the lower 48 states).</a:t>
            </a:r>
          </a:p>
          <a:p>
            <a:r>
              <a:rPr lang="en-US" sz="2400" dirty="0"/>
              <a:t>Canada has the longest coastline of any country in the world at 151,600 miles</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Hockey and lacrosse are the national sports. </a:t>
            </a:r>
          </a:p>
        </p:txBody>
      </p:sp>
      <p:pic>
        <p:nvPicPr>
          <p:cNvPr id="1028" name="Picture 4" descr="http://www.gypsyguide.com/canada/where/images/Jimcarrey_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4572000"/>
            <a:ext cx="2061435" cy="192491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load.kovideo.net/s/raw/n/Justin_Bieber_breaks_youtube_reco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632688"/>
            <a:ext cx="2262188"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of Mike M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167188"/>
            <a:ext cx="1676400" cy="2502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i="1" dirty="0" smtClean="0">
                <a:solidFill>
                  <a:srgbClr val="FF0000"/>
                </a:solidFill>
                <a:latin typeface="Times New Roman" pitchFamily="18" charset="0"/>
                <a:cs typeface="Times New Roman" pitchFamily="18" charset="0"/>
              </a:rPr>
              <a:t>Niagara Falls</a:t>
            </a:r>
            <a:endParaRPr lang="en-US" sz="6600" dirty="0"/>
          </a:p>
        </p:txBody>
      </p:sp>
      <p:pic>
        <p:nvPicPr>
          <p:cNvPr id="29698" name="Picture 2" descr="http://www.niagarafallslive.com/images/Panoramic_View_of_Niagara_Falls.jpg"/>
          <p:cNvPicPr>
            <a:picLocks noChangeAspect="1" noChangeArrowheads="1"/>
          </p:cNvPicPr>
          <p:nvPr/>
        </p:nvPicPr>
        <p:blipFill>
          <a:blip r:embed="rId2" cstate="print"/>
          <a:srcRect/>
          <a:stretch>
            <a:fillRect/>
          </a:stretch>
        </p:blipFill>
        <p:spPr bwMode="auto">
          <a:xfrm>
            <a:off x="304800" y="1371600"/>
            <a:ext cx="8568675" cy="2667000"/>
          </a:xfrm>
          <a:prstGeom prst="rect">
            <a:avLst/>
          </a:prstGeom>
          <a:noFill/>
        </p:spPr>
      </p:pic>
      <p:pic>
        <p:nvPicPr>
          <p:cNvPr id="29700" name="Picture 4" descr="http://www.niagarafallslive.com/images/thebigfreeze.jpg"/>
          <p:cNvPicPr>
            <a:picLocks noChangeAspect="1" noChangeArrowheads="1"/>
          </p:cNvPicPr>
          <p:nvPr/>
        </p:nvPicPr>
        <p:blipFill>
          <a:blip r:embed="rId3" cstate="print"/>
          <a:srcRect/>
          <a:stretch>
            <a:fillRect/>
          </a:stretch>
        </p:blipFill>
        <p:spPr bwMode="auto">
          <a:xfrm>
            <a:off x="2362200" y="4114800"/>
            <a:ext cx="4562475" cy="2476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868362"/>
          </a:xfrm>
        </p:spPr>
        <p:txBody>
          <a:bodyPr>
            <a:noAutofit/>
          </a:bodyPr>
          <a:lstStyle/>
          <a:p>
            <a:pPr algn="ctr"/>
            <a:r>
              <a:rPr lang="en-US" sz="6600" i="1" dirty="0" smtClean="0">
                <a:solidFill>
                  <a:srgbClr val="FF0000"/>
                </a:solidFill>
                <a:latin typeface="Times New Roman" pitchFamily="18" charset="0"/>
                <a:cs typeface="Times New Roman" pitchFamily="18" charset="0"/>
              </a:rPr>
              <a:t>Niagara Falls Facts:</a:t>
            </a:r>
            <a:endParaRPr lang="en-US" sz="6600" dirty="0"/>
          </a:p>
        </p:txBody>
      </p:sp>
      <p:sp>
        <p:nvSpPr>
          <p:cNvPr id="3" name="Content Placeholder 2"/>
          <p:cNvSpPr>
            <a:spLocks noGrp="1"/>
          </p:cNvSpPr>
          <p:nvPr>
            <p:ph sz="quarter" idx="1"/>
          </p:nvPr>
        </p:nvSpPr>
        <p:spPr>
          <a:xfrm>
            <a:off x="457200" y="1371600"/>
            <a:ext cx="8229600" cy="4953000"/>
          </a:xfrm>
        </p:spPr>
        <p:txBody>
          <a:bodyPr>
            <a:normAutofit/>
          </a:bodyPr>
          <a:lstStyle/>
          <a:p>
            <a:r>
              <a:rPr lang="en-US" dirty="0" smtClean="0">
                <a:latin typeface="Times New Roman" pitchFamily="18" charset="0"/>
                <a:cs typeface="Times New Roman" pitchFamily="18" charset="0"/>
              </a:rPr>
              <a:t>The word "Niagara" is derived from the Iroquois Indian word "Onguiaahra" meaning "the strait" </a:t>
            </a:r>
          </a:p>
          <a:p>
            <a:r>
              <a:rPr lang="en-US" dirty="0" smtClean="0">
                <a:latin typeface="Times New Roman" pitchFamily="18" charset="0"/>
                <a:cs typeface="Times New Roman" pitchFamily="18" charset="0"/>
              </a:rPr>
              <a:t>The flow was halted over both falls on March 30, 1848 due to an ice jam in the upper river. </a:t>
            </a:r>
          </a:p>
          <a:p>
            <a:r>
              <a:rPr lang="en-US" dirty="0" smtClean="0">
                <a:latin typeface="Times New Roman" pitchFamily="18" charset="0"/>
                <a:cs typeface="Times New Roman" pitchFamily="18" charset="0"/>
              </a:rPr>
              <a:t>Five daredevils lost their lives trying to conquer Niagara in some container. </a:t>
            </a:r>
          </a:p>
          <a:p>
            <a:r>
              <a:rPr lang="en-US" dirty="0" smtClean="0">
                <a:latin typeface="Times New Roman" pitchFamily="18" charset="0"/>
                <a:cs typeface="Times New Roman" pitchFamily="18" charset="0"/>
              </a:rPr>
              <a:t>The first person to go over the Falls in a barrel and survive was a 63 year old female schoolteacher. </a:t>
            </a:r>
          </a:p>
        </p:txBody>
      </p:sp>
      <p:pic>
        <p:nvPicPr>
          <p:cNvPr id="2052" name="Picture 4" descr="C:\Users\mwheeler\AppData\Local\Microsoft\Windows\Temporary Internet Files\Content.IE5\SLFSU3S4\MM900172516[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198" y="4953000"/>
            <a:ext cx="2159493"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3886200" cy="1143000"/>
          </a:xfrm>
        </p:spPr>
        <p:txBody>
          <a:bodyPr>
            <a:noAutofit/>
          </a:bodyPr>
          <a:lstStyle/>
          <a:p>
            <a:pPr algn="ctr"/>
            <a:r>
              <a:rPr lang="en-US" sz="6600" i="1" dirty="0" smtClean="0">
                <a:solidFill>
                  <a:srgbClr val="FF0000"/>
                </a:solidFill>
                <a:latin typeface="Times New Roman" pitchFamily="18" charset="0"/>
                <a:cs typeface="Times New Roman" pitchFamily="18" charset="0"/>
              </a:rPr>
              <a:t>Niagara </a:t>
            </a:r>
            <a:br>
              <a:rPr lang="en-US" sz="6600" i="1" dirty="0" smtClean="0">
                <a:solidFill>
                  <a:srgbClr val="FF0000"/>
                </a:solidFill>
                <a:latin typeface="Times New Roman" pitchFamily="18" charset="0"/>
                <a:cs typeface="Times New Roman" pitchFamily="18" charset="0"/>
              </a:rPr>
            </a:br>
            <a:r>
              <a:rPr lang="en-US" sz="6600" i="1" dirty="0" smtClean="0">
                <a:solidFill>
                  <a:srgbClr val="FF0000"/>
                </a:solidFill>
                <a:latin typeface="Times New Roman" pitchFamily="18" charset="0"/>
                <a:cs typeface="Times New Roman" pitchFamily="18" charset="0"/>
              </a:rPr>
              <a:t>Falls</a:t>
            </a:r>
            <a:endParaRPr lang="en-US" sz="6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2438400"/>
            <a:ext cx="3657600" cy="4800600"/>
          </a:xfrm>
        </p:spPr>
        <p:txBody>
          <a:bodyPr/>
          <a:lstStyle/>
          <a:p>
            <a:r>
              <a:rPr lang="en-US" dirty="0" smtClean="0">
                <a:latin typeface="Times New Roman" pitchFamily="18" charset="0"/>
                <a:cs typeface="Times New Roman" pitchFamily="18" charset="0"/>
              </a:rPr>
              <a:t>Series of Falls</a:t>
            </a:r>
          </a:p>
          <a:p>
            <a:r>
              <a:rPr lang="en-US" dirty="0" smtClean="0">
                <a:latin typeface="Times New Roman" pitchFamily="18" charset="0"/>
                <a:cs typeface="Times New Roman" pitchFamily="18" charset="0"/>
              </a:rPr>
              <a:t>Sits on the border of USA and Canada</a:t>
            </a:r>
          </a:p>
          <a:p>
            <a:r>
              <a:rPr lang="en-US" dirty="0" smtClean="0">
                <a:latin typeface="Times New Roman" pitchFamily="18" charset="0"/>
                <a:cs typeface="Times New Roman" pitchFamily="18" charset="0"/>
              </a:rPr>
              <a:t>1060 ft long</a:t>
            </a:r>
          </a:p>
          <a:p>
            <a:r>
              <a:rPr lang="en-US" dirty="0" smtClean="0">
                <a:latin typeface="Times New Roman" pitchFamily="18" charset="0"/>
                <a:cs typeface="Times New Roman" pitchFamily="18" charset="0"/>
              </a:rPr>
              <a:t>176 ft high</a:t>
            </a:r>
          </a:p>
          <a:p>
            <a:r>
              <a:rPr lang="en-US" dirty="0" smtClean="0">
                <a:latin typeface="Times New Roman" pitchFamily="18" charset="0"/>
                <a:cs typeface="Times New Roman" pitchFamily="18" charset="0"/>
              </a:rPr>
              <a:t>150,000 gallons per second</a:t>
            </a:r>
          </a:p>
          <a:p>
            <a:r>
              <a:rPr lang="en-US" dirty="0" smtClean="0">
                <a:latin typeface="Times New Roman" pitchFamily="18" charset="0"/>
                <a:cs typeface="Times New Roman" pitchFamily="18" charset="0"/>
                <a:hlinkClick r:id="rId2" action="ppaction://hlinkfile"/>
              </a:rPr>
              <a:t>Niagara Falls </a:t>
            </a:r>
            <a:endParaRPr lang="en-US" dirty="0">
              <a:latin typeface="Times New Roman" pitchFamily="18" charset="0"/>
              <a:cs typeface="Times New Roman" pitchFamily="18" charset="0"/>
            </a:endParaRPr>
          </a:p>
        </p:txBody>
      </p:sp>
      <p:pic>
        <p:nvPicPr>
          <p:cNvPr id="3076" name="Picture 4" descr="http://www.lulu.com/items/volume_62/1251000/1251670/1/source/Canada_015.jpg"/>
          <p:cNvPicPr>
            <a:picLocks noChangeAspect="1" noChangeArrowheads="1"/>
          </p:cNvPicPr>
          <p:nvPr/>
        </p:nvPicPr>
        <p:blipFill>
          <a:blip r:embed="rId3" cstate="print"/>
          <a:srcRect/>
          <a:stretch>
            <a:fillRect/>
          </a:stretch>
        </p:blipFill>
        <p:spPr bwMode="auto">
          <a:xfrm>
            <a:off x="4038600" y="228600"/>
            <a:ext cx="4876800" cy="3200400"/>
          </a:xfrm>
          <a:prstGeom prst="rect">
            <a:avLst/>
          </a:prstGeom>
          <a:noFill/>
        </p:spPr>
      </p:pic>
      <p:pic>
        <p:nvPicPr>
          <p:cNvPr id="3078" name="Picture 6" descr="http://www.geostuff.net/USAandCanada/Canada/AerialNiagaraFallsOntarioCanada.jpg"/>
          <p:cNvPicPr>
            <a:picLocks noChangeAspect="1" noChangeArrowheads="1"/>
          </p:cNvPicPr>
          <p:nvPr/>
        </p:nvPicPr>
        <p:blipFill>
          <a:blip r:embed="rId4" cstate="print"/>
          <a:srcRect/>
          <a:stretch>
            <a:fillRect/>
          </a:stretch>
        </p:blipFill>
        <p:spPr bwMode="auto">
          <a:xfrm>
            <a:off x="3581400" y="3429000"/>
            <a:ext cx="5172075" cy="30141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81000"/>
            <a:ext cx="5334000" cy="6172200"/>
          </a:xfrm>
        </p:spPr>
        <p:txBody>
          <a:bodyPr>
            <a:noAutofit/>
          </a:bodyPr>
          <a:lstStyle/>
          <a:p>
            <a:r>
              <a:rPr lang="en-US" sz="2200" dirty="0" smtClean="0">
                <a:latin typeface="Times New Roman" pitchFamily="18" charset="0"/>
                <a:cs typeface="Times New Roman" pitchFamily="18" charset="0"/>
              </a:rPr>
              <a:t>Man migrated from Asia across the Bering Strait possibly around 40,000 BC following their herds.</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In the north the Inuit (Eskimos – means eater of raw meat) lived by hunting seals, walruses and whales. They also hunted caribou, deer, bear, fish and beaver. </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The first Europeans to reach Canada were the Vikings, but did not stay due to problems with the natives.</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In 1497 the English king Henry VII sent an Italian named Jean Cabot on an expedition across the Atlantic to Newfoundland. </a:t>
            </a:r>
          </a:p>
          <a:p>
            <a:endParaRPr lang="en-US" sz="2000" dirty="0"/>
          </a:p>
        </p:txBody>
      </p:sp>
      <p:sp>
        <p:nvSpPr>
          <p:cNvPr id="4" name="Title 3"/>
          <p:cNvSpPr>
            <a:spLocks noGrp="1"/>
          </p:cNvSpPr>
          <p:nvPr>
            <p:ph type="title"/>
          </p:nvPr>
        </p:nvSpPr>
        <p:spPr>
          <a:xfrm>
            <a:off x="5334000" y="-184666"/>
            <a:ext cx="3657600" cy="1154162"/>
          </a:xfrm>
          <a:prstGeom prst="rect">
            <a:avLst/>
          </a:prstGeom>
        </p:spPr>
        <p:txBody>
          <a:bodyPr wrap="square">
            <a:spAutoFit/>
          </a:bodyPr>
          <a:lstStyle/>
          <a:p>
            <a:pPr algn="ctr"/>
            <a:r>
              <a:rPr lang="en-US" sz="6600" i="1" dirty="0" smtClean="0">
                <a:solidFill>
                  <a:srgbClr val="FF0000"/>
                </a:solidFill>
                <a:latin typeface="Times New Roman" pitchFamily="18" charset="0"/>
                <a:cs typeface="Times New Roman" pitchFamily="18" charset="0"/>
              </a:rPr>
              <a:t>History</a:t>
            </a:r>
            <a:endParaRPr lang="en-US" sz="6600" dirty="0"/>
          </a:p>
        </p:txBody>
      </p:sp>
      <p:pic>
        <p:nvPicPr>
          <p:cNvPr id="5122" name="Picture 2" descr="http://de.academic.ru/pictures/dewiki/73/Inuit-Kleidung_1.jpg"/>
          <p:cNvPicPr>
            <a:picLocks noChangeAspect="1" noChangeArrowheads="1"/>
          </p:cNvPicPr>
          <p:nvPr/>
        </p:nvPicPr>
        <p:blipFill>
          <a:blip r:embed="rId2" cstate="print"/>
          <a:srcRect/>
          <a:stretch>
            <a:fillRect/>
          </a:stretch>
        </p:blipFill>
        <p:spPr bwMode="auto">
          <a:xfrm>
            <a:off x="5334000" y="838200"/>
            <a:ext cx="3612409" cy="2905125"/>
          </a:xfrm>
          <a:prstGeom prst="rect">
            <a:avLst/>
          </a:prstGeom>
          <a:noFill/>
        </p:spPr>
      </p:pic>
      <p:pic>
        <p:nvPicPr>
          <p:cNvPr id="5124" name="Picture 4" descr="http://www.lessignets.com/signetsdiane/calendrier/images/aout/6/John-cabot14.jpg"/>
          <p:cNvPicPr>
            <a:picLocks noChangeAspect="1" noChangeArrowheads="1"/>
          </p:cNvPicPr>
          <p:nvPr/>
        </p:nvPicPr>
        <p:blipFill>
          <a:blip r:embed="rId3" cstate="print"/>
          <a:srcRect/>
          <a:stretch>
            <a:fillRect/>
          </a:stretch>
        </p:blipFill>
        <p:spPr bwMode="auto">
          <a:xfrm>
            <a:off x="5867400" y="3352800"/>
            <a:ext cx="2658607" cy="3352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0"/>
            <a:ext cx="4876800" cy="6629400"/>
          </a:xfrm>
        </p:spPr>
        <p:txBody>
          <a:bodyPr>
            <a:normAutofit lnSpcReduction="10000"/>
          </a:bodyPr>
          <a:lstStyle/>
          <a:p>
            <a:r>
              <a:rPr lang="en-US" sz="2400" dirty="0" smtClean="0">
                <a:latin typeface="Times New Roman" pitchFamily="18" charset="0"/>
                <a:cs typeface="Times New Roman" pitchFamily="18" charset="0"/>
              </a:rPr>
              <a:t>Then in 1534 a Frenchman named Jacques Cartier sailed into the St Lawrence River, which he named after one of the saints of the </a:t>
            </a:r>
            <a:r>
              <a:rPr lang="en-US" sz="2400" dirty="0" smtClean="0">
                <a:latin typeface="Times New Roman" pitchFamily="18" charset="0"/>
                <a:cs typeface="Times New Roman" pitchFamily="18" charset="0"/>
              </a:rPr>
              <a:t>Catholic </a:t>
            </a:r>
            <a:r>
              <a:rPr lang="en-US" sz="2400" dirty="0" smtClean="0">
                <a:latin typeface="Times New Roman" pitchFamily="18" charset="0"/>
                <a:cs typeface="Times New Roman" pitchFamily="18" charset="0"/>
              </a:rPr>
              <a:t>church.</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Cartier meets a tribe who uses the word “kanata” for village. Later the word becomes Canada.</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1603 Samuel de Champlain, a Frenchman, made the first permanent settlement, Quebec.</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English were also interested in Canada. In 1610 Henry Hudson discovered Hudson Bay.</a:t>
            </a:r>
          </a:p>
          <a:p>
            <a:endParaRPr lang="en-US" sz="24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p>
          <a:p>
            <a:endParaRPr lang="en-US" dirty="0"/>
          </a:p>
        </p:txBody>
      </p:sp>
      <p:pic>
        <p:nvPicPr>
          <p:cNvPr id="3076" name="Picture 4" descr="http://www.biography.com/imported/images/Biography/Images/Profiles/C/Jacques-Cartier-9240128-1-402.jpg"/>
          <p:cNvPicPr>
            <a:picLocks noChangeAspect="1" noChangeArrowheads="1"/>
          </p:cNvPicPr>
          <p:nvPr/>
        </p:nvPicPr>
        <p:blipFill>
          <a:blip r:embed="rId2" cstate="print"/>
          <a:srcRect/>
          <a:stretch>
            <a:fillRect/>
          </a:stretch>
        </p:blipFill>
        <p:spPr bwMode="auto">
          <a:xfrm>
            <a:off x="4876800" y="152400"/>
            <a:ext cx="2438400" cy="2438401"/>
          </a:xfrm>
          <a:prstGeom prst="rect">
            <a:avLst/>
          </a:prstGeom>
          <a:noFill/>
        </p:spPr>
      </p:pic>
      <p:pic>
        <p:nvPicPr>
          <p:cNvPr id="3074" name="Picture 2" descr="https://encrypted-tbn3.gstatic.com/images?q=tbn:ANd9GcQa_oYoolW39Q1u2Ku2AookZdPqk7xoWAkvbp1mzug9-Y6hrmacMA"/>
          <p:cNvPicPr>
            <a:picLocks noChangeAspect="1" noChangeArrowheads="1"/>
          </p:cNvPicPr>
          <p:nvPr/>
        </p:nvPicPr>
        <p:blipFill>
          <a:blip r:embed="rId3" cstate="print"/>
          <a:srcRect/>
          <a:stretch>
            <a:fillRect/>
          </a:stretch>
        </p:blipFill>
        <p:spPr bwMode="auto">
          <a:xfrm>
            <a:off x="6397156" y="1905000"/>
            <a:ext cx="2746844" cy="2884813"/>
          </a:xfrm>
          <a:prstGeom prst="rect">
            <a:avLst/>
          </a:prstGeom>
          <a:noFill/>
        </p:spPr>
      </p:pic>
      <p:pic>
        <p:nvPicPr>
          <p:cNvPr id="3078" name="Picture 6" descr="http://www.biography.com/imported/images/Biography/Images/Profiles/H/Henry-Hudson-9346049-1-402.jpg"/>
          <p:cNvPicPr>
            <a:picLocks noChangeAspect="1" noChangeArrowheads="1"/>
          </p:cNvPicPr>
          <p:nvPr/>
        </p:nvPicPr>
        <p:blipFill>
          <a:blip r:embed="rId4" cstate="print"/>
          <a:srcRect/>
          <a:stretch>
            <a:fillRect/>
          </a:stretch>
        </p:blipFill>
        <p:spPr bwMode="auto">
          <a:xfrm>
            <a:off x="4953000" y="4114800"/>
            <a:ext cx="2438400" cy="24384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0"/>
            <a:ext cx="4419600" cy="6629400"/>
          </a:xfrm>
        </p:spPr>
        <p:txBody>
          <a:bodyPr>
            <a:normAutofit fontScale="92500" lnSpcReduction="10000"/>
          </a:bodyPr>
          <a:lstStyle/>
          <a:p>
            <a:r>
              <a:rPr lang="en-US" dirty="0" smtClean="0">
                <a:latin typeface="Times New Roman" pitchFamily="18" charset="0"/>
                <a:cs typeface="Times New Roman" pitchFamily="18" charset="0"/>
              </a:rPr>
              <a:t>During the Seven Years War (1756-1763) the </a:t>
            </a:r>
            <a:r>
              <a:rPr lang="en-US" dirty="0">
                <a:latin typeface="Times New Roman" pitchFamily="18" charset="0"/>
                <a:cs typeface="Times New Roman" pitchFamily="18" charset="0"/>
              </a:rPr>
              <a:t>Britain and </a:t>
            </a:r>
            <a:r>
              <a:rPr lang="en-US" dirty="0" smtClean="0">
                <a:latin typeface="Times New Roman" pitchFamily="18" charset="0"/>
                <a:cs typeface="Times New Roman" pitchFamily="18" charset="0"/>
              </a:rPr>
              <a:t>France fought in Europe. At the same time they fought the French and Indian War in North America. In 1763 the French lost and were forced to sign </a:t>
            </a:r>
            <a:r>
              <a:rPr lang="en-US" dirty="0">
                <a:latin typeface="Times New Roman" pitchFamily="18" charset="0"/>
                <a:cs typeface="Times New Roman" pitchFamily="18" charset="0"/>
              </a:rPr>
              <a:t>the Treaty of </a:t>
            </a:r>
            <a:r>
              <a:rPr lang="en-US" dirty="0" smtClean="0">
                <a:latin typeface="Times New Roman" pitchFamily="18" charset="0"/>
                <a:cs typeface="Times New Roman" pitchFamily="18" charset="0"/>
              </a:rPr>
              <a:t>Paris. France had to give all their territories, including Canada to Britain.</a:t>
            </a:r>
          </a:p>
          <a:p>
            <a:r>
              <a:rPr lang="en-US" dirty="0" smtClean="0">
                <a:latin typeface="Times New Roman" pitchFamily="18" charset="0"/>
                <a:cs typeface="Times New Roman" pitchFamily="18" charset="0"/>
              </a:rPr>
              <a:t>The British were then left with the problem of how to deal with the French Canadians. They decided to allow the French Canadians to practice their own traditions. The French Canadians were also allowed to keep French civil law alongside British criminal law.</a:t>
            </a:r>
          </a:p>
          <a:p>
            <a:endParaRPr lang="en-US" dirty="0" smtClean="0"/>
          </a:p>
          <a:p>
            <a:endParaRPr lang="en-US" dirty="0"/>
          </a:p>
        </p:txBody>
      </p:sp>
      <p:pic>
        <p:nvPicPr>
          <p:cNvPr id="3076" name="Picture 4" descr="http://www.britishbattles.com/seven-years/minden/37th-foot.jpg"/>
          <p:cNvPicPr>
            <a:picLocks noChangeAspect="1" noChangeArrowheads="1"/>
          </p:cNvPicPr>
          <p:nvPr/>
        </p:nvPicPr>
        <p:blipFill>
          <a:blip r:embed="rId2" cstate="print"/>
          <a:srcRect/>
          <a:stretch>
            <a:fillRect/>
          </a:stretch>
        </p:blipFill>
        <p:spPr bwMode="auto">
          <a:xfrm>
            <a:off x="4343400" y="762000"/>
            <a:ext cx="4648200" cy="4191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
            <a:ext cx="7239000" cy="990600"/>
          </a:xfrm>
        </p:spPr>
        <p:txBody>
          <a:bodyPr>
            <a:noAutofit/>
          </a:bodyPr>
          <a:lstStyle/>
          <a:p>
            <a:pPr algn="ctr"/>
            <a:r>
              <a:rPr lang="en-US" sz="8000" i="1" dirty="0" smtClean="0">
                <a:ln>
                  <a:solidFill>
                    <a:schemeClr val="bg1"/>
                  </a:solidFill>
                </a:ln>
                <a:solidFill>
                  <a:srgbClr val="FF0000"/>
                </a:solidFill>
                <a:effectLst>
                  <a:outerShdw blurRad="38100" dist="25400" dir="5400000" algn="tl" rotWithShape="0">
                    <a:schemeClr val="bg1">
                      <a:alpha val="43000"/>
                    </a:schemeClr>
                  </a:outerShdw>
                </a:effectLst>
              </a:rPr>
              <a:t>Canada</a:t>
            </a:r>
            <a:endParaRPr lang="en-US" sz="8000" i="1" dirty="0">
              <a:ln>
                <a:solidFill>
                  <a:schemeClr val="bg1"/>
                </a:solidFill>
              </a:ln>
              <a:solidFill>
                <a:srgbClr val="FF0000"/>
              </a:solidFill>
              <a:effectLst>
                <a:outerShdw blurRad="38100" dist="25400" dir="5400000" algn="tl" rotWithShape="0">
                  <a:schemeClr val="bg1">
                    <a:alpha val="43000"/>
                  </a:schemeClr>
                </a:outerShdw>
              </a:effectLst>
            </a:endParaRPr>
          </a:p>
        </p:txBody>
      </p:sp>
      <p:pic>
        <p:nvPicPr>
          <p:cNvPr id="25602" name="Picture 2" descr="http://listingsca.com/common/maps/ca/camapg.gif"/>
          <p:cNvPicPr>
            <a:picLocks noChangeAspect="1" noChangeArrowheads="1"/>
          </p:cNvPicPr>
          <p:nvPr/>
        </p:nvPicPr>
        <p:blipFill>
          <a:blip r:embed="rId3" cstate="print"/>
          <a:srcRect/>
          <a:stretch>
            <a:fillRect/>
          </a:stretch>
        </p:blipFill>
        <p:spPr bwMode="auto">
          <a:xfrm>
            <a:off x="1447800" y="1066800"/>
            <a:ext cx="6172200" cy="54640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839200" cy="5867400"/>
          </a:xfrm>
        </p:spPr>
        <p:txBody>
          <a:bodyPr>
            <a:normAutofit/>
          </a:bodyPr>
          <a:lstStyle/>
          <a:p>
            <a:r>
              <a:rPr lang="en-US" sz="2200" dirty="0" smtClean="0">
                <a:latin typeface="Times New Roman" pitchFamily="18" charset="0"/>
                <a:cs typeface="Times New Roman" pitchFamily="18" charset="0"/>
              </a:rPr>
              <a:t>In 1818, the 49</a:t>
            </a:r>
            <a:r>
              <a:rPr lang="en-US" sz="2200" baseline="30000" dirty="0" smtClean="0">
                <a:latin typeface="Times New Roman" pitchFamily="18" charset="0"/>
                <a:cs typeface="Times New Roman" pitchFamily="18" charset="0"/>
              </a:rPr>
              <a:t>th</a:t>
            </a:r>
            <a:r>
              <a:rPr lang="en-US" sz="2200" dirty="0" smtClean="0">
                <a:latin typeface="Times New Roman" pitchFamily="18" charset="0"/>
                <a:cs typeface="Times New Roman" pitchFamily="18" charset="0"/>
              </a:rPr>
              <a:t> Parallel was set as the main border between Canada and the US.</a:t>
            </a:r>
          </a:p>
          <a:p>
            <a:pPr lvl="0"/>
            <a:r>
              <a:rPr lang="en-US" sz="2200" dirty="0" smtClean="0">
                <a:latin typeface="Times New Roman" pitchFamily="18" charset="0"/>
                <a:cs typeface="Times New Roman" pitchFamily="18" charset="0"/>
              </a:rPr>
              <a:t>The </a:t>
            </a:r>
            <a:r>
              <a:rPr lang="en-US" sz="2200" b="1" dirty="0" smtClean="0">
                <a:latin typeface="Times New Roman" pitchFamily="18" charset="0"/>
                <a:cs typeface="Times New Roman" pitchFamily="18" charset="0"/>
              </a:rPr>
              <a:t>Klondike Gold Rush</a:t>
            </a:r>
            <a:r>
              <a:rPr lang="en-US" sz="2200" dirty="0" smtClean="0">
                <a:latin typeface="Times New Roman" pitchFamily="18" charset="0"/>
                <a:cs typeface="Times New Roman" pitchFamily="18" charset="0"/>
              </a:rPr>
              <a:t>, also called the </a:t>
            </a:r>
            <a:r>
              <a:rPr lang="en-US" sz="2200" b="1" dirty="0" smtClean="0">
                <a:latin typeface="Times New Roman" pitchFamily="18" charset="0"/>
                <a:cs typeface="Times New Roman" pitchFamily="18" charset="0"/>
              </a:rPr>
              <a:t>Yukon Gold Rush</a:t>
            </a:r>
            <a:r>
              <a:rPr lang="en-US" sz="2200" dirty="0" smtClean="0">
                <a:latin typeface="Times New Roman" pitchFamily="18" charset="0"/>
                <a:cs typeface="Times New Roman" pitchFamily="18" charset="0"/>
              </a:rPr>
              <a:t>, was a migration by an estimated 100,000 prospectors to the Klondike region of the Yukon in north-western Canada between 1896 and 1899. </a:t>
            </a:r>
          </a:p>
          <a:p>
            <a:pPr lvl="0"/>
            <a:r>
              <a:rPr lang="en-US" sz="2200" u="sng" dirty="0" smtClean="0">
                <a:latin typeface="Times New Roman" pitchFamily="18" charset="0"/>
                <a:cs typeface="Times New Roman" pitchFamily="18" charset="0"/>
              </a:rPr>
              <a:t>British North America Act (</a:t>
            </a:r>
            <a:r>
              <a:rPr lang="en-US" sz="2400" b="1" dirty="0" smtClean="0"/>
              <a:t>BNA Act)</a:t>
            </a:r>
            <a:r>
              <a:rPr lang="en-US" sz="2400" dirty="0" smtClean="0"/>
              <a:t> </a:t>
            </a:r>
            <a:r>
              <a:rPr lang="en-US" sz="2200" dirty="0" smtClean="0">
                <a:latin typeface="Times New Roman" pitchFamily="18" charset="0"/>
                <a:cs typeface="Times New Roman" pitchFamily="18" charset="0"/>
              </a:rPr>
              <a:t>united the colonies of Canada in 1867. It became a parliamentary democratic government. Canada was the first country to gain its independence through legislation, rather than revolution from Britain. Britain agreed to Canada’s independence as long as they promise to keep “ties” to England.</a:t>
            </a:r>
          </a:p>
          <a:p>
            <a:r>
              <a:rPr lang="en-US" sz="2200" dirty="0" smtClean="0">
                <a:latin typeface="Times New Roman" pitchFamily="18" charset="0"/>
                <a:cs typeface="Times New Roman" pitchFamily="18" charset="0"/>
              </a:rPr>
              <a:t>In 1999, Northwestern Territories was divided into two and a new territory called Nunavut was created. The Inuit was given the area Nunavut (means “our land”) to govern independent of the remaining section of Canada.</a:t>
            </a:r>
          </a:p>
          <a:p>
            <a:endParaRPr lang="en-US" sz="2400" dirty="0"/>
          </a:p>
        </p:txBody>
      </p:sp>
      <p:pic>
        <p:nvPicPr>
          <p:cNvPr id="3074" name="Picture 2" descr="https://encrypted-tbn2.google.com/images?q=tbn:ANd9GcRAqI7pYd8J8SKzyaRSQZDnBBjcVqFK0-RaZXWtvdi_ZaCg5ws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50292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04800" y="-184666"/>
            <a:ext cx="8474115" cy="1677382"/>
          </a:xfrm>
          <a:prstGeom prst="rect">
            <a:avLst/>
          </a:prstGeom>
        </p:spPr>
        <p:txBody>
          <a:bodyPr wrap="square">
            <a:spAutoFit/>
          </a:bodyPr>
          <a:lstStyle/>
          <a:p>
            <a:r>
              <a:rPr lang="en-US" dirty="0" smtClean="0">
                <a:solidFill>
                  <a:srgbClr val="FF0000"/>
                </a:solidFill>
              </a:rPr>
              <a:t> </a:t>
            </a:r>
            <a:r>
              <a:rPr lang="en-US" sz="2000" b="1" dirty="0" smtClean="0">
                <a:solidFill>
                  <a:schemeClr val="tx1"/>
                </a:solidFill>
                <a:latin typeface="Times New Roman" pitchFamily="18" charset="0"/>
                <a:cs typeface="Times New Roman" pitchFamily="18" charset="0"/>
              </a:rPr>
              <a:t>10 provinces and 3 territories:</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Alberta, British Columbia, Manitoba, New Brunswick, Newfoundland and Labrador, Nova Scotia, Ontario, Prince Edward Island, Quebec, Saskatchewan, Nunavut, Northwest Territories, Yukon Territory</a:t>
            </a:r>
            <a:endParaRPr lang="en-US" sz="2000" i="1" dirty="0">
              <a:ln w="9525" cmpd="sng">
                <a:solidFill>
                  <a:schemeClr val="bg1"/>
                </a:solidFill>
              </a:ln>
              <a:solidFill>
                <a:schemeClr val="tx1"/>
              </a:solidFill>
              <a:effectLst>
                <a:outerShdw blurRad="50800" dist="50800" dir="5400000" algn="ctr" rotWithShape="0">
                  <a:schemeClr val="bg1"/>
                </a:outerShdw>
              </a:effectLst>
              <a:latin typeface="Times New Roman" pitchFamily="18" charset="0"/>
              <a:cs typeface="Times New Roman" pitchFamily="18" charset="0"/>
            </a:endParaRPr>
          </a:p>
        </p:txBody>
      </p:sp>
      <p:pic>
        <p:nvPicPr>
          <p:cNvPr id="23554" name="Picture 2" descr="http://www.postmarks.org/photos/canada-map.jpg"/>
          <p:cNvPicPr>
            <a:picLocks noChangeAspect="1" noChangeArrowheads="1"/>
          </p:cNvPicPr>
          <p:nvPr/>
        </p:nvPicPr>
        <p:blipFill>
          <a:blip r:embed="rId2" cstate="print"/>
          <a:srcRect/>
          <a:stretch>
            <a:fillRect/>
          </a:stretch>
        </p:blipFill>
        <p:spPr bwMode="auto">
          <a:xfrm>
            <a:off x="1066800" y="1591985"/>
            <a:ext cx="7010400" cy="503741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Canada pics\199038_1005349130519_19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61" y="340028"/>
            <a:ext cx="5744229" cy="43081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Canada pics\197502_1005348570505_409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41389"/>
            <a:ext cx="3950276" cy="29627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attvaschoolofyoga.com/sattva-yoga-workshops/wp-content/uploads/sites/7/2013/09/banffhotel_mon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09" y="1040274"/>
            <a:ext cx="5120078" cy="345552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Canada pics\207162_1005348930514_8984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518325"/>
            <a:ext cx="2881746" cy="21613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903" y="209001"/>
            <a:ext cx="4047258" cy="584775"/>
          </a:xfrm>
          <a:prstGeom prst="rect">
            <a:avLst/>
          </a:prstGeom>
          <a:noFill/>
        </p:spPr>
        <p:txBody>
          <a:bodyPr wrap="square" rtlCol="0">
            <a:spAutoFit/>
          </a:bodyPr>
          <a:lstStyle/>
          <a:p>
            <a:r>
              <a:rPr lang="en-US" sz="3200" b="1" dirty="0" smtClean="0">
                <a:solidFill>
                  <a:srgbClr val="FF0000"/>
                </a:solidFill>
              </a:rPr>
              <a:t>ALBERTA</a:t>
            </a:r>
            <a:endParaRPr lang="en-US" sz="3200" b="1" dirty="0">
              <a:solidFill>
                <a:srgbClr val="FF0000"/>
              </a:solidFill>
            </a:endParaRPr>
          </a:p>
        </p:txBody>
      </p:sp>
    </p:spTree>
    <p:extLst>
      <p:ext uri="{BB962C8B-B14F-4D97-AF65-F5344CB8AC3E}">
        <p14:creationId xmlns:p14="http://schemas.microsoft.com/office/powerpoint/2010/main" val="1055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14400"/>
          </a:xfrm>
        </p:spPr>
        <p:txBody>
          <a:bodyPr/>
          <a:lstStyle/>
          <a:p>
            <a:pPr algn="ctr"/>
            <a:r>
              <a:rPr lang="en-US" b="1" i="1" dirty="0" smtClean="0">
                <a:solidFill>
                  <a:srgbClr val="FF0000"/>
                </a:solidFill>
                <a:effectLst>
                  <a:outerShdw blurRad="50800" dist="50800" dir="5400000" algn="ctr" rotWithShape="0">
                    <a:schemeClr val="bg1"/>
                  </a:outerShdw>
                </a:effectLst>
                <a:latin typeface="Times New Roman" pitchFamily="18" charset="0"/>
                <a:cs typeface="Times New Roman" pitchFamily="18" charset="0"/>
              </a:rPr>
              <a:t>Canada</a:t>
            </a:r>
            <a:endParaRPr lang="en-US" i="1" dirty="0">
              <a:solidFill>
                <a:srgbClr val="FF0000"/>
              </a:solidFill>
              <a:effectLst>
                <a:outerShdw blurRad="50800" dist="50800" dir="5400000" algn="ctr" rotWithShape="0">
                  <a:schemeClr val="tx1"/>
                </a:outerShdw>
              </a:effectLst>
            </a:endParaRPr>
          </a:p>
        </p:txBody>
      </p:sp>
      <p:sp>
        <p:nvSpPr>
          <p:cNvPr id="3" name="Content Placeholder 2"/>
          <p:cNvSpPr>
            <a:spLocks noGrp="1"/>
          </p:cNvSpPr>
          <p:nvPr>
            <p:ph sz="quarter" idx="1"/>
          </p:nvPr>
        </p:nvSpPr>
        <p:spPr>
          <a:xfrm>
            <a:off x="457200" y="1066800"/>
            <a:ext cx="8458200" cy="5486400"/>
          </a:xfrm>
        </p:spPr>
        <p:txBody>
          <a:bodyPr>
            <a:normAutofit lnSpcReduction="10000"/>
          </a:bodyPr>
          <a:lstStyle/>
          <a:p>
            <a:r>
              <a:rPr lang="en-US" dirty="0" smtClean="0">
                <a:latin typeface="Times New Roman" pitchFamily="18" charset="0"/>
                <a:cs typeface="Times New Roman" pitchFamily="18" charset="0"/>
              </a:rPr>
              <a:t>Size: </a:t>
            </a:r>
            <a:r>
              <a:rPr lang="en-US" dirty="0" smtClean="0">
                <a:solidFill>
                  <a:srgbClr val="FF0000"/>
                </a:solidFill>
                <a:latin typeface="Times New Roman" pitchFamily="18" charset="0"/>
                <a:cs typeface="Times New Roman" pitchFamily="18" charset="0"/>
              </a:rPr>
              <a:t>3,855,103mi² slightly larger than USA (#2 in the world behind Russia)</a:t>
            </a:r>
          </a:p>
          <a:p>
            <a:r>
              <a:rPr lang="en-US" dirty="0" smtClean="0">
                <a:latin typeface="Times New Roman" pitchFamily="18" charset="0"/>
                <a:cs typeface="Times New Roman" pitchFamily="18" charset="0"/>
              </a:rPr>
              <a:t>Capital: </a:t>
            </a:r>
            <a:r>
              <a:rPr lang="en-US" dirty="0" smtClean="0">
                <a:solidFill>
                  <a:srgbClr val="FF0000"/>
                </a:solidFill>
                <a:latin typeface="Times New Roman" pitchFamily="18" charset="0"/>
                <a:cs typeface="Times New Roman" pitchFamily="18" charset="0"/>
              </a:rPr>
              <a:t>Ottawa (national capital), </a:t>
            </a:r>
            <a:r>
              <a:rPr lang="en-US" dirty="0" smtClean="0">
                <a:latin typeface="Times New Roman" pitchFamily="18" charset="0"/>
                <a:cs typeface="Times New Roman" pitchFamily="18" charset="0"/>
              </a:rPr>
              <a:t>other major cities:</a:t>
            </a:r>
            <a:r>
              <a:rPr lang="en-US" dirty="0" smtClean="0">
                <a:solidFill>
                  <a:srgbClr val="FF0000"/>
                </a:solidFill>
                <a:latin typeface="Times New Roman" pitchFamily="18" charset="0"/>
                <a:cs typeface="Times New Roman" pitchFamily="18" charset="0"/>
              </a:rPr>
              <a:t> Vancouver, Calgary, Winnipeg, Toronto, Montreal</a:t>
            </a:r>
          </a:p>
          <a:p>
            <a:r>
              <a:rPr lang="en-US" dirty="0" smtClean="0">
                <a:latin typeface="Times New Roman" pitchFamily="18" charset="0"/>
                <a:cs typeface="Times New Roman" pitchFamily="18" charset="0"/>
              </a:rPr>
              <a:t>Climate: </a:t>
            </a:r>
            <a:r>
              <a:rPr lang="en-US" dirty="0" smtClean="0">
                <a:solidFill>
                  <a:srgbClr val="FF0000"/>
                </a:solidFill>
                <a:latin typeface="Times New Roman" pitchFamily="18" charset="0"/>
                <a:cs typeface="Times New Roman" pitchFamily="18" charset="0"/>
              </a:rPr>
              <a:t>from temperate in south to subarctic and arctic in north, tundra </a:t>
            </a:r>
            <a:r>
              <a:rPr lang="en-US" dirty="0" smtClean="0">
                <a:latin typeface="Times New Roman" pitchFamily="18" charset="0"/>
                <a:cs typeface="Times New Roman" pitchFamily="18" charset="0"/>
              </a:rPr>
              <a:t>(</a:t>
            </a:r>
            <a:r>
              <a:rPr lang="en-US" dirty="0" smtClean="0"/>
              <a:t>a large, </a:t>
            </a:r>
            <a:r>
              <a:rPr lang="en-US" dirty="0"/>
              <a:t>flat, treeless Arctic region </a:t>
            </a:r>
            <a:r>
              <a:rPr lang="en-US" dirty="0" smtClean="0"/>
              <a:t>in </a:t>
            </a:r>
            <a:r>
              <a:rPr lang="en-US" dirty="0"/>
              <a:t>which the subsoil is permanently </a:t>
            </a:r>
            <a:r>
              <a:rPr lang="en-US" dirty="0" smtClean="0"/>
              <a:t>frozen </a:t>
            </a:r>
            <a:r>
              <a:rPr lang="en-US" dirty="0" smtClean="0">
                <a:latin typeface="Times New Roman" panose="02020603050405020304" pitchFamily="18" charset="0"/>
                <a:cs typeface="Times New Roman" panose="02020603050405020304" pitchFamily="18" charset="0"/>
              </a:rPr>
              <a:t>(</a:t>
            </a:r>
            <a:r>
              <a:rPr lang="en-US" u="sng" dirty="0" smtClean="0">
                <a:latin typeface="Times New Roman" pitchFamily="18" charset="0"/>
                <a:cs typeface="Times New Roman" pitchFamily="18" charset="0"/>
              </a:rPr>
              <a:t>permafrost</a:t>
            </a:r>
            <a:r>
              <a:rPr lang="en-US" dirty="0" smtClean="0">
                <a:latin typeface="Times New Roman" pitchFamily="18" charset="0"/>
                <a:cs typeface="Times New Roman" pitchFamily="18" charset="0"/>
              </a:rPr>
              <a:t>)</a:t>
            </a:r>
            <a:endParaRPr lang="en-US"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Special Landforms/Waters: </a:t>
            </a:r>
            <a:r>
              <a:rPr lang="en-US" dirty="0" smtClean="0">
                <a:solidFill>
                  <a:srgbClr val="FF0000"/>
                </a:solidFill>
                <a:latin typeface="Times New Roman" pitchFamily="18" charset="0"/>
                <a:cs typeface="Times New Roman" pitchFamily="18" charset="0"/>
              </a:rPr>
              <a:t>Rocky Mountains, Niagara Falls, St Lawrence River, Canadian Shield, Great Lakes</a:t>
            </a:r>
          </a:p>
          <a:p>
            <a:r>
              <a:rPr lang="en-US" dirty="0" smtClean="0">
                <a:latin typeface="Times New Roman" pitchFamily="18" charset="0"/>
                <a:cs typeface="Times New Roman" pitchFamily="18" charset="0"/>
              </a:rPr>
              <a:t>Arable land: </a:t>
            </a:r>
            <a:r>
              <a:rPr lang="en-US" dirty="0" smtClean="0">
                <a:solidFill>
                  <a:srgbClr val="FF0000"/>
                </a:solidFill>
                <a:latin typeface="Times New Roman" pitchFamily="18" charset="0"/>
                <a:cs typeface="Times New Roman" pitchFamily="18" charset="0"/>
              </a:rPr>
              <a:t>5%  </a:t>
            </a:r>
          </a:p>
          <a:p>
            <a:r>
              <a:rPr lang="en-US" dirty="0" smtClean="0">
                <a:latin typeface="Times New Roman" pitchFamily="18" charset="0"/>
                <a:cs typeface="Times New Roman" pitchFamily="18" charset="0"/>
              </a:rPr>
              <a:t>Population: </a:t>
            </a:r>
            <a:r>
              <a:rPr lang="en-US" dirty="0" smtClean="0">
                <a:solidFill>
                  <a:srgbClr val="FF0000"/>
                </a:solidFill>
                <a:latin typeface="Times New Roman" pitchFamily="18" charset="0"/>
                <a:cs typeface="Times New Roman" pitchFamily="18" charset="0"/>
              </a:rPr>
              <a:t>34,030,589 (small compared to amount of land) </a:t>
            </a:r>
            <a:r>
              <a:rPr lang="en-US" dirty="0" smtClean="0">
                <a:latin typeface="Times New Roman" pitchFamily="18" charset="0"/>
                <a:cs typeface="Times New Roman" pitchFamily="18" charset="0"/>
              </a:rPr>
              <a:t>Birth Rate:</a:t>
            </a:r>
            <a:r>
              <a:rPr lang="en-US" dirty="0" smtClean="0">
                <a:solidFill>
                  <a:srgbClr val="FF0000"/>
                </a:solidFill>
                <a:latin typeface="Times New Roman" pitchFamily="18" charset="0"/>
                <a:cs typeface="Times New Roman" pitchFamily="18" charset="0"/>
              </a:rPr>
              <a:t> 10  </a:t>
            </a:r>
            <a:r>
              <a:rPr lang="en-US" dirty="0" smtClean="0">
                <a:latin typeface="Times New Roman" pitchFamily="18" charset="0"/>
                <a:cs typeface="Times New Roman" pitchFamily="18" charset="0"/>
              </a:rPr>
              <a:t>Death Rate: </a:t>
            </a:r>
            <a:r>
              <a:rPr lang="en-US" dirty="0" smtClean="0">
                <a:solidFill>
                  <a:srgbClr val="FF0000"/>
                </a:solidFill>
                <a:latin typeface="Times New Roman" pitchFamily="18" charset="0"/>
                <a:cs typeface="Times New Roman" pitchFamily="18" charset="0"/>
              </a:rPr>
              <a:t>8</a:t>
            </a:r>
          </a:p>
          <a:p>
            <a:r>
              <a:rPr lang="en-US" dirty="0" smtClean="0">
                <a:latin typeface="Times New Roman" pitchFamily="18" charset="0"/>
                <a:cs typeface="Times New Roman" pitchFamily="18" charset="0"/>
              </a:rPr>
              <a:t>Life Expectancy: Total: </a:t>
            </a:r>
            <a:r>
              <a:rPr lang="en-US" dirty="0" smtClean="0">
                <a:solidFill>
                  <a:srgbClr val="FF0000"/>
                </a:solidFill>
                <a:latin typeface="Times New Roman" pitchFamily="18" charset="0"/>
                <a:cs typeface="Times New Roman" pitchFamily="18" charset="0"/>
              </a:rPr>
              <a:t>81</a:t>
            </a:r>
            <a:r>
              <a:rPr lang="en-US" dirty="0" smtClean="0">
                <a:latin typeface="Times New Roman" pitchFamily="18" charset="0"/>
                <a:cs typeface="Times New Roman" pitchFamily="18" charset="0"/>
              </a:rPr>
              <a:t>, Males: </a:t>
            </a:r>
            <a:r>
              <a:rPr lang="en-US" dirty="0" smtClean="0">
                <a:solidFill>
                  <a:srgbClr val="FF0000"/>
                </a:solidFill>
                <a:latin typeface="Times New Roman" pitchFamily="18" charset="0"/>
                <a:cs typeface="Times New Roman" pitchFamily="18" charset="0"/>
              </a:rPr>
              <a:t>79</a:t>
            </a:r>
            <a:r>
              <a:rPr lang="en-US" dirty="0" smtClean="0">
                <a:latin typeface="Times New Roman" pitchFamily="18" charset="0"/>
                <a:cs typeface="Times New Roman" pitchFamily="18" charset="0"/>
              </a:rPr>
              <a:t>, Females: </a:t>
            </a:r>
            <a:r>
              <a:rPr lang="en-US" dirty="0" smtClean="0">
                <a:solidFill>
                  <a:srgbClr val="FF0000"/>
                </a:solidFill>
                <a:latin typeface="Times New Roman" pitchFamily="18" charset="0"/>
                <a:cs typeface="Times New Roman" pitchFamily="18" charset="0"/>
              </a:rPr>
              <a:t>84</a:t>
            </a:r>
          </a:p>
          <a:p>
            <a:pPr lvl="0"/>
            <a:endParaRPr lang="en-US" dirty="0" smtClean="0"/>
          </a:p>
          <a:p>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3810000" cy="1143000"/>
          </a:xfrm>
        </p:spPr>
        <p:txBody>
          <a:bodyPr>
            <a:normAutofit/>
          </a:bodyPr>
          <a:lstStyle/>
          <a:p>
            <a:pPr algn="ctr"/>
            <a:r>
              <a:rPr lang="en-US" sz="6600" i="1" dirty="0" smtClean="0">
                <a:solidFill>
                  <a:srgbClr val="FF0000"/>
                </a:solidFill>
                <a:effectLst>
                  <a:outerShdw blurRad="50800" dist="50800" dir="5400000" algn="ctr" rotWithShape="0">
                    <a:schemeClr val="tx1"/>
                  </a:outerShdw>
                </a:effectLst>
              </a:rPr>
              <a:t>Climate</a:t>
            </a:r>
            <a:endParaRPr lang="en-US" sz="6600" i="1" dirty="0">
              <a:solidFill>
                <a:srgbClr val="FF0000"/>
              </a:solidFill>
              <a:effectLst>
                <a:outerShdw blurRad="50800" dist="50800" dir="5400000" algn="ctr" rotWithShape="0">
                  <a:schemeClr val="tx1"/>
                </a:outerShdw>
              </a:effectLst>
            </a:endParaRPr>
          </a:p>
        </p:txBody>
      </p:sp>
      <p:pic>
        <p:nvPicPr>
          <p:cNvPr id="7170" name="Picture 2" descr="http://t1.gstatic.com/images?q=tbn:ANd9GcQE5i479oIOBwg6D9rISmorqDh_u-IsRiwTuClCmqZnVhaDmnmqhQ&amp;t=1"/>
          <p:cNvPicPr>
            <a:picLocks noChangeAspect="1" noChangeArrowheads="1"/>
          </p:cNvPicPr>
          <p:nvPr/>
        </p:nvPicPr>
        <p:blipFill>
          <a:blip r:embed="rId2" cstate="print"/>
          <a:srcRect/>
          <a:stretch>
            <a:fillRect/>
          </a:stretch>
        </p:blipFill>
        <p:spPr bwMode="auto">
          <a:xfrm>
            <a:off x="4038600" y="228600"/>
            <a:ext cx="4577889" cy="3429000"/>
          </a:xfrm>
          <a:prstGeom prst="rect">
            <a:avLst/>
          </a:prstGeom>
          <a:noFill/>
        </p:spPr>
      </p:pic>
      <p:pic>
        <p:nvPicPr>
          <p:cNvPr id="7174" name="Picture 6" descr="http://www.hickerphoto.com/data/media/29/arctic-climate-change_19642.jpg"/>
          <p:cNvPicPr>
            <a:picLocks noChangeAspect="1" noChangeArrowheads="1"/>
          </p:cNvPicPr>
          <p:nvPr/>
        </p:nvPicPr>
        <p:blipFill>
          <a:blip r:embed="rId3" cstate="print"/>
          <a:srcRect/>
          <a:stretch>
            <a:fillRect/>
          </a:stretch>
        </p:blipFill>
        <p:spPr bwMode="auto">
          <a:xfrm>
            <a:off x="4800600" y="3992409"/>
            <a:ext cx="4037713" cy="2683182"/>
          </a:xfrm>
          <a:prstGeom prst="rect">
            <a:avLst/>
          </a:prstGeom>
          <a:noFill/>
        </p:spPr>
      </p:pic>
      <p:pic>
        <p:nvPicPr>
          <p:cNvPr id="7176" name="Picture 8" descr="http://www.discounttraveletickets.com/blog/wp-content/uploads/2008/08/canada.jpg"/>
          <p:cNvPicPr>
            <a:picLocks noChangeAspect="1" noChangeArrowheads="1"/>
          </p:cNvPicPr>
          <p:nvPr/>
        </p:nvPicPr>
        <p:blipFill>
          <a:blip r:embed="rId4" cstate="print"/>
          <a:srcRect/>
          <a:stretch>
            <a:fillRect/>
          </a:stretch>
        </p:blipFill>
        <p:spPr bwMode="auto">
          <a:xfrm>
            <a:off x="228600" y="1600200"/>
            <a:ext cx="4673600" cy="3505200"/>
          </a:xfrm>
          <a:prstGeom prst="rect">
            <a:avLst/>
          </a:prstGeom>
          <a:noFill/>
        </p:spPr>
      </p:pic>
      <p:sp>
        <p:nvSpPr>
          <p:cNvPr id="3" name="Rectangle 2"/>
          <p:cNvSpPr/>
          <p:nvPr/>
        </p:nvSpPr>
        <p:spPr>
          <a:xfrm>
            <a:off x="228600" y="5334000"/>
            <a:ext cx="4572000" cy="1015663"/>
          </a:xfrm>
          <a:prstGeom prst="rect">
            <a:avLst/>
          </a:prstGeom>
        </p:spPr>
        <p:txBody>
          <a:bodyPr>
            <a:spAutoFit/>
          </a:bodyPr>
          <a:lstStyle/>
          <a:p>
            <a:r>
              <a:rPr lang="en-US" sz="2000" dirty="0"/>
              <a:t>North America's lowest recorded temperature was -81.4 degrees Fahrenheit </a:t>
            </a:r>
            <a:r>
              <a:rPr lang="en-US" sz="2000" dirty="0" smtClean="0"/>
              <a:t>at </a:t>
            </a:r>
            <a:r>
              <a:rPr lang="en-US" sz="2000" dirty="0"/>
              <a:t>Snag, Yukon Territory, on February 3, </a:t>
            </a:r>
            <a:r>
              <a:rPr lang="en-US" sz="2000" dirty="0" smtClean="0"/>
              <a:t>1947.</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7772400" cy="1143000"/>
          </a:xfrm>
        </p:spPr>
        <p:txBody>
          <a:bodyPr>
            <a:normAutofit fontScale="90000"/>
          </a:bodyPr>
          <a:lstStyle/>
          <a:p>
            <a:pPr algn="ctr"/>
            <a:r>
              <a:rPr lang="en-US" dirty="0" smtClean="0">
                <a:solidFill>
                  <a:srgbClr val="FF0000"/>
                </a:solidFill>
                <a:latin typeface="Times New Roman" pitchFamily="18" charset="0"/>
                <a:cs typeface="Times New Roman" pitchFamily="18" charset="0"/>
              </a:rPr>
              <a:t>GREAT LAKES (HOMES): </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Huron, Ontario, Michigan, Erie, Superior</a:t>
            </a:r>
            <a:endParaRPr lang="en-US" dirty="0">
              <a:solidFill>
                <a:srgbClr val="FF0000"/>
              </a:solidFill>
              <a:latin typeface="Times New Roman" pitchFamily="18" charset="0"/>
              <a:cs typeface="Times New Roman" pitchFamily="18" charset="0"/>
            </a:endParaRPr>
          </a:p>
        </p:txBody>
      </p:sp>
      <p:pic>
        <p:nvPicPr>
          <p:cNvPr id="1026" name="Picture 2" descr="http://upload.wikimedia.org/wikipedia/en/e/e2/Great_lakes_bas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350817"/>
            <a:ext cx="6934200" cy="5358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noAutofit/>
          </a:bodyPr>
          <a:lstStyle/>
          <a:p>
            <a:pPr algn="ctr"/>
            <a:r>
              <a:rPr lang="en-US" sz="6600" i="1" dirty="0" smtClean="0">
                <a:solidFill>
                  <a:srgbClr val="FF0000"/>
                </a:solidFill>
                <a:latin typeface="Times New Roman" pitchFamily="18" charset="0"/>
                <a:cs typeface="Times New Roman" pitchFamily="18" charset="0"/>
              </a:rPr>
              <a:t>Canadian Shield</a:t>
            </a:r>
            <a:endParaRPr lang="en-US" sz="6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610600" cy="2819400"/>
          </a:xfrm>
        </p:spPr>
        <p:txBody>
          <a:bodyPr>
            <a:normAutofit fontScale="92500" lnSpcReduction="20000"/>
          </a:bodyPr>
          <a:lstStyle/>
          <a:p>
            <a:r>
              <a:rPr lang="en-US" dirty="0" smtClean="0">
                <a:latin typeface="Times New Roman" pitchFamily="18" charset="0"/>
                <a:cs typeface="Times New Roman" pitchFamily="18" charset="0"/>
              </a:rPr>
              <a:t>The Canadian </a:t>
            </a:r>
            <a:r>
              <a:rPr lang="en-US" u="sng" dirty="0" smtClean="0">
                <a:latin typeface="Times New Roman" pitchFamily="18" charset="0"/>
                <a:cs typeface="Times New Roman" pitchFamily="18" charset="0"/>
              </a:rPr>
              <a:t>Shield</a:t>
            </a:r>
            <a:r>
              <a:rPr lang="en-US" dirty="0" smtClean="0">
                <a:latin typeface="Times New Roman" pitchFamily="18" charset="0"/>
                <a:cs typeface="Times New Roman" pitchFamily="18" charset="0"/>
              </a:rPr>
              <a:t> is </a:t>
            </a:r>
            <a:r>
              <a:rPr lang="en-US" dirty="0">
                <a:latin typeface="Times New Roman" pitchFamily="18" charset="0"/>
                <a:cs typeface="Times New Roman" pitchFamily="18" charset="0"/>
              </a:rPr>
              <a:t>an area of valuable mineral resources (gold, silver, copper, lead, iron, </a:t>
            </a:r>
            <a:r>
              <a:rPr lang="en-US" dirty="0" smtClean="0">
                <a:latin typeface="Times New Roman" pitchFamily="18" charset="0"/>
                <a:cs typeface="Times New Roman" pitchFamily="18" charset="0"/>
              </a:rPr>
              <a:t>etc) that surround the Hudson Bay. </a:t>
            </a:r>
          </a:p>
          <a:p>
            <a:r>
              <a:rPr lang="en-US" dirty="0" smtClean="0">
                <a:latin typeface="Times New Roman" pitchFamily="18" charset="0"/>
                <a:cs typeface="Times New Roman" pitchFamily="18" charset="0"/>
              </a:rPr>
              <a:t>Approximately 1.5 million people make their living mining in the Canadian Shield.</a:t>
            </a:r>
          </a:p>
          <a:p>
            <a:r>
              <a:rPr lang="en-US" dirty="0" smtClean="0">
                <a:latin typeface="Times New Roman" pitchFamily="18" charset="0"/>
                <a:cs typeface="Times New Roman" pitchFamily="18" charset="0"/>
              </a:rPr>
              <a:t>People are concerned about the effects of </a:t>
            </a:r>
            <a:r>
              <a:rPr lang="en-US" u="sng" dirty="0" smtClean="0">
                <a:latin typeface="Times New Roman" pitchFamily="18" charset="0"/>
                <a:cs typeface="Times New Roman" pitchFamily="18" charset="0"/>
              </a:rPr>
              <a:t>extraction</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the process of removing natural resources so that they can be used to meet human needs</a:t>
            </a:r>
            <a:r>
              <a:rPr lang="en-US" dirty="0" smtClean="0">
                <a:latin typeface="Times New Roman" pitchFamily="18" charset="0"/>
                <a:cs typeface="Times New Roman" pitchFamily="18" charset="0"/>
              </a:rPr>
              <a:t>)on the Canadian Shield. The blasting and digging changes the environment and puts new pollutants in the air.</a:t>
            </a:r>
            <a:endParaRPr lang="en-US" dirty="0">
              <a:latin typeface="Times New Roman" pitchFamily="18" charset="0"/>
              <a:cs typeface="Times New Roman" pitchFamily="18" charset="0"/>
            </a:endParaRPr>
          </a:p>
        </p:txBody>
      </p:sp>
      <p:sp>
        <p:nvSpPr>
          <p:cNvPr id="4" name="AutoShape 2" descr="https://ss9geography.wikispaces.com/file/view/Canadian_Shield_2.jpg/229642136/446x283/Canadian_Shield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ss9geography.wikispaces.com/file/view/Canadian_Shield_2.jpg/229642136/446x283/Canadian_Shield_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ss9geography.wikispaces.com/file/view/Canadian_Shield_2.jpg/229642136/446x283/Canadian_Shield_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ss9geography.wikispaces.com/file/view/Canadian_Shield_2.jpg/229642136/446x283/Canadian_Shield_2.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Canadian_Shield_2.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Canadian_Shield_2.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Canadian_Shield_2.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Canadian_Shield_2.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3"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657600"/>
            <a:ext cx="4842164" cy="307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lstStyle/>
          <a:p>
            <a:r>
              <a:rPr lang="en-US" b="1" i="1" dirty="0" smtClean="0">
                <a:solidFill>
                  <a:srgbClr val="FF0000"/>
                </a:solidFill>
                <a:effectLst>
                  <a:outerShdw blurRad="50800" dist="50800" dir="5400000" algn="ctr" rotWithShape="0">
                    <a:schemeClr val="bg1"/>
                  </a:outerShdw>
                </a:effectLst>
                <a:latin typeface="Times New Roman" pitchFamily="18" charset="0"/>
                <a:cs typeface="Times New Roman" pitchFamily="18" charset="0"/>
              </a:rPr>
              <a:t>Facts:</a:t>
            </a:r>
            <a:endParaRPr lang="en-US" i="1" dirty="0">
              <a:solidFill>
                <a:srgbClr val="FF0000"/>
              </a:solidFill>
              <a:effectLst>
                <a:outerShdw blurRad="50800" dist="50800" dir="5400000" algn="ctr" rotWithShape="0">
                  <a:schemeClr val="tx1"/>
                </a:outerShdw>
              </a:effectLst>
            </a:endParaRPr>
          </a:p>
        </p:txBody>
      </p:sp>
      <p:sp>
        <p:nvSpPr>
          <p:cNvPr id="3" name="Content Placeholder 2"/>
          <p:cNvSpPr>
            <a:spLocks noGrp="1"/>
          </p:cNvSpPr>
          <p:nvPr>
            <p:ph sz="quarter" idx="1"/>
          </p:nvPr>
        </p:nvSpPr>
        <p:spPr>
          <a:xfrm>
            <a:off x="381000" y="838200"/>
            <a:ext cx="8458200" cy="5791200"/>
          </a:xfrm>
        </p:spPr>
        <p:txBody>
          <a:bodyPr>
            <a:normAutofit fontScale="85000" lnSpcReduction="20000"/>
          </a:bodyPr>
          <a:lstStyle/>
          <a:p>
            <a:r>
              <a:rPr lang="en-US" dirty="0" smtClean="0">
                <a:latin typeface="Times New Roman" pitchFamily="18" charset="0"/>
                <a:cs typeface="Times New Roman" pitchFamily="18" charset="0"/>
              </a:rPr>
              <a:t>Nationality: </a:t>
            </a:r>
            <a:r>
              <a:rPr lang="en-US" dirty="0" smtClean="0">
                <a:solidFill>
                  <a:srgbClr val="FF0000"/>
                </a:solidFill>
                <a:latin typeface="Times New Roman" pitchFamily="18" charset="0"/>
                <a:cs typeface="Times New Roman" pitchFamily="18" charset="0"/>
              </a:rPr>
              <a:t>Canadian </a:t>
            </a:r>
          </a:p>
          <a:p>
            <a:r>
              <a:rPr lang="en-US" dirty="0" smtClean="0">
                <a:latin typeface="Times New Roman" pitchFamily="18" charset="0"/>
                <a:cs typeface="Times New Roman" pitchFamily="18" charset="0"/>
              </a:rPr>
              <a:t>Ethnic Groups: </a:t>
            </a:r>
            <a:r>
              <a:rPr lang="en-US" dirty="0" smtClean="0">
                <a:solidFill>
                  <a:srgbClr val="FF0000"/>
                </a:solidFill>
                <a:latin typeface="Times New Roman" pitchFamily="18" charset="0"/>
                <a:cs typeface="Times New Roman" pitchFamily="18" charset="0"/>
              </a:rPr>
              <a:t>United Kingdom 28%, French 23%, other European 15%, Native American 2%, other 6%, mixed 26%</a:t>
            </a:r>
          </a:p>
          <a:p>
            <a:r>
              <a:rPr lang="en-US" dirty="0" smtClean="0">
                <a:latin typeface="Times New Roman" pitchFamily="18" charset="0"/>
                <a:cs typeface="Times New Roman" pitchFamily="18" charset="0"/>
              </a:rPr>
              <a:t>Religion</a:t>
            </a:r>
            <a:r>
              <a:rPr lang="en-US" dirty="0" smtClean="0">
                <a:solidFill>
                  <a:srgbClr val="FF0000"/>
                </a:solidFill>
                <a:latin typeface="Times New Roman" pitchFamily="18" charset="0"/>
                <a:cs typeface="Times New Roman" pitchFamily="18" charset="0"/>
              </a:rPr>
              <a:t>: Christian 70% (Catholic 2/1 Protestant) , Muslim 2%, other 12%, none 16%</a:t>
            </a:r>
          </a:p>
          <a:p>
            <a:r>
              <a:rPr lang="en-US" dirty="0" smtClean="0">
                <a:latin typeface="Times New Roman" pitchFamily="18" charset="0"/>
                <a:cs typeface="Times New Roman" pitchFamily="18" charset="0"/>
              </a:rPr>
              <a:t>Language: </a:t>
            </a:r>
            <a:r>
              <a:rPr lang="en-US" dirty="0" smtClean="0">
                <a:solidFill>
                  <a:srgbClr val="FF0000"/>
                </a:solidFill>
                <a:latin typeface="Times New Roman" pitchFamily="18" charset="0"/>
                <a:cs typeface="Times New Roman" pitchFamily="18" charset="0"/>
              </a:rPr>
              <a:t>English (official) 59%, French (official) 22%, other 19%, (many are Bilingual)</a:t>
            </a:r>
          </a:p>
          <a:p>
            <a:r>
              <a:rPr lang="en-US" dirty="0" smtClean="0">
                <a:latin typeface="Times New Roman" pitchFamily="18" charset="0"/>
                <a:cs typeface="Times New Roman" pitchFamily="18" charset="0"/>
              </a:rPr>
              <a:t>Literacy Rate: </a:t>
            </a:r>
            <a:r>
              <a:rPr lang="en-US" dirty="0" smtClean="0">
                <a:solidFill>
                  <a:srgbClr val="FF0000"/>
                </a:solidFill>
                <a:latin typeface="Times New Roman" pitchFamily="18" charset="0"/>
                <a:cs typeface="Times New Roman" pitchFamily="18" charset="0"/>
              </a:rPr>
              <a:t>99%</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Government Type: </a:t>
            </a:r>
            <a:r>
              <a:rPr lang="en-US" dirty="0" smtClean="0">
                <a:solidFill>
                  <a:srgbClr val="FF0000"/>
                </a:solidFill>
                <a:latin typeface="Times New Roman" pitchFamily="18" charset="0"/>
                <a:cs typeface="Times New Roman" pitchFamily="18" charset="0"/>
              </a:rPr>
              <a:t>a parliamentary democracy with a constitutional monarchy </a:t>
            </a:r>
          </a:p>
          <a:p>
            <a:pPr lvl="1"/>
            <a:r>
              <a:rPr lang="en-US" sz="2600" dirty="0" smtClean="0">
                <a:latin typeface="Times New Roman" pitchFamily="18" charset="0"/>
                <a:cs typeface="Times New Roman" pitchFamily="18" charset="0"/>
              </a:rPr>
              <a:t>Prime Minister (Head of Government) and President (Head of State) who is the representative of England’s Queen</a:t>
            </a:r>
          </a:p>
          <a:p>
            <a:pPr lvl="1"/>
            <a:r>
              <a:rPr lang="en-US" sz="2600" u="sng" dirty="0" smtClean="0">
                <a:latin typeface="Times New Roman" pitchFamily="18" charset="0"/>
                <a:cs typeface="Times New Roman" pitchFamily="18" charset="0"/>
              </a:rPr>
              <a:t>Provinces</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are administrative divisions of a country with their own governments (like states).</a:t>
            </a:r>
          </a:p>
          <a:p>
            <a:pPr lvl="1"/>
            <a:r>
              <a:rPr lang="en-US" sz="2600" u="sng" dirty="0">
                <a:latin typeface="Times New Roman" pitchFamily="18" charset="0"/>
                <a:cs typeface="Times New Roman" pitchFamily="18" charset="0"/>
              </a:rPr>
              <a:t>Territories</a:t>
            </a:r>
            <a:r>
              <a:rPr lang="en-US" sz="2600" dirty="0">
                <a:latin typeface="Times New Roman" pitchFamily="18" charset="0"/>
                <a:cs typeface="Times New Roman" pitchFamily="18" charset="0"/>
              </a:rPr>
              <a:t> have a bit less power than the provinces. They still have representation in the federal government, but don't have local governments. One of the biggest difference is that the provinces get to vote on changes to the constitution but the territories do not.</a:t>
            </a:r>
          </a:p>
          <a:p>
            <a:pPr lvl="1"/>
            <a:endParaRPr lang="en-US" dirty="0" smtClean="0">
              <a:solidFill>
                <a:srgbClr val="FF0000"/>
              </a:solidFill>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6917</TotalTime>
  <Words>1045</Words>
  <Application>Microsoft Office PowerPoint</Application>
  <PresentationFormat>On-screen Show (4:3)</PresentationFormat>
  <Paragraphs>93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Canada</vt:lpstr>
      <vt:lpstr>Canada</vt:lpstr>
      <vt:lpstr> 10 provinces and 3 territories:  Alberta, British Columbia, Manitoba, New Brunswick, Newfoundland and Labrador, Nova Scotia, Ontario, Prince Edward Island, Quebec, Saskatchewan, Nunavut, Northwest Territories, Yukon Territory</vt:lpstr>
      <vt:lpstr>PowerPoint Presentation</vt:lpstr>
      <vt:lpstr>Canada</vt:lpstr>
      <vt:lpstr>Climate</vt:lpstr>
      <vt:lpstr>GREAT LAKES (HOMES):  Huron, Ontario, Michigan, Erie, Superior</vt:lpstr>
      <vt:lpstr>Canadian Shield</vt:lpstr>
      <vt:lpstr>Facts:</vt:lpstr>
      <vt:lpstr>Culture</vt:lpstr>
      <vt:lpstr>Facts:</vt:lpstr>
      <vt:lpstr>PowerPoint Presentation</vt:lpstr>
      <vt:lpstr>Other Facts:</vt:lpstr>
      <vt:lpstr>Niagara Falls</vt:lpstr>
      <vt:lpstr>Niagara Falls Facts:</vt:lpstr>
      <vt:lpstr>Niagara  Falls</vt:lpstr>
      <vt:lpstr>History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dc:title>
  <dc:creator>Michael Wheeler</dc:creator>
  <cp:lastModifiedBy>mwheeler</cp:lastModifiedBy>
  <cp:revision>260</cp:revision>
  <dcterms:created xsi:type="dcterms:W3CDTF">2010-09-26T18:58:44Z</dcterms:created>
  <dcterms:modified xsi:type="dcterms:W3CDTF">2014-03-19T18:59:18Z</dcterms:modified>
</cp:coreProperties>
</file>