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6" r:id="rId4"/>
    <p:sldId id="261" r:id="rId5"/>
    <p:sldId id="258" r:id="rId6"/>
    <p:sldId id="259" r:id="rId7"/>
    <p:sldId id="264" r:id="rId8"/>
    <p:sldId id="265" r:id="rId9"/>
    <p:sldId id="268" r:id="rId10"/>
    <p:sldId id="269" r:id="rId11"/>
    <p:sldId id="272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8A6DE8-3283-4BD7-A3AF-067C531432F6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604673-B893-4F57-944C-AB9ACCDE55D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971800"/>
            <a:ext cx="7315200" cy="1524000"/>
          </a:xfrm>
        </p:spPr>
        <p:txBody>
          <a:bodyPr/>
          <a:lstStyle/>
          <a:p>
            <a:r>
              <a:rPr lang="en-US" dirty="0" smtClean="0"/>
              <a:t>Culture of Latin America</a:t>
            </a:r>
            <a:endParaRPr lang="en-US" dirty="0"/>
          </a:p>
        </p:txBody>
      </p:sp>
      <p:pic>
        <p:nvPicPr>
          <p:cNvPr id="1026" name="Picture 2" descr="Image result for latin america cul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458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9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60" name="Picture 4" descr="http://www.foreverbee.com/img/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562350" cy="5343525"/>
          </a:xfrm>
          <a:prstGeom prst="rect">
            <a:avLst/>
          </a:prstGeom>
          <a:noFill/>
        </p:spPr>
      </p:pic>
      <p:pic>
        <p:nvPicPr>
          <p:cNvPr id="19462" name="Picture 6" descr="http://www.helpage.org/silo/images/older-people-in-the-caribbean_491x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00425"/>
            <a:ext cx="4676775" cy="3114675"/>
          </a:xfrm>
          <a:prstGeom prst="rect">
            <a:avLst/>
          </a:prstGeom>
          <a:noFill/>
        </p:spPr>
      </p:pic>
      <p:pic>
        <p:nvPicPr>
          <p:cNvPr id="19464" name="Picture 8" descr="http://www.jamaicawritings.com/wp-content/uploads/2008/11/jamaica-jerk-chicken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00424"/>
            <a:ext cx="4142486" cy="3305175"/>
          </a:xfrm>
          <a:prstGeom prst="rect">
            <a:avLst/>
          </a:prstGeom>
          <a:noFill/>
        </p:spPr>
      </p:pic>
      <p:pic>
        <p:nvPicPr>
          <p:cNvPr id="19458" name="Picture 2" descr="http://www.metrospirit.com/Image/21_01/LG_BITE_chick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"/>
            <a:ext cx="4140200" cy="310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6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Facts of the Caribbean: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/>
          </a:bodyPr>
          <a:lstStyle/>
          <a:p>
            <a:pPr lvl="0"/>
            <a:r>
              <a:rPr lang="en-US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Archipelago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a group of islands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Made up of two groups of islands</a:t>
            </a:r>
          </a:p>
          <a:p>
            <a:pPr lvl="0"/>
            <a:r>
              <a:rPr lang="en-US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Greater Antilles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Cuba, Jamaica, Haiti, Puerto Rico and Dominican Republic</a:t>
            </a:r>
          </a:p>
          <a:p>
            <a:pPr lvl="0"/>
            <a:r>
              <a:rPr lang="en-US" i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Lesser Antilles</a:t>
            </a:r>
            <a:r>
              <a:rPr lang="en-US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700 smaller islands: Bahamas, Virgin Islands (includes the West Indies)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Islands cover  90,700 mi² 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Bordering Waters: Gulf of Mexico, Caribbean Sea, Atlantic Ocean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Cuba is the largest island, Saba is the smallest (5  mi² and 2000 people)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Approximately  37,000,000 total population for all</a:t>
            </a:r>
          </a:p>
          <a:p>
            <a:pPr lvl="0"/>
            <a:endParaRPr lang="en-US" dirty="0" smtClean="0"/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" y="3657600"/>
            <a:ext cx="8458200" cy="1222375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South America</a:t>
            </a:r>
            <a:endParaRPr lang="en-US" sz="4800" dirty="0"/>
          </a:p>
        </p:txBody>
      </p:sp>
      <p:pic>
        <p:nvPicPr>
          <p:cNvPr id="17411" name="Picture 2" descr="http://static2.123teachme.com/cms_images/wordsp/peru_llama_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t3.gstatic.com/images?q=tbn:ANd9GcRtMiGv50u0I_hs72maWbGlEyDGFftvLrte_yX1vuRWRwqzZ4z1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0975"/>
            <a:ext cx="3925888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www.visualphotos.com/photo/1x3744638/yanomami_indian_boy_portrait_of_a_yanomami_indian_boy_amazon_jungle_dweller_from_south_america_7W37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200400"/>
            <a:ext cx="41703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09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South America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14325" y="1219200"/>
            <a:ext cx="8686800" cy="5334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people live within 200 miles of coast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Natives make up many areas around the Andes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Mestizos and Mulattos make up a major portion of the 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African ancestry can be found through out due to the slave trade.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76200"/>
            <a:ext cx="36671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60" y="3581400"/>
            <a:ext cx="376925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81400"/>
            <a:ext cx="420569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9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Latin America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7912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Nationality: Indigenous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Ethnic Groups: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Native “Amerindian </a:t>
            </a:r>
          </a:p>
          <a:p>
            <a:pPr lvl="1"/>
            <a:r>
              <a:rPr lang="en-US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Mestizos </a:t>
            </a: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(Native and European)</a:t>
            </a:r>
          </a:p>
          <a:p>
            <a:pPr lvl="1"/>
            <a:r>
              <a:rPr lang="en-US" u="sng" dirty="0" smtClean="0">
                <a:solidFill>
                  <a:srgbClr val="FFFF00"/>
                </a:solidFill>
                <a:cs typeface="Arial" pitchFamily="34" charset="0"/>
              </a:rPr>
              <a:t>Mulattoes </a:t>
            </a:r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 (African and European)</a:t>
            </a:r>
            <a:endParaRPr lang="en-US" dirty="0">
              <a:solidFill>
                <a:srgbClr val="FFFF00"/>
              </a:solidFill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cs typeface="Arial" pitchFamily="34" charset="0"/>
              </a:rPr>
              <a:t>Whites</a:t>
            </a:r>
          </a:p>
          <a:p>
            <a:pPr lvl="1"/>
            <a:r>
              <a:rPr lang="en-US" altLang="en-US" u="sng" dirty="0" smtClean="0">
                <a:solidFill>
                  <a:srgbClr val="FFFF00"/>
                </a:solidFill>
              </a:rPr>
              <a:t>Creoles</a:t>
            </a:r>
            <a:r>
              <a:rPr lang="en-US" altLang="en-US" dirty="0" smtClean="0">
                <a:solidFill>
                  <a:srgbClr val="FFFF00"/>
                </a:solidFill>
              </a:rPr>
              <a:t> (an European born in the Caribbean)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Black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Other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Religion: Christian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Language: Spanish only 93% ( Mexico is largest Spanish-speaking country in the world), Brazil speaks Portuguese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Literacy Rate: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Mexico: 94% (students can drop out at age 14 and officially work) 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402469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151636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39" y="2457389"/>
            <a:ext cx="2313262" cy="173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43" y="4572000"/>
            <a:ext cx="2209800" cy="165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7" y="381000"/>
            <a:ext cx="1344776" cy="186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4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Pie chart of ethnic groups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0137" y="1600200"/>
            <a:ext cx="45452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Mestizo		48%</a:t>
            </a:r>
          </a:p>
          <a:p>
            <a:r>
              <a:rPr lang="en-US" dirty="0" smtClean="0"/>
              <a:t>White		25%</a:t>
            </a:r>
          </a:p>
          <a:p>
            <a:r>
              <a:rPr lang="en-US" dirty="0" smtClean="0"/>
              <a:t>Amerindian	10%</a:t>
            </a:r>
          </a:p>
          <a:p>
            <a:r>
              <a:rPr lang="en-US" dirty="0" smtClean="0"/>
              <a:t>Mulatto		7%</a:t>
            </a:r>
          </a:p>
          <a:p>
            <a:r>
              <a:rPr lang="en-US" dirty="0" smtClean="0"/>
              <a:t>Black		6%</a:t>
            </a:r>
          </a:p>
          <a:p>
            <a:r>
              <a:rPr lang="en-US" dirty="0" smtClean="0"/>
              <a:t>Other		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686800" cy="487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Size:761,600 mi²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Arable land: 13% (with </a:t>
            </a:r>
            <a:r>
              <a:rPr lang="en-US" sz="3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irrigation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Population: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119,713,203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Birth Rate: 19  Death Rate: 5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 Expectancy: Total: 75,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Males: 73, Females: 78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4152900" cy="23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733801" cy="197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38100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Mexico</a:t>
            </a:r>
            <a:endParaRPr lang="en-US" sz="6600" dirty="0"/>
          </a:p>
        </p:txBody>
      </p:sp>
      <p:pic>
        <p:nvPicPr>
          <p:cNvPr id="22530" name="Picture 2" descr="http://www.australianclimatemadness.com/wp-content/uploads/2010/01/mexicof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764" y="11112"/>
            <a:ext cx="4286250" cy="3038475"/>
          </a:xfrm>
          <a:prstGeom prst="rect">
            <a:avLst/>
          </a:prstGeom>
          <a:noFill/>
        </p:spPr>
      </p:pic>
      <p:pic>
        <p:nvPicPr>
          <p:cNvPr id="22536" name="Picture 8" descr="http://www.rosaritomexico.net/Info/10dancers-2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657600" cy="2651760"/>
          </a:xfrm>
          <a:prstGeom prst="rect">
            <a:avLst/>
          </a:prstGeom>
          <a:noFill/>
        </p:spPr>
      </p:pic>
      <p:pic>
        <p:nvPicPr>
          <p:cNvPr id="22540" name="Picture 12" descr="http://tucsoncitizen.com/morgue/files/2007/10/l6734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4762500" cy="3276600"/>
          </a:xfrm>
          <a:prstGeom prst="rect">
            <a:avLst/>
          </a:prstGeom>
          <a:noFill/>
        </p:spPr>
      </p:pic>
      <p:sp>
        <p:nvSpPr>
          <p:cNvPr id="3" name="AutoShape 6" descr="https://encrypted-tbn1.gstatic.com/images?q=tbn:ANd9GcRPtCmHAaKL1X5i3M7aO28QiSeVADaFuR3y69KK7-gzBiNdjGGsx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8" descr="https://encrypted-tbn1.gstatic.com/images?q=tbn:ANd9GcRPtCmHAaKL1X5i3M7aO28QiSeVADaFuR3y69KK7-gzBiNdjGGsx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0" descr="https://encrypted-tbn1.gstatic.com/images?q=tbn:ANd9GcRPtCmHAaKL1X5i3M7aO28QiSeVADaFuR3y69KK7-gzBiNdjGGsx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12" descr="https://encrypted-tbn1.gstatic.com/images?q=tbn:ANd9GcRPtCmHAaKL1X5i3M7aO28QiSeVADaFuR3y69KK7-gzBiNdjGGsx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4" descr="https://encrypted-tbn1.gstatic.com/images?q=tbn:ANd9GcRPtCmHAaKL1X5i3M7aO28QiSeVADaFuR3y69KK7-gzBiNdjGGsx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0" name="Picture 16" descr="photo (3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092416"/>
            <a:ext cx="2583466" cy="19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8" descr="data:image/jpeg;base64,/9j/4AAQSkZJRgABAQAAAQABAAD/2wCEAAkGBxQTEhUUExQWFRQXGBgYGBgXGBgcHBoZGBcXFxcaFxcZHCggHBwlGxQWITEhJSkrLi4uFx8zODMsNygtLiwBCgoKDg0OGxAQGy8mICUsLCw3NDQsLCwsLDQtLCwsLDQsNCwsLCwsLDQsLCwsLCwsLCwsLCwsLCwsLCwsLCwsLP/AABEIAMcA/QMBIgACEQEDEQH/xAAcAAACAgMBAQAAAAAAAAAAAAAFBgMEAAIHAQj/xABAEAABAgMFBQYEBAUDBAMAAAABAgMAESEEBRIxQQZRYXGBEyIykaGxQsHR8AcUUuEVYnKCkiNDwjNTovEksuL/xAAaAQACAwEBAAAAAAAAAAAAAAADBAECBQAG/8QAMBEAAgIBBAECAwYHAQAAAAAAAQIAAxEEEiExQRMiMlFhFHGhsfDxBSOBkcHR4UP/2gAMAwEAAhEDEQA/AOZWS2rbM0KIhlu3a6VHR1EJ4MGdnrpU6oKVRAPnLSLXpWVy8tUzg4WN9vaXamglnJUpk5AQQubZsspkhM1aqiJm8Q04EqMkKEuA3Shou10gaqB1EYrWsPYOppiofF5g8XM9+n1jV27HB8MMKADktQ4ERi21jWfKKMxHUkCc82iQ4ESAKQc1EEy8oRHW0A1cPQGO6OOKHiQFCKFquiy2jxtInykfSD6fWBBhhB3actyJx2yWpDdcapgw02W/WXEiagFbjKD1t/DqzK8BWnkZjyMB3PwzAUCHCU7sNYNZbQ/ZI/pKItq9AQdbbQJ0MU0OVBg9a9k1IEkzkIk2a2Ybed7N9Skkg4QJDzn1gQsTHBjHuHYlm6dnnLSmaFAGRkFTqOe8wq2myqQog0IJHkY7B+UbshShvInME0IyMAr6uVDqVupGFQJLiJazqpPA5yhRdQAxBh0JYc9TmxQY1M4ZkXYhWS0nrEybk3Sg/rqIT0/rFVOKLDZWMpwzC5FfYiF67cOZPlFDeD4lhX9YLZtjidTFxq9Vxo6lKfhWf7TFZb50aX5GK43eIT2jsww3fJ1RHhvdWgAgQwh5zwty50gk1cCyJqcAO4CKGsDvEjKTx69VnMxVXbSnxrwz3wxWa6WW0SzJzJhF2/kHUISZgJ9YLp6lsfaIrff6aZAjCzaWVCroJ5iNxYhmhwHkY5mgERZZtChkT5mHxofk34TP+3Z7E6DaryVZ0zPe3QPb2wJPeRT2gPZLstFolRUt5nDZdGwWRXNXOgijafS1j+Zgt9JcXXufZwPrLllc7RIIJrFgWKecE2rnQiSZ0GgoI2daayCq84yWRVJImgLCRiCzgbyEV3bwrSUW37sQT4zFR27W5+IxYMp7nYiBdl1zIU5ROg3wytWkJEk00AEDrc9EFnUpR7oJ5RsWMX5Mza0CcCGLecaaZisFdnr8KBhKoALsjst0DHULQc4WKqwwDGkBHxCdhs16BYziwCDkoxx+x7QOtmlZQx2H8QUCjrZ5iBGl5J2jqPygscYjX/MjygHZttLKr/cw8DBWx36y54XE+YgLIR3JBkoI0mOBiZtJOsTocSrceoiTs0gTIkN+UU2SC0qrYVunAC9LCsWplSRKdD0OfrBe27QWNn/qWhAO4KmfIQJu2/GrVagtlRU2lISCRKs60PSLFCqlpAcE4hXayaWmzqkmfUxc2evBDiShYGMAEK3gjInnON75ZDwCP1TA5ypCc4vslJBzHd6ZgwM4AzCVr6g2wxtPs3OblmQnF8TYAE+KePCFdqzPfEooG7WG2x38QoJc7w/VqOe+JNoLClxCnGauSng/XLOX83vFa7c8QuWr4fqK6FkfEoniYu2JOI1rCmnaVAoUqBGfDgYK3TtdZknvYh0H1hltLb8pT7VV4Mc2bANRGtsuZK0yqOIpEdi2tsa/C6kf1Ugu1bULE0qSrkRAjUyfFkQXrZ6MTr02cW22VtumQqQYV0Xw6mgX6Q/X5bThKQnFPMcIXW7oU4ZBrDzia3U8NGBuxkwU3tI4KHCocUwPv+6+2CH2UEldFJFZEajhDnZdjG5zcVPgMoP2awttgJQgACDJqRS25IC2tbBtM5jdOwbzki4OzT0nDtc+xtnaFUhR3kQwKVLMiKj95DwpqeEdZrbLDyYOvTqvwiXW220ZBIluEQWq2AftFB18657vrFd2cLG0w605PM0fm4e8SE7pyjZFlaTUSnESWZmZi2gpToIGWMMVAkZZBGU4FWuwqn3VU4wTefJyIEU1LB19YsmZBgFq4hm4Z8BlBGz2VKRIAAROSTGxEhWLNaz9mXWpUHEgeUAJmQELF42oEmUpe8HHrO48cpJ0Eet7LzqpQT6wetkTsyjKTExVmUoxn8IWTICZ3COgt3Sy2JklRitbL1bbQChIAORIr0TmeeUMV3u5xWIvYtaDLmKaNmHJTVJA/mMequppvxOk/wBNPWDlju612szbThSf9xZ04D6CJby/Dx1CCsvpUayGFU1ECcpk8IL6qKcWPz8h+v8AUVLE/AsXf40GqNlR/uPzgfbr/fc8SzLcST7xSVB/ZOyWV84HUEujIYyAsT04jdDDlKl3YgV3WHbmKziyo1PrDn+HlswYgBOu+oyhna2Ru9QKSyUk71KmORjGNg0NEqs7qhl3HK/+Q+kIW62m1CvIjNWmetwTGC+bfgVQ1SUqHzirebKLQglJAO/nUeRMoqX4hQwBQIJTI8wBr0heFqUhWGZr8vsQkq7lyI9WMMMQohwykoSUmh5iCt12uSgQcohwIcKHDIBwdmo/pcl3FH2gW0VNu4FCoMqEeU4BsyI7kNxLW39xh5v8w0gFSAe0CRVSc8UhmRrwjlpIJkI71dtqBkZS3g/dY5BtzcBsdoOEf6Tk1NEZAap5pPpKNH+HajcPTbsTE1dWw5gJQrIGsGdk2nF2hEiQhJxLzlLdKF0L1jqv4dXClyzYwoh1RKulAAYd1Vvp1k/PiAoUO/PQh2x3c4+84WnFoUajHIoBEhLDKdc4GWvax2xvFi2MjEJd5vJSTkoDUQUsVofYdSlQJGUwd59oM7T7PtXg0Er7jwHcXITHPemYyjJptTO2wZ+v7R3UKynKniCbHtJZnfC6mf6TQ+USP3kT/wBNBVxOUcftlkWy4ppwYXEGW401BEFrp2neZABV2iRorP8Ay1httCp5QwSajHxCOzqH3D314E7hnFtgJSJIpvOp6wGuzaJu0kJBKFfpPyMF8eEShV6nThhiOI62D2mSmRNPMxA8+kfFFK0WgiZKqQLevNAO+KCsnqGAA7hly0z1pELtpnC89fO6Kir1UaQVdM3mVaxR1GF+18YofmyonCFEcBGl22FbpmqYENFmsYSJACA3XpVwOTJRC3JlZKToPONg1POsXvy84lbsEDzLbxKAXLKILXbAkd41OQGZ+98X7ydbZTUYlmeFM85anckb459ed4FwqVipOqsgeCRomHNLpTb7m6/OK36sIML3LttvdRVhTVU5cBX4d54w2WhtMmRgSVBHiIE60NekJNxhLjyUpEympV1pSOgPhIdTMgJw4ZnTMj1EW19mwitOOJXRpvy78mH7lX3UpV5xbtraFjvCZT4ZE0nSkCbvtA/xr/6gi3VOKfAcznGQzsBiWsT3ZnNdpdg2yVKsrhSo/A4aHfhXKYrvjnFtszjKyhaShacwaEagj6x2i/0kGn2B+8BLzszTr7LjqQrC2UyNZnFQqGoEamj11gGLOR+MHdolKhkiTd+11sSAlK+1lopOP2rDXs/tytSw3aGuzJEwoBQFN6VV8oYG7WgeBKU/0gA+YzEW30peRKit0/lEX20v/wCf+DJqqtXtpbLgdQFCTiNQKy4iFnaO6ZI7VvvJEiZZjQzi9cr4ZdwSwhXlPQiGB2yk99uitU79/WElY1txHGG0jMTrmtIKS2rwr9D8J6GJtoGMK0qIqtAJ4qHdVL0PWNrxu8D/AFWkyAPeSPhO8Dd7RcvNHbsNqTLGmShMgTBosex6QUMCc+DDdEGe7PWkrkkAlWkoP7R7IqtVjcbdSkLAKmlE+FYFDTQ5GAlz2tqxAq7ZsuKzkcRA3JA9zBpe2CuzmEFQOplTkn6watakbeSc+PlEtQtlhwo4nz87d7iXexKSHMWDDxnLyjsd0Wddk7MVwgBJ3eFX7Qv2y0IdvBt8IKVJBnOVdE5bqx0CxPdr3VJoZeZr7Si+t1BYKMQNFBq3Zk1/s42itvxColvGUBLj2lWVpbXmQZHjmIO2RJSFJOU/OUh9YQb8tuF1xCBKVQZb65xnUjeSsZRQRtMLXvsoxeLi3ElTT9O8KpVT4k/Mbo51e11OWV3sX04VDqFD9STqI6VsfaFYwsJJSRMmVAeeVYYNqdnUW9ktnuuCZaWc0nj/ACnURoabUNW2xuR+US1NYVsicMQiRmkmlQRmDOkGLv2odR3Xj2iP1HxJ5HXrAK1NrZWptcwtCilQ3EGvSIu2mjeZxrYyOeYsDzkcRmvG1qX3m1BTe8f8hpAdbwJAxTJ0EU7JaFIOIHLMbxxEM2yCLIu0YiMC9Enw4t4jhUigkS32hyRmVEXYUjE4FS4Ax6i9rO14UFR4iOn2iy4ZLHw+Ib06xVvHZ6zvia2xXJQofSExZWT/ADAcffDl3A9hH9pz47aLFENpEVXtsLQozBCeAEMd4/hzmWXJcF/UQsWrZO1IMi0VcU1EPU1aI/Co/r/2J2XanyTOsJdSIr228Q2grOQ9eA4xRcvAaZQt3reONc80IyGinD7yjF0+mNj48TVusFa7pUvu8FKKsR7yh3v5RngG6WvOFtx/ukSpOJrU/KYJmZzJ3nWJdnbuLq8agezSacTp0jcO2tfoJkqGdsDsxq2Hu/B31DvKGI+RkIOXu0TgPKY5zMSXQhApVNJRcvOzEJKwZpmio4ZzHWPPXOXsLGb1IFYCya6iCVSHwCXnlBt7uJA1/wCRz++EL12r7N5aTvEuon9YM2x3u9PU/tClncpYvuEVdobYMUt2UAnVhShI8jx16TiDai195Uoq3ej/AE01kRvy6xo007UDSXfnaPEv2hwp4KGad/EQSum8OP3y194oOsBxBSrurTkdR/8AkwC/MKQqSu6oa6dd3OCmr1FxBCzb3H+8bOHEdo2e+mvUQZsNrxpSR8SQeuvrCnc96BYAUrC4MlaHgsap4wUsC8CloyUDiA3TzkdROcoStrIHML8QxDSmQVYkkBes8lcDxgHe90y76BJMilSa0xZkcPaC61E5bvUffrElmtoPdXXnugC5U5EkFhzOdt2LAooUKmeHpmJ8oIWG3ns1IJypzH38xDLtLs4EM9qVSyU2Nd8idKT8oDXVcbT0lqdUCc0pAEp5iZ8+sPNyPfLC5SNwilYHz+YXPSUupjpmzFr7RUyJATqRqaZ8gIgu25rMyrElsFSp95XeVrLPpBB1yYOQTQ08vcJ84pe62dCL7jjBl91wEpAPUDMzmYDG6WO1xKTiWRPvV8MwaZceQiRKzPuyzChwyn/xi66jEkqEgpMlpMtPiE/KF0AWVORLVmWkSoMMshu+IUg1Z1Uoaj7BhbZJE8pZj2V6SMXbG+pszPhBlzBqPT2glb7TAWV5HE53+NdxYHG7Wgd1zuOS0WPCTzFOkctYcM5HLfH07ft3N21hyzrPdcFDuUKpUORlHzXfN2uWZ9bLokts4TuO4jgRWNvS2B1x8og+QZs1KRBiwy2RhUk1B8oHocnF2yvSpDHMkEGdG2L2r7STD9FZA7xxhtsicKlNnmnlwjiiknEFpMpV5SjpOy1/fmGwP95qstSNR5QpqKQRvENWxB2mNZTGYYkZWFpChqIkwQjCTmdrSUNKWvQUHE0HrAd44Gx/LX+4yn7+kT2u2dqhsCqVLxVpRImYsM3Iu0qSDNLVCo6k6gecaNO2mss8rcWtcKsA3DcK7W4SZpZSe+vf/Kneo+kdDsdjQgBDacKE0HE7ydYuWSypTJAklCRIJGQHzMbKGkqfKMnU6trj9I/ptOKvvnqGwSKTAoPrGinXUhRTJUtDqJndnFhpESBNPT3hPdiNZEGsXmhdobxIKSoSVPIH4SDqIYr3aUlvEZSOs/PylA+w2cL7pAkpDhnqMpSgRf1vLNnWFqnLupJzM6CsFKByABzAv8X3RBv12a1K0JpyERIt5TIbvswNdeK1VM42SmcboqAUAxMWEkkR1sbqVpTOsslDMA6T+RjW8LAFgTz0UMjL7yNecA7gtwQrAoyBNDuJ0PCGwUrIGYqnRQ4H7IhJ81tCDDCCrruxEquBKwTQqkeGGYkYZmWThSVKxYKEgVCToZH1ygBaLOKymU7tUncdZcY0s7fZnGFlOHIj2lryijjfzmXUkRzsSiclJUNwMjLI0MolN1qdWmoQkEFVakTqAIXbQgvNhbZwT8XXIpGgO7fAY3FacYk4rP8AUdaiBIieTLnd4M7FbbGh5stuLAAonvAHKmescywrsr7jKqSqk6EaEcIKXZZQaO95YABJ4UgFtlZOzWl1M8IoZkmnWCCxbG245gkQ15GeIfFqNSOBHUT+SfOLfdpKoMx/yH/GFm7rbiSBPTD1FUH5dIN3S5iQreNOWnlAnXE6WcZASRlPAeAPhP8A9fKCVjUZT3TBH8qs/LPpAtQkVJ0+REx1wk/4xtab7bYwqWfEnIakan71gWCepxBPAhGzGXdFSk4RPd8Kv8T/AOMXirIfCKDj/N5+kBrkvZl9RWFAnIg0kNIJulAOIEYd5NBAnysnbzgwoi0JASZ8COWUc7/GC5U2lKbQyCXmxhWmVVt1MxvKSfKG1V5tj409CPlErVqZX3aqOUsJPygtWrZGBEE2myOQZ80oXFtlysOO32yYbdWtoSCjMD3BGhnCOmaTIisehqtW1dyzOetqzgwyh3yizdVvVZ3UuJ0z4iBCVxYad3xbGJbOZ2y4rwSqUvC53k7grUfODkcq2LtwU32RVhwKmORPp+8P9ltiFjvLM+EZlwFb7fHYjCguu6I9pu5JcaShUkIQoHScyPkILMu5ITTSnyhV/iwKpxfsVtE6mRgVyWEDd4j1OwcjzGSyOJnh0BqfkYltdsSlUpUzB3jWcCW00OFyc8pmWfKIHSo+FYJGhrL6Qp6YzxDDJOTG+yYVSKVSPGsZa2FpBpMbx7woWe8lNqHaAJTvrLmIZrHbwatrxAcfnl5wN029icVYHImt3u9k62DUKCkf5AS9oSvxVvJPahpJqkJxe4946Kvs3CCpMlJOIEUIPERy7bHYm2Kfdfb/ANdK1FXdosTNAUnOQpTdDehNfqAs2MRTVu23IHMXbqs+Ku+Chu+SZxvddhW13XEKQoDJQIPkYPvWfugc4duuw/Emqr2CJjyZQeuq+yAEqrz9wd8DbyZkTzijOClRYvMHnaY4i0TE9OEWUMYpHOk5aQM2et4w1qQZHf0OkGrOBPuH+3IK5fpX6GEXypxDggye51SJbNKy6Kr6EQXnTlQ/IwIUrCtKwKTCVbxPKY0gs2oV3H7pCj9wvjM9AqDv94pbRMhxlQO4xclKY0ivavCeMVQ4YGcRmIFz2sglBzT7ftDXdtrwKBBooeW/74QmX22WncSdfsxKLxKgAD3Y1LKt43DzFkbnaY73jeyZgJM1Jpi04THOfnCxfE3TMVpQ/ICLF2pB8WtOU8j5ygwiyJ8vb9j6GFlArMISMYEVrC2sGSSQTTd0jpWy1jStkoWipHiE+meR1gJ/BwqqaHMRdsV5OWcjGlWHUgU5wO5954hMkpgdwuxs4ADiz+5GDt2PYkltaQFjUajQxVuu80P1BBPDTnBFTJmCKEa/KAVLzFbnY8P3Ae3d29ox2kqo8UtRlPpHD79u8TmOkfR1oa7RJbV4VpKT1FPvhHBb/aLbq2l0UhRSehoeorGnpWIbiB4ZNpiehcjIxbZMVrcmRnGzK41PETHBxD2zb+B8A1CqEcxHWWWk4RhAAkI4xd6u+lQ/UPeOz3eO4OBI+Y9DGR/FgRWtg8HH9x/yO6MjcVPnmcitFnwOIIBImaDlFhp+Z5RYtZoDMGRnypKKSDGjbyYCk4EIC0KlmYkshWDNM56wPDkv2gpdlohS1QF6jlLnPcvKtCpAqSR0mOojexutkzScCt6MuqcoO2AJUMgeBiG9NmkuDEwezdHkeBjNW1Phbj8poFyJOxbHEgTk6BqKLHTUQUsl5JXSdeGY5pMc/bvl5lXZPAgpNZj78xBqy3ohZCslb5xNmnI5/aR7Xjk60lacKwlwcflr5QMtdwBQm2ZUNFfWNbPeFN/Kh+hiltLfJQ2EoUTjnOVFJEuInAUVt2BBMpXqLF+3O6gElBlvT3h5iFVwyhyum9VoEsRSnSuv3pFq13Yzak94Jbc/7jYFf6k5H0Mald3p8P1APWzciIdltpbVMZaiGyy2mYCkmhA8vvygTfGx9oZGJMn0fqbzHNBqPWB90W1TS+zXNInkZgpPWD2qtq7kOYCuwq21o+JtWJBmaykD64VDXgfKL1ktM0pI1AnAiwd+YSJmWQE6cvvhBa4btWRgWQiplMzMp7vOM11EdDAdy06rIx6hlSlBIE8RA675wZFgbb8QxEfqz8hSL10WwKS8UyCUDCABITIznyiiJubEE12FyBEPbHZN1xSRZ2isYBNQyKpmZmTKANg2EtoPeQgDi4PlOOsiUgCoZUAmZ/KJkWwCgAPtBvtbqNuBiAKknMRrFsO9ktaUf0zV7yja8LGqzOBEyoSxJJEp0koeXyh/SqdTT73wI2nsaXWiB401SeO7rC5tY8seJetvdgxds1sHPfxp8x6iC9ivEEEKEx7j/wBV84S0PkfeX/rOL7T5kFignJXD7z84Jt8wjLHWxvoQThSADWnn+8HWHAZEGhjm93XgQS2TUeH5D5dYaLnvHQ5HLhqPmOkQMqYGyvIzGV9HdmPvX6xyb8ZbnwuNWlIo4MC92JIoeop0jqtnfxUzgZtLdKbVZXGD8Qmg6pUD3T0MvMw3W4DBotyJ822psEGKTKomtZUhSkKBStJKVA6KBkYrtmNYDiLOwJhi7cxvxJ947Jc6poNJd4+wjkezreJ1OoFa5UrHX7qRJpPHveZn7SjJ/jDAUAfNvyBjujGbM/ScqsVoDrc8p0PAxG+1hPCKWzSj3kgTmflFy1PSWUqodD8jGm4itZxN42QspitiwmuXt+0TqNKQFljCtLyLe8kY0LNNJwYu3bc0Dyeo+6QDu1yZwz9YjvOxyJIhV6a2O1hGlsbGY/2+zsW5oV74HcWJTB3K3iEV2xKsj2F8d0/Ek0I/UnlugXY71cYVNtUuGhhqsV+sWxPZ2gSOk6V3gwMVWacY7T8RLLYrng4M3btamgFAhbZyWPY7jBgKZtSClZIOhEpg8IWLbdr1lJU0cTSuoI3KGUa2K0pWR2YwOfoJ7qv6VaHgYj0wRuU/r6wxszw3Es3hdbjMgZLbPhWMuR3GNrG6oGlDDBddgedR/qKKEHNJAKjIzpu6xteVxNgzR5TqPkYGzg+09yFcAyrZrYvTxbsj5axta1sukC0WdKyNVDveYrKNRYHAABJQ/Suh6GMwS7qsSOCxMdDAejkQxCsMHmMN13yyhOFDaUAaJAAHQfOJrSpt6S0iTifCoZj68oWlWI/Qiv7xsllzQy4/dYpz4MGaU7EMm+1OJUhxIbfQD4qBYHxDWLt2Lw2cIMgVKxLNM9fkOkK18doGA64JpSqQlrpumBOJrHaXMCCACkpEqTkNxM4Od23d84M1r0I0uPt0mTP70Eo3YUCaHy/avrAayW2nhSOOE+4iz+YSrxKP+axCrEgyNnyhgplUiXP6mJA8k0xJ5Az9jAIWVrOSuYVOCVnbZSM1dZfSKblIxKlMcxI2gsnZPqA8KprEudR0PvHl2WgJUQfCoSI9QRxGfKcGNtUpUzjTMlszBOeE0PT6QnJtGv30hyn3p+EsTDN4sltQVnh9UmnpT0gtYbZIznx85V85H+6AjV440SVUpkOacqcR9N0SWESBTOYTlxQfv2izKccyoMf7NeYmk5Tl6/Q+8Gg6FVHUc84QWcRbB8RSZHiDUexjZ+9X2lZEpzmQZVAiiueoN6gepzz8W7r7G8HF/C+A6OZ7qh5pn1hLTHWvxESLXZmnaIWhWEnOeIE/KEC5roSt2alTaRVUsydEjiY2dPbvrGZn21FWhbZmxEJSdXZBPJRl7COstopIAyFB0gHspZg6/wBrhkhlASkblqnPyT7w54oS19KXMA3j/MPp7DWCR5nz9cdmdRMSlM5zjy+WylfeM5iDgSRoawGv91BUmSpmVRnLnGn5iviC/wAwpNDVPqORi3YrUDSdDlwiqGwoGWcV37OpFdN8cVBnK5EONulJmMxBdF5tLo41XekkQp2e1qIrIiJFWlOtIC1IMYS7Eav4TZ3PCCD/AFfvFK0bOD4D6/OBTNpAy94vIvMgSkJfe6B7LF6MKHRuxDN230qztlkr7UHeAQnkTUwVu51E0kCRInKQ88s4U2XUrMiJnrBhh01MAekZz5hfV4wI02q9ykUMvvfCret9KUZA0iG1O4tZ+coqKSfsRVKVWdvly67/AHGzhM1IOh05ThkbvUEVlI+XlCO6jfGfm3E/FPnE2acPyIRLgvcf2rSkZDD7eUTgzlhOZAz41rCAxeysvvlDTspaFOuCdACAOJPyAhV9My8mMeqpGRCm1VuAwsieFKamUwTu6fOAl2PlTK0BRSUd4SnlkoSHQxPbLybcUsE/Ec+ZrAexu4HpaGaTyMoIq5BGII+3EJIszqqpcSrhSfkZGJmLS+jxJPmR7gxRbt0p4kmm6RHkaiLjNuOQUCDoZg+tIhkJ7EjdCTF5hWYPUD5QUsto/SSeSsv7VQrm0Vr3TwpFjt6CfQyz6iFnp+UsGjFbSHUKRmSkjKWY3Ry+zO6HMGR6Uh0ZvFQIqTLjP0NYS79QGbQZHuud9PXxAjgZwxo0wSp++CtbGDJe1INIt2W34VAz4dDnAsuGU9IjWrWsod2Zgi0fLp2hCKyJT4VHSWnr84PWPa9oyQpIUjKvtHPblcIxgSqMjrw94Jt2VKwoEYXKYdB65wq1SAy/Y5hL8Q7Gn8qAwJh91sJ/lMzMQNtN1N2RpKUmfZiazMd5w+tJ+0a2W2uqHYrqlpUxOpxZCR6mA9922fcB17x3840dJWUTmIXtlp0jYFP/AMNKtVqWo+ch6CGBSpQP2bsvZWVhGobSTzIxH3ie2W5tuWNQTPKfCFX9znEIvAnES+5aTgb7rQNVHX68ohvS6w1hzJM6nhLQQSbYLQ7lU5gfTjHt7o7RlLgNAZEaie/qI0otFwJAkYxb0xLQxupMQO5Tjp01YRmBEbrcjWPG3ZmvpFztO7UBafvLcY6QDBpjZL6hrFldjBHcPQ/IxSWmRkYnEjJh24bRiUoE5Jp5wXLwAkTOF64SApX6pU5awYS2FqrluhawDdGqz7ZN+c0ESJsrq8xIcY8ZASe7IepgrZ2sY7yiPvdAWOIUQYqwAZ1PP6RiWpZIB6fWGJNgbGaiT5DyjZdnSRRxKf7RAvWEvtisLGtRlhH3yhn2VdDR7xlhCyecjL5RWQloHvOKVypErdss6Fd4KKdQDMxDvu4xLKMeYqOpWkkkcaH6xszaJ13EacOEN9pvJpVGLMJfqc+QH1hataT2iipOGYnQSHSCq27sSpJE0tbv+oqRlOue8T1jdCnM6nkAfaPXEIUElRM5SkEzy4xB2TY/V6CJwMTtxzLSLWofEnkZy8jE6LSrTCOSqeRikFoH6jzV8hE7dlSsZL6zgTBfMIpJ6l8XmR4kpPUQu7VW9DiU0KXEky5HP5QY/gIUe8uQ4S+sa2rZlhRJxLxb50ypSK1vSjg5k21WspAEXLqvORAV+x5wwJs7axNs4TuJmJ8N0B7y2WW2CtBKkiuVZQJZtCk0ryMOFA/uQxQOycOI83ehTSpyBl7cINXhakYMSMKyqQwqG7UfekJ12KeKcTisLeferPkDlFK3X1KaGqJ1VOp/aKjTEnLTmvAHthy23oGgpKTNw5nOROZ5wJutku2htGZUtIPUifpAdDhzMN/4ZM47ckmuFK1dQJD3htvasUHJnYX3EoSSTJKRnuAji+099KtT5XUIFEDcP3hi2/2lK1KszZGAeMjUjTkISExGlo2jce5NtmeBDdoUE1FUn0ihbzJJlMTI5HnF2ytYiZmVKziG9kpSkhJxAy5prFjIEASjVxMbqjUrismVFJGkYDLL75iN5ax45EyJiFTNKHdpHtoAMgc+P1iINzjEu6GsdInjSVIOIAyg3d1vSoSNDAR14jw5GI5zirKDLK5WMq3ZZKjdq3qHxHzMLQdVoo9Y2NoXrFPSzCetHFu9U6r8wfrGO3m1LMk8BL3mYU0KWckzjcFzUS6RT0BL+tmHFXgNB5fUx4m9sJ8I6mBCbOVZrPsIt2e7RPf5RxRB3JDMZed2hcIof8R8zFYqecM68zMxfYLaZTQum6UEm71YGXap3j7MBJ2/CsKoB7aCmLgeX4lLHKnzi+1smrMoUrmfrF4XvZj/ALjonwH0jdu12Y5Wh1J6D2TAjZb+hDBaxNbLcq0+FpKf6lI+sEPyLoFVMDhiFPMRVxoOVpcUOf1EROFoeJx0ce4B8jAvRd/2MJ9oVR4ntrbWnMJUN6cJjVm0IAqivEn6QEtl4MJn31HhMH1lA9e0WGjaOqjODjRZHJxBNr8dDMev4igIOUjpL/kaCFS8rbZUKKwAt06CoHnC7a7xcc8SqbhFOG6dOtXUSu1DW9y9brzW6akgbhlFSNY2TB4vJEHSG3Zi1mytuuzGNbeFvhNUifSFmxsTMz0hnaabSyhSk4yZg1lhIOXlWLAZOMZkwSokmdST6mJW7Is5IPlBE3lLwIQkcp+seJvBzRRHKGvTsPj8f3gsp84Kati2SW1GadDuHDhwiwKg7j84yMhOFguIjGRkRLGQkSMerjIyOkTWURut6xkZHSJ62Jgp+5xGoSjyMjp08lEjaYyMiRIkwUUiYURErV6OCk/OMjI4zsyzZ77wmraFdJe0TnaFP/ZHnGRkRgSdxmJv9H/aHpED1+A5NpEZGROBO3GRi+johPlHir7c0wjoIyMjsTsmQrvZ4/7h6RVceUrNRPMxkZHSJGBEglGRkROnkYYyMjpM9EWbIxOpyjIyJE4Qm0nvBPn9Iv2BzFibPxVHBQyjIyDIPYxlT8QkRFYkRGRkaIORmLkYM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http://www.zanzibartribalart.com/images_t-z/tama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8821"/>
            <a:ext cx="2743200" cy="21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s://www.cia.gov/library/publications/the-world-factbook/photo_gallery/mx/images/MX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63" y="399287"/>
            <a:ext cx="4262659" cy="3200400"/>
          </a:xfrm>
          <a:prstGeom prst="rect">
            <a:avLst/>
          </a:prstGeom>
          <a:noFill/>
        </p:spPr>
      </p:pic>
      <p:pic>
        <p:nvPicPr>
          <p:cNvPr id="16386" name="Picture 2" descr="http://www.fcschools.net/ESL/lessons/mexicounit/agavecac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99687"/>
            <a:ext cx="2451100" cy="3258313"/>
          </a:xfrm>
          <a:prstGeom prst="rect">
            <a:avLst/>
          </a:prstGeom>
          <a:noFill/>
        </p:spPr>
      </p:pic>
      <p:pic>
        <p:nvPicPr>
          <p:cNvPr id="16388" name="Picture 4" descr="http://www.singleparenttravel.net/wp-content/uploads/2008/11/chichen-it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276600"/>
            <a:ext cx="4470400" cy="3352800"/>
          </a:xfrm>
          <a:prstGeom prst="rect">
            <a:avLst/>
          </a:prstGeom>
          <a:noFill/>
        </p:spPr>
      </p:pic>
      <p:pic>
        <p:nvPicPr>
          <p:cNvPr id="16390" name="Picture 6" descr="http://www.touristmaker.com/images/mexico/acapulco-beach-mex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04800"/>
            <a:ext cx="3975100" cy="2982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73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Central America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5626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Size: </a:t>
            </a:r>
            <a:r>
              <a:rPr lang="en-US" altLang="en-US" sz="2800" dirty="0" smtClean="0">
                <a:solidFill>
                  <a:srgbClr val="FFFF00"/>
                </a:solidFill>
              </a:rPr>
              <a:t>185,607 mi², 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lvl="1"/>
            <a:r>
              <a:rPr lang="en-US" altLang="en-US" sz="2800" dirty="0" smtClean="0">
                <a:solidFill>
                  <a:srgbClr val="FFFF00"/>
                </a:solidFill>
              </a:rPr>
              <a:t>More </a:t>
            </a:r>
            <a:r>
              <a:rPr lang="en-US" altLang="en-US" sz="2800" dirty="0" smtClean="0">
                <a:solidFill>
                  <a:srgbClr val="FFFF00"/>
                </a:solidFill>
              </a:rPr>
              <a:t>than 1000 miles North to South, 300 miles wide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Special Landforms/waters:</a:t>
            </a:r>
            <a:r>
              <a:rPr lang="en-US" altLang="en-US" sz="2800" dirty="0" smtClean="0">
                <a:solidFill>
                  <a:srgbClr val="FFFF00"/>
                </a:solidFill>
              </a:rPr>
              <a:t> entire area is an </a:t>
            </a:r>
            <a:r>
              <a:rPr lang="en-US" altLang="en-US" sz="2800" u="sng" dirty="0" smtClean="0">
                <a:solidFill>
                  <a:srgbClr val="FFFF00"/>
                </a:solidFill>
              </a:rPr>
              <a:t>isthmus </a:t>
            </a:r>
            <a:r>
              <a:rPr lang="en-US" altLang="en-US" sz="2800" dirty="0" smtClean="0">
                <a:solidFill>
                  <a:srgbClr val="FFFF00"/>
                </a:solidFill>
              </a:rPr>
              <a:t>(small piece of land that connects two larger pieces of land),  Panama Canal (not a </a:t>
            </a:r>
            <a:r>
              <a:rPr lang="en-US" altLang="en-US" sz="2800" u="sng" dirty="0" smtClean="0">
                <a:solidFill>
                  <a:srgbClr val="FFFF00"/>
                </a:solidFill>
              </a:rPr>
              <a:t>strait</a:t>
            </a:r>
            <a:r>
              <a:rPr lang="en-US" altLang="en-US" sz="28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Arable land: </a:t>
            </a:r>
            <a:r>
              <a:rPr lang="en-US" altLang="en-US" sz="2800" dirty="0" smtClean="0">
                <a:solidFill>
                  <a:srgbClr val="FFFF00"/>
                </a:solidFill>
              </a:rPr>
              <a:t>12%  (using irrigation) 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Population: </a:t>
            </a:r>
            <a:r>
              <a:rPr lang="en-US" altLang="en-US" sz="2800" dirty="0" smtClean="0">
                <a:solidFill>
                  <a:srgbClr val="FFFF00"/>
                </a:solidFill>
              </a:rPr>
              <a:t>41,829,265  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Birth Rate: 23  Death Rate: 5</a:t>
            </a:r>
          </a:p>
          <a:p>
            <a:r>
              <a:rPr lang="en-US" alt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Life Expectancy: </a:t>
            </a:r>
            <a:r>
              <a:rPr lang="en-US" altLang="en-US" sz="2800" dirty="0" smtClean="0">
                <a:solidFill>
                  <a:srgbClr val="FFFF00"/>
                </a:solidFill>
              </a:rPr>
              <a:t>Total: 73     Males: 71, Females: 75</a:t>
            </a:r>
          </a:p>
        </p:txBody>
      </p:sp>
    </p:spTree>
    <p:extLst>
      <p:ext uri="{BB962C8B-B14F-4D97-AF65-F5344CB8AC3E}">
        <p14:creationId xmlns:p14="http://schemas.microsoft.com/office/powerpoint/2010/main" val="10575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733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People of the Caribbean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8859"/>
            <a:ext cx="4311062" cy="263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8" y="1400492"/>
            <a:ext cx="3361008" cy="265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s://upload.wikimedia.org/wikipedia/commons/2/24/Haitian_gir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66" y="2500312"/>
            <a:ext cx="3457576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4114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381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Caribbean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www.bonass.co.uk/images/Toronto/CARIBANA17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0"/>
            <a:ext cx="4737100" cy="3552825"/>
          </a:xfrm>
          <a:prstGeom prst="rect">
            <a:avLst/>
          </a:prstGeom>
          <a:noFill/>
        </p:spPr>
      </p:pic>
      <p:pic>
        <p:nvPicPr>
          <p:cNvPr id="20484" name="Picture 4" descr="http://www.lutw.org/files/IMG_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876800" cy="3657600"/>
          </a:xfrm>
          <a:prstGeom prst="rect">
            <a:avLst/>
          </a:prstGeom>
          <a:noFill/>
        </p:spPr>
      </p:pic>
      <p:pic>
        <p:nvPicPr>
          <p:cNvPr id="20486" name="Picture 6" descr="Bahamas All Inclusive Res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3952875" cy="3162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236</TotalTime>
  <Words>335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Thatch</vt:lpstr>
      <vt:lpstr>Culture of Latin America</vt:lpstr>
      <vt:lpstr>Latin America </vt:lpstr>
      <vt:lpstr>Make Pie chart of ethnic groups</vt:lpstr>
      <vt:lpstr>PowerPoint Presentation</vt:lpstr>
      <vt:lpstr>Mexico</vt:lpstr>
      <vt:lpstr>PowerPoint Presentation</vt:lpstr>
      <vt:lpstr>Central America</vt:lpstr>
      <vt:lpstr>People of the Caribbean</vt:lpstr>
      <vt:lpstr>Caribbean</vt:lpstr>
      <vt:lpstr>PowerPoint Presentation</vt:lpstr>
      <vt:lpstr>Facts of the Caribbean:</vt:lpstr>
      <vt:lpstr>South America</vt:lpstr>
      <vt:lpstr>South America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of Latin America</dc:title>
  <dc:creator>mike wheeler</dc:creator>
  <cp:lastModifiedBy>Wheeler, Michael</cp:lastModifiedBy>
  <cp:revision>14</cp:revision>
  <dcterms:created xsi:type="dcterms:W3CDTF">2016-12-28T22:27:39Z</dcterms:created>
  <dcterms:modified xsi:type="dcterms:W3CDTF">2017-01-06T17:11:55Z</dcterms:modified>
</cp:coreProperties>
</file>