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9" r:id="rId2"/>
    <p:sldMasterId id="2147483737" r:id="rId3"/>
  </p:sldMasterIdLst>
  <p:notesMasterIdLst>
    <p:notesMasterId r:id="rId35"/>
  </p:notesMasterIdLst>
  <p:handoutMasterIdLst>
    <p:handoutMasterId r:id="rId36"/>
  </p:handoutMasterIdLst>
  <p:sldIdLst>
    <p:sldId id="256" r:id="rId4"/>
    <p:sldId id="282" r:id="rId5"/>
    <p:sldId id="291" r:id="rId6"/>
    <p:sldId id="292" r:id="rId7"/>
    <p:sldId id="271" r:id="rId8"/>
    <p:sldId id="261" r:id="rId9"/>
    <p:sldId id="327" r:id="rId10"/>
    <p:sldId id="264" r:id="rId11"/>
    <p:sldId id="290" r:id="rId12"/>
    <p:sldId id="289" r:id="rId13"/>
    <p:sldId id="288" r:id="rId14"/>
    <p:sldId id="328" r:id="rId15"/>
    <p:sldId id="259" r:id="rId16"/>
    <p:sldId id="330" r:id="rId17"/>
    <p:sldId id="260" r:id="rId18"/>
    <p:sldId id="329" r:id="rId19"/>
    <p:sldId id="326" r:id="rId20"/>
    <p:sldId id="294" r:id="rId21"/>
    <p:sldId id="320" r:id="rId22"/>
    <p:sldId id="295" r:id="rId23"/>
    <p:sldId id="296" r:id="rId24"/>
    <p:sldId id="321" r:id="rId25"/>
    <p:sldId id="307" r:id="rId26"/>
    <p:sldId id="324" r:id="rId27"/>
    <p:sldId id="322" r:id="rId28"/>
    <p:sldId id="323" r:id="rId29"/>
    <p:sldId id="331" r:id="rId30"/>
    <p:sldId id="310" r:id="rId31"/>
    <p:sldId id="311" r:id="rId32"/>
    <p:sldId id="312" r:id="rId33"/>
    <p:sldId id="325" r:id="rId34"/>
  </p:sldIdLst>
  <p:sldSz cx="9144000" cy="6858000" type="screen4x3"/>
  <p:notesSz cx="7102475" cy="936942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4" autoAdjust="0"/>
    <p:restoredTop sz="94660"/>
  </p:normalViewPr>
  <p:slideViewPr>
    <p:cSldViewPr>
      <p:cViewPr>
        <p:scale>
          <a:sx n="110" d="100"/>
          <a:sy n="110" d="100"/>
        </p:scale>
        <p:origin x="-168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56CA27FC-A997-4539-BE62-991A62DE416D}" type="datetimeFigureOut">
              <a:rPr lang="en-US" smtClean="0"/>
              <a:t>8/18/2015</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3C4CDF61-2C57-4A2D-912C-AF18DD798B9C}" type="slidenum">
              <a:rPr lang="en-US" smtClean="0"/>
              <a:t>‹#›</a:t>
            </a:fld>
            <a:endParaRPr lang="en-US"/>
          </a:p>
        </p:txBody>
      </p:sp>
    </p:spTree>
    <p:extLst>
      <p:ext uri="{BB962C8B-B14F-4D97-AF65-F5344CB8AC3E}">
        <p14:creationId xmlns:p14="http://schemas.microsoft.com/office/powerpoint/2010/main" val="1926932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F98EFD1A-C1B3-49B2-AD7C-6C134DC1EAEA}" type="datetimeFigureOut">
              <a:rPr lang="en-US" smtClean="0"/>
              <a:pPr/>
              <a:t>8/18/2015</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2E30C05B-1573-4CCE-8D7E-9A16D1DACD80}" type="slidenum">
              <a:rPr lang="en-US" smtClean="0"/>
              <a:pPr/>
              <a:t>‹#›</a:t>
            </a:fld>
            <a:endParaRPr lang="en-US"/>
          </a:p>
        </p:txBody>
      </p:sp>
    </p:spTree>
    <p:extLst>
      <p:ext uri="{BB962C8B-B14F-4D97-AF65-F5344CB8AC3E}">
        <p14:creationId xmlns:p14="http://schemas.microsoft.com/office/powerpoint/2010/main" val="417468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93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939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939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9398" name="Rectangle 6"/>
          <p:cNvSpPr>
            <a:spLocks noGrp="1" noChangeArrowheads="1"/>
          </p:cNvSpPr>
          <p:nvPr>
            <p:ph type="sldNum" sz="quarter" idx="4"/>
          </p:nvPr>
        </p:nvSpPr>
        <p:spPr>
          <a:xfrm>
            <a:off x="6553200" y="6248400"/>
            <a:ext cx="1905000" cy="457200"/>
          </a:xfrm>
        </p:spPr>
        <p:txBody>
          <a:bodyPr/>
          <a:lstStyle>
            <a:lvl1pPr>
              <a:defRPr/>
            </a:lvl1pPr>
          </a:lstStyle>
          <a:p>
            <a:fld id="{EC504470-3921-4EC9-834E-88FA4E8CB651}" type="slidenum">
              <a:rPr lang="en-US"/>
              <a:pPr/>
              <a:t>‹#›</a:t>
            </a:fld>
            <a:endParaRPr lang="en-US"/>
          </a:p>
        </p:txBody>
      </p:sp>
      <p:sp>
        <p:nvSpPr>
          <p:cNvPr id="5939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022C25-2517-4D6B-9AAC-68E13113DD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6DFC2A-423F-4050-957E-5499C451831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3B70BA04-AB74-4D4D-BFCA-B99537850EF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040E671B-951F-4F06-B3CC-65BD2A7903F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BC57E688-1CCA-4B91-B0D7-D2B4460C446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65C84572-EF05-41DC-974A-2E844E580F2D}" type="slidenum">
              <a:rPr lang="en-US" altLang="en-US"/>
              <a:pPr>
                <a:defRPr/>
              </a:pPr>
              <a:t>‹#›</a:t>
            </a:fld>
            <a:endParaRPr lang="en-US" altLang="en-US" dirty="0"/>
          </a:p>
        </p:txBody>
      </p:sp>
    </p:spTree>
    <p:extLst>
      <p:ext uri="{BB962C8B-B14F-4D97-AF65-F5344CB8AC3E}">
        <p14:creationId xmlns:p14="http://schemas.microsoft.com/office/powerpoint/2010/main" val="212802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C504470-3921-4EC9-834E-88FA4E8CB65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DB01E4D-F753-461C-BEC5-11F6CE94862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120AED3-EBD8-4451-B707-C4B6DDE69D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AA30-91AA-4922-B6C4-30C4E7709CD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B01E4D-F753-461C-BEC5-11F6CE94862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724278-9474-4B19-8A81-907F405FD14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A400F71-49E5-4715-97D7-DC7CD465046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7242CF-C60F-4693-8434-615D16CF4DE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909927-085D-42D1-9095-B1349029E33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D6267A-61A5-4C6A-B38E-CD578B6630A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2C25-2517-4D6B-9AAC-68E13113DD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A6DFC2A-423F-4050-957E-5499C451831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04470-3921-4EC9-834E-88FA4E8CB65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01E4D-F753-461C-BEC5-11F6CE94862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AED3-EBD8-4451-B707-C4B6DDE69D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0AED3-EBD8-4451-B707-C4B6DDE69DE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AA30-91AA-4922-B6C4-30C4E7709CD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24278-9474-4B19-8A81-907F405FD14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00F71-49E5-4715-97D7-DC7CD465046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42CF-C60F-4693-8434-615D16CF4DE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09927-085D-42D1-9095-B1349029E33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ED6267A-61A5-4C6A-B38E-CD578B6630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2C25-2517-4D6B-9AAC-68E13113DDA6}"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A6DFC2A-423F-4050-957E-5499C451831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3B70BA04-AB74-4D4D-BFCA-B99537850EF4}"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BC57E688-1CCA-4B91-B0D7-D2B4460C446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63AA30-91AA-4922-B6C4-30C4E7709CD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040E671B-951F-4F06-B3CC-65BD2A7903FB}"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65C84572-EF05-41DC-974A-2E844E580F2D}" type="slidenum">
              <a:rPr lang="en-US" altLang="en-US"/>
              <a:pPr>
                <a:defRPr/>
              </a:pPr>
              <a:t>‹#›</a:t>
            </a:fld>
            <a:endParaRPr lang="en-US" altLang="en-US" dirty="0"/>
          </a:p>
        </p:txBody>
      </p:sp>
    </p:spTree>
    <p:extLst>
      <p:ext uri="{BB962C8B-B14F-4D97-AF65-F5344CB8AC3E}">
        <p14:creationId xmlns:p14="http://schemas.microsoft.com/office/powerpoint/2010/main" val="21280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724278-9474-4B19-8A81-907F405FD1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400F71-49E5-4715-97D7-DC7CD46504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7242CF-C60F-4693-8434-615D16CF4D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909927-085D-42D1-9095-B1349029E3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D6267A-61A5-4C6A-B38E-CD578B6630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583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583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83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583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41D30E0B-E11A-4A5C-BFA3-137F8902A8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1D30E0B-E11A-4A5C-BFA3-137F8902A82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D30E0B-E11A-4A5C-BFA3-137F8902A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8.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8.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Economy</a:t>
            </a:r>
            <a:endParaRPr lang="en-US" dirty="0"/>
          </a:p>
        </p:txBody>
      </p:sp>
      <p:pic>
        <p:nvPicPr>
          <p:cNvPr id="100354" name="Picture 2" descr="https://encrypted-tbn2.gstatic.com/images?q=tbn:ANd9GcT2ixV1ZfqRkerVgqOXzPnTrlDnWyHVjrTOXBmL7nN-Zu7yIhqC"/>
          <p:cNvPicPr>
            <a:picLocks noChangeAspect="1" noChangeArrowheads="1"/>
          </p:cNvPicPr>
          <p:nvPr/>
        </p:nvPicPr>
        <p:blipFill>
          <a:blip r:embed="rId2" cstate="print"/>
          <a:srcRect/>
          <a:stretch>
            <a:fillRect/>
          </a:stretch>
        </p:blipFill>
        <p:spPr bwMode="auto">
          <a:xfrm>
            <a:off x="1143000" y="1752600"/>
            <a:ext cx="6019800" cy="427722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altLang="en-US" dirty="0" smtClean="0"/>
              <a:t>What is an </a:t>
            </a:r>
            <a:r>
              <a:rPr lang="en-US" altLang="en-US" b="1" i="1" dirty="0" smtClean="0"/>
              <a:t>competition</a:t>
            </a:r>
            <a:r>
              <a:rPr lang="en-US" altLang="en-US" dirty="0" smtClean="0"/>
              <a:t>?</a:t>
            </a:r>
          </a:p>
        </p:txBody>
      </p:sp>
      <p:sp>
        <p:nvSpPr>
          <p:cNvPr id="20483" name="Rectangle 3"/>
          <p:cNvSpPr>
            <a:spLocks noGrp="1" noChangeArrowheads="1"/>
          </p:cNvSpPr>
          <p:nvPr>
            <p:ph idx="1"/>
          </p:nvPr>
        </p:nvSpPr>
        <p:spPr>
          <a:xfrm>
            <a:off x="38100" y="1600200"/>
            <a:ext cx="8915400" cy="3657600"/>
          </a:xfrm>
        </p:spPr>
        <p:txBody>
          <a:bodyPr/>
          <a:lstStyle/>
          <a:p>
            <a:r>
              <a:rPr lang="en-US" altLang="en-US" sz="2400" b="1" i="1" dirty="0" smtClean="0"/>
              <a:t>Competition</a:t>
            </a:r>
            <a:r>
              <a:rPr lang="en-US" altLang="en-US" sz="2400" dirty="0" smtClean="0"/>
              <a:t> </a:t>
            </a:r>
            <a:r>
              <a:rPr lang="en-US" altLang="en-US" sz="2400" dirty="0" smtClean="0">
                <a:solidFill>
                  <a:srgbClr val="FF0000"/>
                </a:solidFill>
              </a:rPr>
              <a:t>is </a:t>
            </a:r>
            <a:r>
              <a:rPr lang="en-US" sz="2400" dirty="0">
                <a:solidFill>
                  <a:srgbClr val="FF0000"/>
                </a:solidFill>
              </a:rPr>
              <a:t>the act or process of trying to get or win </a:t>
            </a:r>
            <a:r>
              <a:rPr lang="en-US" sz="2400" dirty="0" smtClean="0">
                <a:solidFill>
                  <a:srgbClr val="FF0000"/>
                </a:solidFill>
              </a:rPr>
              <a:t>something.</a:t>
            </a:r>
            <a:r>
              <a:rPr lang="en-US" sz="2400" dirty="0"/>
              <a:t> </a:t>
            </a:r>
            <a:r>
              <a:rPr lang="en-US" sz="2400" dirty="0" smtClean="0"/>
              <a:t>Companies make the effort to attract customers by offering the most favorable terms or prices. </a:t>
            </a:r>
          </a:p>
          <a:p>
            <a:endParaRPr lang="en-US" sz="2400" dirty="0" smtClean="0"/>
          </a:p>
          <a:p>
            <a:r>
              <a:rPr lang="en-US" sz="2400" b="1" i="1" dirty="0" smtClean="0"/>
              <a:t>Monopoly</a:t>
            </a:r>
            <a:r>
              <a:rPr lang="en-US" sz="2400" dirty="0" smtClean="0"/>
              <a:t> </a:t>
            </a:r>
            <a:r>
              <a:rPr lang="en-US" sz="2400" dirty="0" smtClean="0">
                <a:solidFill>
                  <a:srgbClr val="FF0000"/>
                </a:solidFill>
              </a:rPr>
              <a:t>is having complete control </a:t>
            </a:r>
            <a:r>
              <a:rPr lang="en-US" sz="2400" dirty="0" smtClean="0"/>
              <a:t>over the entire supply of goods or services and it is illegal.</a:t>
            </a:r>
          </a:p>
          <a:p>
            <a:endParaRPr lang="en-US" sz="3600" dirty="0" smtClean="0"/>
          </a:p>
          <a:p>
            <a:endParaRPr lang="en-US" altLang="en-US" sz="3600" dirty="0" smtClean="0"/>
          </a:p>
        </p:txBody>
      </p:sp>
      <p:pic>
        <p:nvPicPr>
          <p:cNvPr id="74754" name="Picture 2" descr="http://www.dgtcube.com/dgtcube/images/stories/spellenafbeelding/monopoly-b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38479"/>
            <a:ext cx="3657600" cy="24645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kmdechin.files.wordpress.com/2010/02/small-business-compet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70316"/>
            <a:ext cx="3733800" cy="260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3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ltLang="en-US" smtClean="0"/>
              <a:t>What is an </a:t>
            </a:r>
            <a:r>
              <a:rPr lang="en-US" altLang="en-US" b="1" i="1" smtClean="0"/>
              <a:t>entrepreneur</a:t>
            </a:r>
            <a:r>
              <a:rPr lang="en-US" altLang="en-US" smtClean="0"/>
              <a:t>?</a:t>
            </a:r>
          </a:p>
        </p:txBody>
      </p:sp>
      <p:sp>
        <p:nvSpPr>
          <p:cNvPr id="18435" name="Rectangle 3"/>
          <p:cNvSpPr>
            <a:spLocks noGrp="1" noChangeArrowheads="1"/>
          </p:cNvSpPr>
          <p:nvPr>
            <p:ph idx="1"/>
          </p:nvPr>
        </p:nvSpPr>
        <p:spPr>
          <a:xfrm>
            <a:off x="0" y="1775191"/>
            <a:ext cx="8915400" cy="4625609"/>
          </a:xfrm>
        </p:spPr>
        <p:txBody>
          <a:bodyPr/>
          <a:lstStyle/>
          <a:p>
            <a:r>
              <a:rPr lang="en-US" altLang="en-US" sz="3200" dirty="0" smtClean="0"/>
              <a:t>An </a:t>
            </a:r>
            <a:r>
              <a:rPr lang="en-US" altLang="en-US" sz="3200" b="1" i="1" dirty="0" smtClean="0"/>
              <a:t>entrepreneur</a:t>
            </a:r>
            <a:r>
              <a:rPr lang="en-US" altLang="en-US" sz="3200" dirty="0" smtClean="0"/>
              <a:t> is a person who comes up with a product or service, or a better way to produce one. He found the resources, the money, and the time to produce a new product. </a:t>
            </a:r>
            <a:r>
              <a:rPr lang="en-US" altLang="en-US" sz="3200" u="sng" dirty="0" smtClean="0">
                <a:solidFill>
                  <a:srgbClr val="FF0000"/>
                </a:solidFill>
              </a:rPr>
              <a:t>He takes the risk</a:t>
            </a:r>
            <a:r>
              <a:rPr lang="en-US" altLang="en-US" sz="3200" dirty="0" smtClean="0"/>
              <a:t>.</a:t>
            </a:r>
          </a:p>
        </p:txBody>
      </p:sp>
      <p:pic>
        <p:nvPicPr>
          <p:cNvPr id="5122" name="Picture 2" descr="http://www.entrepreneur.com/dbimages/blog/h1/weighingt-the-risks-of-entrepreneu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14788"/>
            <a:ext cx="345608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QnSjF22stY_GqITk7vw9nC1OVRpV-3Ppar_lT9z68fYltgO7T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86" y="4014788"/>
            <a:ext cx="336326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2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7" name="Picture 9" descr="C:\Documents and Settings\HP_Owner\Local Settings\Temporary Internet Files\Content.IE5\44UZWG0E\MC900055670[1].wmf"/>
          <p:cNvPicPr>
            <a:picLocks noChangeAspect="1" noChangeArrowheads="1"/>
          </p:cNvPicPr>
          <p:nvPr/>
        </p:nvPicPr>
        <p:blipFill>
          <a:blip r:embed="rId2" cstate="print"/>
          <a:srcRect/>
          <a:stretch>
            <a:fillRect/>
          </a:stretch>
        </p:blipFill>
        <p:spPr bwMode="auto">
          <a:xfrm>
            <a:off x="2438400" y="4648200"/>
            <a:ext cx="3429000" cy="2144591"/>
          </a:xfrm>
          <a:prstGeom prst="rect">
            <a:avLst/>
          </a:prstGeom>
          <a:noFill/>
        </p:spPr>
      </p:pic>
      <p:sp>
        <p:nvSpPr>
          <p:cNvPr id="7" name="Title 6"/>
          <p:cNvSpPr>
            <a:spLocks noGrp="1"/>
          </p:cNvSpPr>
          <p:nvPr>
            <p:ph type="title"/>
          </p:nvPr>
        </p:nvSpPr>
        <p:spPr/>
        <p:txBody>
          <a:bodyPr/>
          <a:lstStyle/>
          <a:p>
            <a:r>
              <a:rPr lang="en-US" dirty="0" smtClean="0"/>
              <a:t>Market Economy</a:t>
            </a:r>
            <a:endParaRPr lang="en-US" dirty="0"/>
          </a:p>
        </p:txBody>
      </p:sp>
      <p:sp>
        <p:nvSpPr>
          <p:cNvPr id="8" name="Content Placeholder 7"/>
          <p:cNvSpPr>
            <a:spLocks noGrp="1"/>
          </p:cNvSpPr>
          <p:nvPr>
            <p:ph sz="half" idx="1"/>
          </p:nvPr>
        </p:nvSpPr>
        <p:spPr>
          <a:xfrm>
            <a:off x="0" y="1518504"/>
            <a:ext cx="4385807" cy="4267200"/>
          </a:xfrm>
        </p:spPr>
        <p:txBody>
          <a:bodyPr/>
          <a:lstStyle/>
          <a:p>
            <a:r>
              <a:rPr lang="en-US" sz="3200" dirty="0" smtClean="0"/>
              <a:t>Advantages:</a:t>
            </a:r>
          </a:p>
          <a:p>
            <a:pPr lvl="1"/>
            <a:r>
              <a:rPr lang="en-US" dirty="0" smtClean="0"/>
              <a:t>Easier to become wealthy</a:t>
            </a:r>
          </a:p>
          <a:p>
            <a:pPr lvl="1"/>
            <a:r>
              <a:rPr lang="en-US" sz="2800" dirty="0" smtClean="0"/>
              <a:t>Consumers have choices (competition)</a:t>
            </a:r>
          </a:p>
          <a:p>
            <a:pPr lvl="1"/>
            <a:r>
              <a:rPr lang="en-US" dirty="0" smtClean="0"/>
              <a:t>Business can charge any price</a:t>
            </a:r>
            <a:endParaRPr lang="en-US" sz="2800" dirty="0" smtClean="0"/>
          </a:p>
        </p:txBody>
      </p:sp>
      <p:sp>
        <p:nvSpPr>
          <p:cNvPr id="9" name="Text Placeholder 8"/>
          <p:cNvSpPr>
            <a:spLocks noGrp="1"/>
          </p:cNvSpPr>
          <p:nvPr>
            <p:ph type="body" sz="half" idx="2"/>
          </p:nvPr>
        </p:nvSpPr>
        <p:spPr>
          <a:xfrm>
            <a:off x="4572000" y="1600200"/>
            <a:ext cx="4419600" cy="4267200"/>
          </a:xfrm>
        </p:spPr>
        <p:txBody>
          <a:bodyPr/>
          <a:lstStyle/>
          <a:p>
            <a:r>
              <a:rPr lang="en-US" sz="3200" dirty="0" smtClean="0"/>
              <a:t>Disadvantage:</a:t>
            </a:r>
          </a:p>
          <a:p>
            <a:pPr lvl="1"/>
            <a:r>
              <a:rPr lang="en-US" sz="2800" dirty="0" smtClean="0"/>
              <a:t>There can be a clear difference between the wealthy and the poor</a:t>
            </a:r>
          </a:p>
          <a:p>
            <a:pPr lvl="1"/>
            <a:r>
              <a:rPr lang="en-US" dirty="0" smtClean="0"/>
              <a:t>People may not be able to afford necessities</a:t>
            </a:r>
          </a:p>
          <a:p>
            <a:pPr lvl="1"/>
            <a:r>
              <a:rPr lang="en-US" sz="2800" dirty="0" smtClean="0"/>
              <a:t>Easier to become poor</a:t>
            </a:r>
          </a:p>
          <a:p>
            <a:pPr lvl="1">
              <a:buNone/>
            </a:pPr>
            <a:endParaRPr lang="en-US" dirty="0" smtClean="0"/>
          </a:p>
        </p:txBody>
      </p:sp>
    </p:spTree>
    <p:extLst>
      <p:ext uri="{BB962C8B-B14F-4D97-AF65-F5344CB8AC3E}">
        <p14:creationId xmlns:p14="http://schemas.microsoft.com/office/powerpoint/2010/main" val="576123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Command Economy</a:t>
            </a:r>
          </a:p>
        </p:txBody>
      </p:sp>
      <p:sp>
        <p:nvSpPr>
          <p:cNvPr id="64516" name="Rectangle 4"/>
          <p:cNvSpPr>
            <a:spLocks noGrp="1" noChangeArrowheads="1"/>
          </p:cNvSpPr>
          <p:nvPr>
            <p:ph type="body" sz="half" idx="1"/>
          </p:nvPr>
        </p:nvSpPr>
        <p:spPr>
          <a:xfrm>
            <a:off x="0" y="1676400"/>
            <a:ext cx="5257800" cy="5029200"/>
          </a:xfrm>
        </p:spPr>
        <p:txBody>
          <a:bodyPr>
            <a:normAutofit lnSpcReduction="10000"/>
          </a:bodyPr>
          <a:lstStyle/>
          <a:p>
            <a:r>
              <a:rPr lang="en-US" sz="2800" dirty="0"/>
              <a:t>Definition: </a:t>
            </a:r>
            <a:r>
              <a:rPr lang="en-US" sz="2800" dirty="0">
                <a:solidFill>
                  <a:srgbClr val="FF0000"/>
                </a:solidFill>
              </a:rPr>
              <a:t>is when all aspects of the economy are  planned and controlled by the government </a:t>
            </a:r>
          </a:p>
          <a:p>
            <a:pPr>
              <a:buNone/>
            </a:pPr>
            <a:endParaRPr lang="en-US" sz="2800" dirty="0" smtClean="0"/>
          </a:p>
          <a:p>
            <a:r>
              <a:rPr lang="en-US" sz="2800" dirty="0" smtClean="0"/>
              <a:t>No person may independently decide to open and run any kind of business. The government decides what goods and services are to be produced. And the government sells these goods and services. </a:t>
            </a:r>
          </a:p>
          <a:p>
            <a:endParaRPr lang="en-US" sz="1400" dirty="0"/>
          </a:p>
        </p:txBody>
      </p:sp>
      <p:pic>
        <p:nvPicPr>
          <p:cNvPr id="76802" name="Picture 2" descr="http://thevirtuousrepublic.com/blog/wp-content/uploads/2008/05/cp_flag_large.gif"/>
          <p:cNvPicPr>
            <a:picLocks noChangeAspect="1" noChangeArrowheads="1"/>
          </p:cNvPicPr>
          <p:nvPr/>
        </p:nvPicPr>
        <p:blipFill>
          <a:blip r:embed="rId2" cstate="print"/>
          <a:srcRect/>
          <a:stretch>
            <a:fillRect/>
          </a:stretch>
        </p:blipFill>
        <p:spPr bwMode="auto">
          <a:xfrm>
            <a:off x="5405907" y="1828800"/>
            <a:ext cx="3505200" cy="24974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Command Economy</a:t>
            </a:r>
            <a:endParaRPr lang="en-US" dirty="0"/>
          </a:p>
        </p:txBody>
      </p:sp>
      <p:sp>
        <p:nvSpPr>
          <p:cNvPr id="8" name="Content Placeholder 7"/>
          <p:cNvSpPr>
            <a:spLocks noGrp="1"/>
          </p:cNvSpPr>
          <p:nvPr>
            <p:ph sz="half" idx="1"/>
          </p:nvPr>
        </p:nvSpPr>
        <p:spPr>
          <a:xfrm>
            <a:off x="76200" y="1600200"/>
            <a:ext cx="4419600" cy="4267200"/>
          </a:xfrm>
        </p:spPr>
        <p:txBody>
          <a:bodyPr/>
          <a:lstStyle/>
          <a:p>
            <a:r>
              <a:rPr lang="en-US" sz="3200" dirty="0" smtClean="0"/>
              <a:t>Advantages:</a:t>
            </a:r>
          </a:p>
          <a:p>
            <a:pPr lvl="1"/>
            <a:r>
              <a:rPr lang="en-US" sz="2400" dirty="0"/>
              <a:t>Everyone equal, No economic classes</a:t>
            </a:r>
          </a:p>
          <a:p>
            <a:pPr lvl="1"/>
            <a:r>
              <a:rPr lang="en-US" sz="2400" dirty="0"/>
              <a:t>Less crime</a:t>
            </a:r>
          </a:p>
          <a:p>
            <a:pPr lvl="1"/>
            <a:r>
              <a:rPr lang="en-US" sz="2400" dirty="0"/>
              <a:t>Needs are met by the government</a:t>
            </a:r>
          </a:p>
        </p:txBody>
      </p:sp>
      <p:sp>
        <p:nvSpPr>
          <p:cNvPr id="9" name="Text Placeholder 8"/>
          <p:cNvSpPr>
            <a:spLocks noGrp="1"/>
          </p:cNvSpPr>
          <p:nvPr>
            <p:ph type="body" sz="half" idx="2"/>
          </p:nvPr>
        </p:nvSpPr>
        <p:spPr>
          <a:xfrm>
            <a:off x="4343400" y="1600200"/>
            <a:ext cx="4419600" cy="4267200"/>
          </a:xfrm>
        </p:spPr>
        <p:txBody>
          <a:bodyPr/>
          <a:lstStyle/>
          <a:p>
            <a:r>
              <a:rPr lang="en-US" sz="3200" dirty="0" smtClean="0"/>
              <a:t>Disadvantage:</a:t>
            </a:r>
          </a:p>
          <a:p>
            <a:pPr lvl="1"/>
            <a:r>
              <a:rPr lang="en-US" sz="2400" dirty="0" smtClean="0"/>
              <a:t>Few choices, decisions are made by government based on what is best for majority</a:t>
            </a:r>
          </a:p>
          <a:p>
            <a:pPr lvl="1"/>
            <a:r>
              <a:rPr lang="en-US" sz="2400" dirty="0" smtClean="0"/>
              <a:t>No incentive to improve </a:t>
            </a:r>
          </a:p>
          <a:p>
            <a:pPr lvl="1"/>
            <a:r>
              <a:rPr lang="en-US" sz="2400" dirty="0" smtClean="0"/>
              <a:t>Little </a:t>
            </a:r>
            <a:r>
              <a:rPr lang="en-US" sz="2400" u="sng" dirty="0" smtClean="0"/>
              <a:t>entrepreneurship</a:t>
            </a:r>
          </a:p>
          <a:p>
            <a:pPr lvl="1">
              <a:buNone/>
            </a:pPr>
            <a:endParaRPr lang="en-US" dirty="0" smtClean="0"/>
          </a:p>
        </p:txBody>
      </p:sp>
      <p:pic>
        <p:nvPicPr>
          <p:cNvPr id="2050" name="Picture 2" descr="http://www.buzzle.com/images/diagrams/command-economy-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19600"/>
            <a:ext cx="3505200" cy="22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0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Mixed Economy</a:t>
            </a:r>
          </a:p>
        </p:txBody>
      </p:sp>
      <p:sp>
        <p:nvSpPr>
          <p:cNvPr id="66565" name="Rectangle 5"/>
          <p:cNvSpPr>
            <a:spLocks noGrp="1" noChangeArrowheads="1"/>
          </p:cNvSpPr>
          <p:nvPr>
            <p:ph type="body" sz="half" idx="2"/>
          </p:nvPr>
        </p:nvSpPr>
        <p:spPr>
          <a:xfrm>
            <a:off x="4421433" y="1600200"/>
            <a:ext cx="4722567" cy="5257800"/>
          </a:xfrm>
        </p:spPr>
        <p:txBody>
          <a:bodyPr>
            <a:normAutofit/>
          </a:bodyPr>
          <a:lstStyle/>
          <a:p>
            <a:r>
              <a:rPr lang="en-US" sz="2800" dirty="0"/>
              <a:t>Definition: </a:t>
            </a:r>
            <a:r>
              <a:rPr lang="en-US" sz="2800" dirty="0">
                <a:solidFill>
                  <a:srgbClr val="FF0000"/>
                </a:solidFill>
              </a:rPr>
              <a:t>is when the economy is controlled by both individuals (market) and by the government (command).</a:t>
            </a:r>
          </a:p>
          <a:p>
            <a:pPr>
              <a:buNone/>
            </a:pPr>
            <a:endParaRPr lang="en-US" sz="2800" u="sng" dirty="0"/>
          </a:p>
          <a:p>
            <a:r>
              <a:rPr lang="en-US" sz="2800" dirty="0" smtClean="0"/>
              <a:t>The government takes care of people’s </a:t>
            </a:r>
            <a:r>
              <a:rPr lang="en-US" sz="2800" u="sng" dirty="0" smtClean="0"/>
              <a:t>needs</a:t>
            </a:r>
            <a:r>
              <a:rPr lang="en-US" sz="2800" dirty="0" smtClean="0"/>
              <a:t> while individuals takes care of people’s </a:t>
            </a:r>
            <a:r>
              <a:rPr lang="en-US" sz="2800" u="sng" dirty="0" smtClean="0"/>
              <a:t>wants</a:t>
            </a:r>
            <a:r>
              <a:rPr lang="en-US" sz="2800" dirty="0" smtClean="0"/>
              <a:t>.</a:t>
            </a:r>
            <a:endParaRPr lang="en-US" sz="2800" i="1" dirty="0"/>
          </a:p>
        </p:txBody>
      </p:sp>
      <p:pic>
        <p:nvPicPr>
          <p:cNvPr id="73730" name="Picture 2" descr="http://bp0.blogger.com/_Mum-Er-R6mY/R4u5eisFIlI/AAAAAAAAAD8/5_F_4y4O3pM/s400/17-34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33" y="1752600"/>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http://www.vectordiary.com/isd_premium/006-photorealistic-car/photorealistic-mustang-vector-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87" y="4114800"/>
            <a:ext cx="3848950" cy="2409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Mixed Economy</a:t>
            </a:r>
            <a:endParaRPr lang="en-US" dirty="0"/>
          </a:p>
        </p:txBody>
      </p:sp>
      <p:sp>
        <p:nvSpPr>
          <p:cNvPr id="8" name="Content Placeholder 7"/>
          <p:cNvSpPr>
            <a:spLocks noGrp="1"/>
          </p:cNvSpPr>
          <p:nvPr>
            <p:ph sz="half" idx="1"/>
          </p:nvPr>
        </p:nvSpPr>
        <p:spPr>
          <a:xfrm>
            <a:off x="152400" y="1600200"/>
            <a:ext cx="4186238" cy="4267200"/>
          </a:xfrm>
        </p:spPr>
        <p:txBody>
          <a:bodyPr/>
          <a:lstStyle/>
          <a:p>
            <a:r>
              <a:rPr lang="en-US" sz="3200" dirty="0" smtClean="0"/>
              <a:t>Advantages:</a:t>
            </a:r>
          </a:p>
          <a:p>
            <a:pPr lvl="1"/>
            <a:r>
              <a:rPr lang="en-US" sz="2400" dirty="0" smtClean="0"/>
              <a:t>Balance of needs and wants</a:t>
            </a:r>
          </a:p>
          <a:p>
            <a:pPr lvl="1"/>
            <a:r>
              <a:rPr lang="en-US" sz="2400" dirty="0" smtClean="0"/>
              <a:t>Government makes sure that people have the opportunity to receive basic needs</a:t>
            </a:r>
          </a:p>
        </p:txBody>
      </p:sp>
      <p:sp>
        <p:nvSpPr>
          <p:cNvPr id="9" name="Text Placeholder 8"/>
          <p:cNvSpPr>
            <a:spLocks noGrp="1"/>
          </p:cNvSpPr>
          <p:nvPr>
            <p:ph type="body" sz="half" idx="2"/>
          </p:nvPr>
        </p:nvSpPr>
        <p:spPr>
          <a:xfrm>
            <a:off x="4419600" y="1600200"/>
            <a:ext cx="4267200" cy="4267200"/>
          </a:xfrm>
        </p:spPr>
        <p:txBody>
          <a:bodyPr/>
          <a:lstStyle/>
          <a:p>
            <a:r>
              <a:rPr lang="en-US" sz="3200" dirty="0" smtClean="0"/>
              <a:t>Disadvantage:</a:t>
            </a:r>
          </a:p>
          <a:p>
            <a:pPr lvl="1"/>
            <a:r>
              <a:rPr lang="en-US" sz="2400" dirty="0" smtClean="0"/>
              <a:t>Economic classes</a:t>
            </a:r>
          </a:p>
          <a:p>
            <a:pPr lvl="1"/>
            <a:r>
              <a:rPr lang="en-US" sz="2400" dirty="0" smtClean="0"/>
              <a:t>People must decide “how bad they need/want something”</a:t>
            </a:r>
          </a:p>
          <a:p>
            <a:pPr lvl="1">
              <a:buNone/>
            </a:pPr>
            <a:endParaRPr lang="en-US" dirty="0" smtClean="0"/>
          </a:p>
        </p:txBody>
      </p:sp>
      <p:pic>
        <p:nvPicPr>
          <p:cNvPr id="3074" name="Picture 2" descr="http://brokegirlrich.com/wp-content/uploads/2013/10/2011-05-27-basic_nee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004485"/>
            <a:ext cx="4419600" cy="27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7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Mixed Economy</a:t>
            </a:r>
          </a:p>
        </p:txBody>
      </p:sp>
      <p:sp>
        <p:nvSpPr>
          <p:cNvPr id="9" name="Rectangle 5"/>
          <p:cNvSpPr>
            <a:spLocks noChangeArrowheads="1"/>
          </p:cNvSpPr>
          <p:nvPr/>
        </p:nvSpPr>
        <p:spPr bwMode="auto">
          <a:xfrm>
            <a:off x="304800" y="1676400"/>
            <a:ext cx="8676478" cy="4524315"/>
          </a:xfrm>
          <a:prstGeom prst="rect">
            <a:avLst/>
          </a:prstGeom>
          <a:noFill/>
          <a:ln w="9525">
            <a:noFill/>
            <a:miter lim="800000"/>
            <a:headEnd/>
            <a:tailEnd/>
          </a:ln>
          <a:effectLst/>
        </p:spPr>
        <p:txBody>
          <a:bodyPr wrap="square" anchor="ctr">
            <a:spAutoFit/>
          </a:bodyPr>
          <a:lstStyle/>
          <a:p>
            <a:r>
              <a:rPr lang="en-US" dirty="0"/>
              <a:t>  </a:t>
            </a:r>
            <a:r>
              <a:rPr lang="en-US" b="1" dirty="0"/>
              <a:t>MARKET	(US)</a:t>
            </a:r>
            <a:r>
              <a:rPr lang="en-US" dirty="0"/>
              <a:t>					</a:t>
            </a:r>
            <a:r>
              <a:rPr lang="en-US" b="1" dirty="0"/>
              <a:t>COMMAND</a:t>
            </a:r>
            <a:endParaRPr lang="en-US" dirty="0"/>
          </a:p>
          <a:p>
            <a:r>
              <a:rPr lang="en-US" dirty="0">
                <a:sym typeface="Wingdings" pitchFamily="2" charset="2"/>
              </a:rPr>
              <a:t></a:t>
            </a:r>
            <a:r>
              <a:rPr lang="en-US" dirty="0"/>
              <a:t>==========</a:t>
            </a:r>
            <a:r>
              <a:rPr lang="en-US" b="1" dirty="0"/>
              <a:t>*</a:t>
            </a:r>
            <a:r>
              <a:rPr lang="en-US" dirty="0"/>
              <a:t>=============================</a:t>
            </a:r>
            <a:r>
              <a:rPr lang="en-US" dirty="0">
                <a:sym typeface="Wingdings" pitchFamily="2" charset="2"/>
              </a:rPr>
              <a:t></a:t>
            </a:r>
            <a:endParaRPr lang="en-US" dirty="0"/>
          </a:p>
          <a:p>
            <a:r>
              <a:rPr lang="en-US" dirty="0">
                <a:sym typeface="Wingdings" pitchFamily="2" charset="2"/>
              </a:rPr>
              <a:t>  </a:t>
            </a:r>
          </a:p>
          <a:p>
            <a:endParaRPr lang="en-US" dirty="0">
              <a:sym typeface="Wingdings" pitchFamily="2" charset="2"/>
            </a:endParaRPr>
          </a:p>
          <a:p>
            <a:pPr>
              <a:buFontTx/>
              <a:buChar char="•"/>
            </a:pPr>
            <a:r>
              <a:rPr lang="en-US" sz="2400" dirty="0">
                <a:sym typeface="Wingdings" pitchFamily="2" charset="2"/>
              </a:rPr>
              <a:t> </a:t>
            </a:r>
            <a:r>
              <a:rPr lang="en-US" sz="2400" dirty="0" smtClean="0"/>
              <a:t>No country is </a:t>
            </a:r>
            <a:r>
              <a:rPr lang="en-US" sz="2400" dirty="0"/>
              <a:t>not specifically one or the other. </a:t>
            </a:r>
            <a:r>
              <a:rPr lang="en-US" sz="2400" dirty="0" smtClean="0"/>
              <a:t>Most </a:t>
            </a:r>
            <a:r>
              <a:rPr lang="en-US" sz="2400" dirty="0"/>
              <a:t>are a </a:t>
            </a:r>
            <a:r>
              <a:rPr lang="en-US" sz="2400" dirty="0" smtClean="0"/>
              <a:t>mixed. </a:t>
            </a:r>
            <a:r>
              <a:rPr lang="en-US" sz="2400" dirty="0" smtClean="0">
                <a:sym typeface="Wingdings" pitchFamily="2" charset="2"/>
              </a:rPr>
              <a:t>They fall somewhere between purely market and purely command.</a:t>
            </a:r>
          </a:p>
          <a:p>
            <a:pPr>
              <a:buFontTx/>
              <a:buChar char="•"/>
            </a:pPr>
            <a:endParaRPr lang="en-US" sz="2400" dirty="0" smtClean="0">
              <a:sym typeface="Wingdings" pitchFamily="2" charset="2"/>
            </a:endParaRPr>
          </a:p>
          <a:p>
            <a:pPr>
              <a:buFontTx/>
              <a:buChar char="•"/>
            </a:pPr>
            <a:r>
              <a:rPr lang="en-US" sz="2400" dirty="0" smtClean="0">
                <a:sym typeface="Wingdings" pitchFamily="2" charset="2"/>
              </a:rPr>
              <a:t>Some are closer to one end than another, but no country is 100% command or market!</a:t>
            </a:r>
          </a:p>
          <a:p>
            <a:pPr>
              <a:buFontTx/>
              <a:buChar char="•"/>
            </a:pPr>
            <a:endParaRPr lang="en-US" sz="2400" dirty="0" smtClean="0">
              <a:sym typeface="Wingdings" pitchFamily="2" charset="2"/>
            </a:endParaRPr>
          </a:p>
          <a:p>
            <a:pPr>
              <a:buFontTx/>
              <a:buChar char="•"/>
            </a:pPr>
            <a:r>
              <a:rPr lang="en-US" sz="2400" i="1" dirty="0" smtClean="0">
                <a:sym typeface="Wingdings" pitchFamily="2" charset="2"/>
              </a:rPr>
              <a:t>A country’s form of government directly affects the type economy.</a:t>
            </a:r>
            <a:endParaRPr lang="en-US" sz="2400" i="1" dirty="0">
              <a:sym typeface="Wingdings" pitchFamily="2"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889" y="3450141"/>
            <a:ext cx="1107911" cy="12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34" name="Picture 14" descr="http://investorsedgeuniversity.com/blog/wp-content/uploads/2012/12/thumb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70" y="3334043"/>
            <a:ext cx="1141105" cy="11411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 y="381000"/>
            <a:ext cx="8458200" cy="1054250"/>
          </a:xfrm>
        </p:spPr>
        <p:txBody>
          <a:bodyPr/>
          <a:lstStyle/>
          <a:p>
            <a:r>
              <a:rPr lang="en-US" dirty="0" smtClean="0"/>
              <a:t>What is INTEREST?</a:t>
            </a:r>
            <a:endParaRPr lang="en-US" dirty="0"/>
          </a:p>
        </p:txBody>
      </p:sp>
      <p:sp>
        <p:nvSpPr>
          <p:cNvPr id="3" name="Content Placeholder 2"/>
          <p:cNvSpPr>
            <a:spLocks noGrp="1"/>
          </p:cNvSpPr>
          <p:nvPr>
            <p:ph idx="1"/>
          </p:nvPr>
        </p:nvSpPr>
        <p:spPr>
          <a:xfrm>
            <a:off x="307975" y="1600200"/>
            <a:ext cx="8626743" cy="1752600"/>
          </a:xfrm>
        </p:spPr>
        <p:txBody>
          <a:bodyPr>
            <a:normAutofit/>
          </a:bodyPr>
          <a:lstStyle/>
          <a:p>
            <a:r>
              <a:rPr lang="en-US" sz="2600" dirty="0" smtClean="0"/>
              <a:t>Interest </a:t>
            </a:r>
            <a:r>
              <a:rPr lang="en-US" sz="2600" dirty="0" smtClean="0">
                <a:solidFill>
                  <a:srgbClr val="FF0000"/>
                </a:solidFill>
              </a:rPr>
              <a:t>is the extra money you have to pay for borrowing money.</a:t>
            </a:r>
          </a:p>
          <a:p>
            <a:r>
              <a:rPr lang="en-US" sz="2600" dirty="0" smtClean="0"/>
              <a:t>Interest </a:t>
            </a:r>
            <a:r>
              <a:rPr lang="en-US" sz="2600" dirty="0" smtClean="0">
                <a:solidFill>
                  <a:srgbClr val="FF0000"/>
                </a:solidFill>
              </a:rPr>
              <a:t>is the extra money you earn for saving money</a:t>
            </a:r>
            <a:r>
              <a:rPr lang="en-US" sz="2600" dirty="0" smtClean="0"/>
              <a:t>.</a:t>
            </a:r>
            <a:endParaRPr lang="en-US" sz="2600" dirty="0"/>
          </a:p>
        </p:txBody>
      </p:sp>
      <p:sp>
        <p:nvSpPr>
          <p:cNvPr id="5" name="TextBox 4"/>
          <p:cNvSpPr txBox="1"/>
          <p:nvPr/>
        </p:nvSpPr>
        <p:spPr>
          <a:xfrm>
            <a:off x="1132114" y="3352800"/>
            <a:ext cx="3077451" cy="923330"/>
          </a:xfrm>
          <a:prstGeom prst="rect">
            <a:avLst/>
          </a:prstGeom>
          <a:noFill/>
        </p:spPr>
        <p:txBody>
          <a:bodyPr wrap="square" rtlCol="0">
            <a:spAutoFit/>
          </a:bodyPr>
          <a:lstStyle/>
          <a:p>
            <a:r>
              <a:rPr lang="en-US" dirty="0" smtClean="0"/>
              <a:t>You earn Interest when you place money in a savings account.</a:t>
            </a:r>
            <a:endParaRPr lang="en-US" dirty="0"/>
          </a:p>
        </p:txBody>
      </p:sp>
      <p:sp>
        <p:nvSpPr>
          <p:cNvPr id="6" name="TextBox 5"/>
          <p:cNvSpPr txBox="1"/>
          <p:nvPr/>
        </p:nvSpPr>
        <p:spPr>
          <a:xfrm>
            <a:off x="5638800" y="3274819"/>
            <a:ext cx="3295918" cy="1200329"/>
          </a:xfrm>
          <a:prstGeom prst="rect">
            <a:avLst/>
          </a:prstGeom>
          <a:noFill/>
        </p:spPr>
        <p:txBody>
          <a:bodyPr wrap="square" rtlCol="0">
            <a:spAutoFit/>
          </a:bodyPr>
          <a:lstStyle/>
          <a:p>
            <a:r>
              <a:rPr lang="en-US" dirty="0" smtClean="0"/>
              <a:t>You pay Interest when borrow money. You must pay back what you borrow plus interest.</a:t>
            </a:r>
            <a:endParaRPr lang="en-US" dirty="0"/>
          </a:p>
        </p:txBody>
      </p:sp>
      <p:pic>
        <p:nvPicPr>
          <p:cNvPr id="81924" name="Picture 4" descr="http://a57.foxnews.com/global.fbnstatic.com/static/managed/img/fb2/personal-finance/lifestyle-budget/660/371/Couting-Hundred-Dollar-Bills.jpg?ve=1&amp;t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8525" y="4602709"/>
            <a:ext cx="3456193" cy="1942800"/>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http://timebusinessblog.files.wordpress.com/2011/09/bank1.jpg?w=480&amp;h=320&amp;crop=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 y="4526208"/>
            <a:ext cx="3257550" cy="21717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data:image/jpeg;base64,/9j/4AAQSkZJRgABAQAAAQABAAD/2wCEAAkGBwgHBhUIBxIWFhMWGBobGRcYGCAcHhocHiAZHiMgHx8gHSgiHhslIBYgIzMtJykrMi4xHB8zOjUtPCgtOisBCgoKBQUFDgUFDisZExkrKysrKysrKysrKysrKysrKysrKysrKysrKysrKysrKysrKysrKysrKysrKysrKysrK//AABEIAOEA4QMBIgACEQEDEQH/xAAcAAEAAgMBAQEAAAAAAAAAAAAABgcCBAUDAQj/xABGEAABAwMCBAEHCQMKBwEAAAABAAIDBAURBiEHEjFBURMiMmFxgaEIFEJScoKRksFisbIVIyUzNENEU6LRFiRUY6Szwxf/xAAUAQEAAAAAAAAAAAAAAAAAAAAA/8QAFBEBAAAAAAAAAAAAAAAAAAAAAP/aAAwDAQACEQMRAD8AvFERAREQEREBERAREQEREBERAREQEREBERAREQEREBERAREQEREBERAREQEREBERAXlU1ENJTuqKpwYxgLnOccBoG5JJ6AL1VOfKPvM1NaKezwnDZnOe/HcR8uAfVzOz7WhBlf8AjzbKSqMNkpnTtB/rHP8AJg/ZHKXEe0D2Lc0zxxsVznFPeYnUricBxPPH73AAt/LgdyFCeEPC+l1RQm9X4v8AIcxbHG08vPjq4nryg7bYJIPhvL9ScCrNVQGTT0r4JMbNeeeM+36Yz45PsQWzFLHNEJYSHNcAQQcgg9CCOoWa/O2i9U3vhdfv+HdVscKVx+0GZP8AWRn6UZPUD17cwIP6GikjmiEsJDmuAIIOQQdwQe4QZoiICIiAiIgIiICIiAiIgIiICIiAiIgIiICIiAiIgKhvlLsIuFFJ2LJR+BZ/ur5VOfKUog+xUtd9SVzPzt5v/kgn3DWlZR6BoooxgGCN/veOc/FxUlUf4fSCTQtC4f8ATQj8GNH6KQII/rbSVv1hZTb68YcMmOQDzo3eI8Qe47j3EQXg5fK603CXQWo9poCTCSc8zepaD3GDzt/ZJ6YVtKreNVrmt/zfW9qGJ6R7Q/8AajJ2z4gOPL7Hu8EFpItW1V8F1tkVwpTlkrGvb7HAEe/dbSAiIgIiICIiAiIgIiICIiAiIgIiICIiAiIgIiICgvGygNfw5qCwZdGWSD7rhk/lLlOloX+gF0sU9vd/exPZ+ZpH6oIvwYrPnnDelJ6sD2H7r3Af6cKbqoPk3XAS6cqbeTvHMH+wSNA/DMR/Eq30BaN8t0V3s01tn9GWNzD6uYEZ92creRBXfAmvlqtCCjqAQ+mmkiOevZ/w8pj3KxFW/B0clVdYm+iK+XH4kfoFZCAiIgIiICIiAiIgIiICIiAiIgIiICIiAiIgIiICIvGsqI6OkfVTHDWNc4n1NBJ+AQUzwGaIdW3SCP0Q4bex8gH71dipj5OVNLNFXXif+8kY3PrHM93/ALGq50BfHODGlztgOq+qJ8TbnNRaYdRUG9TVuFPC3xdJsT6g1vMc9sBByuCkbptOT3d3+Lq55m/ZJDf3tcrBXP0/aobHY4bVT+jFG1mfEgbk+snJ966CAiIgIiICIiAiIgIiICIiAiIgIiICIiAiIgIiICr3jhqAWbRL6OI/ztUfJNHflO7zjw5fN9rwpvdrnRWe3vuFzkbHEwZc53Qf7knYAbkkAKrNJ0VVxI1iNZ3VhZRU55aSJ30y0nziOmx3JH0gG5IYUE24aadOmNGwW+UYkI55ftv3IP2Rhv3VKEXlV1MFHTOqat7WMaCXOccAAdyT0CDKeaKnhdNO4Na0EucTgADcknsAFV9r1dpu7alOqLzWQsZEHR0cTnjma07Pmc30mvkxgAgENHTdd6ekn1+zlrBJFbPos3ZJVeDndHRwdwNnO2JwMZzpuFmiaYYZRMP2nPd/E4oDuKeiGu5TXM/JJ+/kW5T8QtH1H9XXwD7Tw3+LCxdw70c5uDQQflwudV8JNEVP+E5T4skkHw5sfBBMaOuo66PylFKyRvixwcPxBWwqjruBVsZJ5ew1k8EgOWl2H49hbyOG23U+9abqbi1osc9PI2vgb2OZHY9hxLn1NLkF0Iq00txkslzm+ZX5po5wcESHzM+HNgcp2+kAB4lWUxzXsD2EEHcEdwg+oiICIiAiIgIiICIiAiIgIiICIiAsZJGRRmSUgNAJJOwAHc+pZKvOOV2nt+i/mNHnylVI2EY68pyXfiG8v3kEap4qjjFqk1NQXNtFK/DWDI8s8ePcEg792tIAwXEq5KeCKmgbBTtDWNADWtGAANgABsAAuZpOxwab07DaabGI2AE/Wcd3O97iSty63Ois9A6vucjY4mDLnO6D/ck7ADcnZBtrGSNkrDHKAQeoIyCqwHFeuvM5j0Za56lgJHlXHkbke4j17uB9Syk1/rS2Dyt6scnk+7oX85aPHADviQgs9FFdIcQNPat/m7bLyy4yYZByv9wzh33SVKkBFjJIyKMySkBo3JJwB7So7/xraKic09m8pVvHUUzOdo9spIiB9rwgkiLn26qudTJzVlO2JmMjMoc/PgWtaWD2h5XQQRzV2iLDq2DkusQ8pjDZWebI32OxuPU7I9Sqr5xqvg3cGxVBNVbHuwD9XPYdfJyd8ei7fvnlvhat0t9Jdre+guDA+KQcrmnuP0I6g9iAUHhYL1QahtTLlanh8bx17g9w4dnDuF0V+erBWVXCXiS6yVryaKYt3djHI44ZL6i0gtd4gO22av0KgIiICIiAiIgIiICIiAiIgIiICrDjEwuv1mLvQ+etB8N3RfoCrPUB410E1Ro3+UaQfzlJLHO37pwfcA7mP2UE+VOcTWyat4m0WjXuIp2jysoHc4e4+/kZgHsXlW5Q1UVdRMrKc5ZIxr2nxDgCPgVVl7/ov5QFJUy7MqIC3J+tyyNwPXlrfzILUoqSnoKRtJRMayNgw1rRgADsAvZEQQzWvDmz6o/5uMeQqxuyojGHcw6FwGObcDfqMbEKGUXEXVWnpnaTvVL85uLS1sDmOHLICNnPxvsPOzgZHpcpBJuZRmw6Jttk1FUX6J8kk9QSS6UtdyAkkhmGghvQYOdmtCDi27QlfepBcOIVQah/UUrCW08fcZaMc7h4n2Hm6qd0tNT0dOKekY1jGjDWtAa0DwAGwC9UQEREBERBSvylaKI0NJXfTD5Ge0EB3wLf9RVnaGq5a/RtHVVBy91PEXE9zyjJ953VJcTbpPxH15Dp7TvnxwlzA4eiXEjyj8/5bQ0DPflJGeYK/rRb4bTaordTehFG1jfY0Ab+vZBtoiICIiAiIgIiICIiAiIgIiIC8aymhraR9JUtDmPaWuae7XDBH4Fey+OcGt5nbAd0EC0beo9O2F1huZc+ekmdTxxtAMkzcc8RY3PeNw3JAAaSSACVrcZrLVXDTcV/t7S2ponCYDYkN2LhscZaWtd39A+Kz4bPZqi91etZmjz3/N6bbGIY8ed0zl5O+dxgjorDc0ObyuGQeyDlaVvtNqSwRXak9GRoJH1XdHNPrBBC6yqCKU8I9XmnmP8ARVa8ub4wSbZ26loGAdvR5epac27HIyWMSREFpAIIOQQehB7hBkiIgIiICIohq/iLp/Sx+bzv8rUdBBF5z87bO7M69znwBQS2WRkMZllIa0DJJOAAO5PYKndX62uut612leHjXOadpqn0W8p2OHfRZ1yertw0Hv7Sae1lxLHldTvNDQndlM3d7u4Lwd9jj0sejs0Zyojoq/XHhXrJ+m79/ZnyDmPYZwGzNP1cYz6ge7cILe4eaDt2ibfyQefO8DykxG5/Zb9Vg8O/U9sS5BvuEQEREBERAREQEREBERAREQEREBR3iJWOoNC1lRGcEQPAPgXDlH8SkSiXFmJ0vDqsaz/Lz7g5pPwCDx4PUwpeG9Iwd2ud+Z73fqpmonwombPw7o3s7RY97S5p+IUsQUxe7fFrXjmbTdBzU9LBkx5OHZa13Y7Hmmbk+DAF04otScL5CynZJXWncgDeanHqH0mfDbPmd/kDG2j5Qb3TH+2Uvme0Bm3/AIxVqoOBp7WentRxB9pqY3E/QJ5Xj2sdg+/GF3sgDJUZvvD/AErfpTNcaSMvPV7MxuJ8SWEZPtyuJ/8AjOjOhilx4eWdj96CVXPVNgtI/pGrgjPgZG59zc5P4KH1fF62VMvzbSdNUV0vYRxua0e0kcwH3V2bdwx0XbjzQ0Ubj/3C6T4PJHwUqpqaCkhENKxrGjo1oDQPcNkFZOs/EjWG17qGW6nPWKDeQjPQuDu429IetvZSnSXD/TulAH26Hml7zSec/wBxxhv3QFKUQFS3yk7VE63Ut4aMPa8wk+LXAvGfYWOx9oq6VSfH24PvF0pNI2sc8xfzuaOzneawHw2Lic9BgoLM4f1UtboijqJyS4wR5J6khoGffjKkC0LDbWWeyQ2yM5EMbGZ8eUAZ9+MrfQEREBERAREQEREBERAREQEREBad5t8d1tE1um9GWN7D7HAj9VuIgqrgJdHstM+mK7aeklf5v7JJz7cSB2ftNVqqnuJ1nuOktUM4g6cbkDAqYxnBGA3JA+g4YB8HBruvScW7WVBf9HzXqxOy5kT3Fh9Jjw0kNcPaPYeyCv8Ai/eIrnqOnotKskmuVG90hdEMtY0Dmc131jlrdu27epwrI0Nqyh1hYm3CjIDxgSx53jf3HrHcHuPfiGfJ8tkUelpLxJ5008ruZ53dytwACT184ud68jwW3qrQNxobwdT8P5BDVHeSA4Ec/c9dgT3B2JwctO5CyUVa2ji3RQz/AMna0gkoakbHma4xu7ZBxkAnxBH7RU4oL/ZrlH5SgqYZB+xI0/uKDpIteSvo4m80srAPW4D9Vw7jr3SdtaTVV0G3UNeHn8rMn4IJIir93Ez+Uz5PR9vqqw9n8vkovfI7p7wFHtdW/iHX6TqLndKmOnZGzn+a0+cuaCObnkznIbk4BIOO2dgkmsuIkVBUfyJpZnzu4O2DGDmbGemXkbbdxnbG5asOHXD+Sx1b9Qajk8vcJslzjuI+bqGnu49CemPNG2eaM/JsqoJLTVUoY0SMkY4v5RzFrwQGk9SAYyfVzK5kBERAREQEREBERAREQEREBERAREQEREGMjGSxmOQAtIwQRkEHsR4Kp7/wlq6C5G8cP6j5vIc5hcfMIPUA4Pmn6rg4ewYVtIgpjhFVXHRF2do/VcfkTUHylOSQWuf6LmhwJG4aMDPUY6uCudcPV+l7fqu1GhuAIIPNHI30o39nNP7x3UPt2srroypbZuIYJjzyw17QSyQdhJjcP237+Ix5xCwbna7fdqf5vdIY5WfVkaHD4jYqH1fCDRNTJzilLCfqSvA/DmwPcprR1dNXUwqaJ7XscMtcwhwI9RGxXsggUHB7RERy6mc77Usn6OC79t0Xpi1uD6Giga4dHeTBcPvEE/Fd5EHwAAYC4PECaODQ1bJNjHzaUb9yWEAe8kBd/p1VOcS7/U65rRojRo8rlzTUTD+raGnIBd05QRzEjuGgZOQg1vk00MraWsuDh5jnRxtPraHud8JG/irsXH0lp6k0vYI7RQ7tYN3Hq9x3c4+0/gMDsuwgIiICIiAiIgIiICIiAiIgIiICIiAiIgIiIC8K2jpq+ldS1zGyRuGHMeA4H2gr3RBWtXwrdbqo1mh66aicTkx5L4j7if4ub2LFs3Fy0gMfFR1oHcO5HEe8xtB9ysxEFeM1VxDA5ZLECfVVRgfr+9ezbrxLrm4p7fSUx8Z5zJ8IlPUQQGbRF+v45dYXJ7oj1p6VvkmHxDnbue0+BCltisVr0/RCis0LImdw0bk9MuJ3cfWSSuiiAiIgIiICIiAiIgIiICIiAiIgIiICIiAiIgIiICIiAiIgIiICIiAiIgIiICIiAiIgIiICIiAiIgIiICIiAiIgIiICIiAiIgIi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7220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Checking Account versus Savings Account</a:t>
            </a:r>
            <a:endParaRPr lang="en-US" dirty="0"/>
          </a:p>
        </p:txBody>
      </p:sp>
      <p:sp>
        <p:nvSpPr>
          <p:cNvPr id="3" name="Content Placeholder 2"/>
          <p:cNvSpPr>
            <a:spLocks noGrp="1"/>
          </p:cNvSpPr>
          <p:nvPr>
            <p:ph idx="1"/>
          </p:nvPr>
        </p:nvSpPr>
        <p:spPr>
          <a:xfrm>
            <a:off x="152400" y="1600200"/>
            <a:ext cx="8763000" cy="4800600"/>
          </a:xfrm>
        </p:spPr>
        <p:txBody>
          <a:bodyPr>
            <a:normAutofit/>
          </a:bodyPr>
          <a:lstStyle/>
          <a:p>
            <a:r>
              <a:rPr lang="en-US" sz="2800" dirty="0" smtClean="0"/>
              <a:t>Checking account is money you have and can be used anytime. A checking account may or may not earn interest.</a:t>
            </a:r>
          </a:p>
          <a:p>
            <a:endParaRPr lang="en-US" sz="2800" dirty="0" smtClean="0"/>
          </a:p>
          <a:p>
            <a:r>
              <a:rPr lang="en-US" sz="2800" dirty="0" smtClean="0"/>
              <a:t>Savings account is money you set back and intend on not using for a period of time. A saving account earns more interest because it isn’t used often. The longer it stays in the account the more it earns.</a:t>
            </a:r>
            <a:endParaRPr lang="en-US" sz="2800" dirty="0"/>
          </a:p>
        </p:txBody>
      </p:sp>
      <p:pic>
        <p:nvPicPr>
          <p:cNvPr id="4098" name="Picture 2" descr="http://www.businessopportunity.com/wp-content/uploads/2013/04/Totally-Free-Business-Checking-Product-Page-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81600"/>
            <a:ext cx="2514600" cy="16099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weldschoolscu.com/sites/default/files/images/health-savings-account-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75246"/>
            <a:ext cx="2438400" cy="161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03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idx="1"/>
          </p:nvPr>
        </p:nvSpPr>
        <p:spPr>
          <a:xfrm>
            <a:off x="152400" y="1775191"/>
            <a:ext cx="8991600" cy="4625609"/>
          </a:xfrm>
        </p:spPr>
        <p:txBody>
          <a:bodyPr/>
          <a:lstStyle/>
          <a:p>
            <a:r>
              <a:rPr lang="en-US" altLang="en-US" dirty="0" smtClean="0"/>
              <a:t>Economics </a:t>
            </a:r>
            <a:r>
              <a:rPr lang="en-US" altLang="en-US" dirty="0"/>
              <a:t>is the study of the making, buying, and selling of goods or services</a:t>
            </a:r>
            <a:r>
              <a:rPr lang="en-US" altLang="en-US" dirty="0" smtClean="0"/>
              <a:t>.</a:t>
            </a:r>
          </a:p>
          <a:p>
            <a:r>
              <a:rPr lang="en-US" altLang="en-US" dirty="0" smtClean="0"/>
              <a:t>The use of MONEY!</a:t>
            </a:r>
          </a:p>
          <a:p>
            <a:pPr marL="0" indent="0">
              <a:buNone/>
            </a:pPr>
            <a:endParaRPr lang="en-US" dirty="0" smtClean="0"/>
          </a:p>
          <a:p>
            <a:pPr lvl="1"/>
            <a:endParaRPr lang="en-US" dirty="0"/>
          </a:p>
        </p:txBody>
      </p:sp>
      <p:pic>
        <p:nvPicPr>
          <p:cNvPr id="99330" name="Picture 2" descr="https://encrypted-tbn1.gstatic.com/images?q=tbn:ANd9GcS-BE_fZoXcwpILSjVSlXA4zDKj6Ne1xrhdkOKOmOtm7iZJbnpC"/>
          <p:cNvPicPr>
            <a:picLocks noChangeAspect="1" noChangeArrowheads="1"/>
          </p:cNvPicPr>
          <p:nvPr/>
        </p:nvPicPr>
        <p:blipFill>
          <a:blip r:embed="rId2" cstate="print"/>
          <a:srcRect/>
          <a:stretch>
            <a:fillRect/>
          </a:stretch>
        </p:blipFill>
        <p:spPr bwMode="auto">
          <a:xfrm>
            <a:off x="2514600" y="3472266"/>
            <a:ext cx="3733800" cy="33857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264525" cy="1216025"/>
          </a:xfrm>
        </p:spPr>
        <p:txBody>
          <a:bodyPr>
            <a:normAutofit fontScale="90000"/>
          </a:bodyPr>
          <a:lstStyle/>
          <a:p>
            <a:pPr algn="ctr"/>
            <a:r>
              <a:rPr lang="en-US" dirty="0" smtClean="0"/>
              <a:t>When is a good time to borrow money?</a:t>
            </a:r>
            <a:endParaRPr lang="en-US" dirty="0"/>
          </a:p>
        </p:txBody>
      </p:sp>
      <p:pic>
        <p:nvPicPr>
          <p:cNvPr id="2050" name="Picture 2" descr="https://www.companiontree.com/blogimages/deb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376" y="1981200"/>
            <a:ext cx="5017847" cy="376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46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are Productive Resources?</a:t>
            </a:r>
            <a:endParaRPr lang="en-US" dirty="0"/>
          </a:p>
        </p:txBody>
      </p:sp>
      <p:sp>
        <p:nvSpPr>
          <p:cNvPr id="3" name="Content Placeholder 2"/>
          <p:cNvSpPr>
            <a:spLocks noGrp="1"/>
          </p:cNvSpPr>
          <p:nvPr>
            <p:ph idx="1"/>
          </p:nvPr>
        </p:nvSpPr>
        <p:spPr>
          <a:xfrm>
            <a:off x="37381" y="1495246"/>
            <a:ext cx="8991600" cy="4267200"/>
          </a:xfrm>
        </p:spPr>
        <p:txBody>
          <a:bodyPr/>
          <a:lstStyle/>
          <a:p>
            <a:r>
              <a:rPr lang="en-US" sz="2600" u="sng" dirty="0" smtClean="0"/>
              <a:t>Capital </a:t>
            </a:r>
            <a:r>
              <a:rPr lang="en-US" sz="2600" u="sng" dirty="0" smtClean="0"/>
              <a:t>Resources: </a:t>
            </a:r>
            <a:r>
              <a:rPr lang="en-US" sz="2600" dirty="0" smtClean="0"/>
              <a:t>man-made resources used in production; such </a:t>
            </a:r>
            <a:r>
              <a:rPr lang="en-US" sz="2600" dirty="0"/>
              <a:t>as </a:t>
            </a:r>
            <a:r>
              <a:rPr lang="en-US" sz="2600" dirty="0" smtClean="0"/>
              <a:t>money, building, tools, etc.</a:t>
            </a:r>
            <a:endParaRPr lang="en-US" sz="2600" dirty="0" smtClean="0"/>
          </a:p>
          <a:p>
            <a:pPr>
              <a:buNone/>
            </a:pPr>
            <a:endParaRPr lang="en-US" sz="2600" dirty="0" smtClean="0"/>
          </a:p>
          <a:p>
            <a:r>
              <a:rPr lang="en-US" sz="2600" u="sng" dirty="0" smtClean="0"/>
              <a:t>Natural Resources: </a:t>
            </a:r>
            <a:r>
              <a:rPr lang="en-US" sz="2600" dirty="0" smtClean="0"/>
              <a:t>natural materials used in productions; such as water, trees, coal, gas, land, etc.</a:t>
            </a:r>
            <a:endParaRPr lang="en-US" sz="2600" dirty="0" smtClean="0"/>
          </a:p>
          <a:p>
            <a:endParaRPr lang="en-US" sz="2600" dirty="0" smtClean="0"/>
          </a:p>
          <a:p>
            <a:r>
              <a:rPr lang="en-US" sz="2600" u="sng" dirty="0" smtClean="0"/>
              <a:t>Human </a:t>
            </a:r>
            <a:r>
              <a:rPr lang="en-US" sz="2600" u="sng" dirty="0" smtClean="0"/>
              <a:t>Resources:  </a:t>
            </a:r>
            <a:r>
              <a:rPr lang="en-US" sz="2600" dirty="0" smtClean="0"/>
              <a:t>is the employees or anything that directly affects the </a:t>
            </a:r>
            <a:r>
              <a:rPr lang="en-US" sz="2600" dirty="0" smtClean="0"/>
              <a:t>employees; such as training</a:t>
            </a:r>
            <a:endParaRPr lang="en-US" sz="2600" dirty="0"/>
          </a:p>
        </p:txBody>
      </p:sp>
      <p:pic>
        <p:nvPicPr>
          <p:cNvPr id="1026" name="Picture 2" descr="http://upload.wikimedia.org/wikipedia/en/f/fa/Stacks_of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4969184"/>
            <a:ext cx="1905000" cy="17364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encrypted-tbn1.gstatic.com/images?q=tbn:ANd9GcQiDaraltoF5yNEtebCeHyxQRiuuRREodGbha7vEykrxwkuhVR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1.gstatic.com/images?q=tbn:ANd9GcQiDaraltoF5yNEtebCeHyxQRiuuRREodGbha7vEykrxwkuhVR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950" name="Picture 6" descr="http://withoutwax.tv/wp-content/uploads/2012/11/Happy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4922114"/>
            <a:ext cx="2359025" cy="1783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a/a6/Timber_DonnellyMills2005_SeanMcCle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850921"/>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67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affects the Other</a:t>
            </a:r>
            <a:endParaRPr lang="en-US" dirty="0"/>
          </a:p>
        </p:txBody>
      </p:sp>
      <p:sp>
        <p:nvSpPr>
          <p:cNvPr id="3" name="Content Placeholder 2"/>
          <p:cNvSpPr>
            <a:spLocks noGrp="1"/>
          </p:cNvSpPr>
          <p:nvPr>
            <p:ph idx="1"/>
          </p:nvPr>
        </p:nvSpPr>
        <p:spPr>
          <a:xfrm>
            <a:off x="381000" y="1524000"/>
            <a:ext cx="8382000" cy="4267200"/>
          </a:xfrm>
        </p:spPr>
        <p:txBody>
          <a:bodyPr/>
          <a:lstStyle/>
          <a:p>
            <a:r>
              <a:rPr lang="en-US" dirty="0" smtClean="0"/>
              <a:t>Increasing capital helps a business.</a:t>
            </a:r>
          </a:p>
          <a:p>
            <a:r>
              <a:rPr lang="en-US" dirty="0" smtClean="0"/>
              <a:t>When you improve the business, the GROSS DOMESTIC PRODUCT (GDP) improves.</a:t>
            </a:r>
          </a:p>
          <a:p>
            <a:r>
              <a:rPr lang="en-US" dirty="0" smtClean="0"/>
              <a:t>GDP: the total value of goods produced and services provided in a country during one year.</a:t>
            </a:r>
          </a:p>
          <a:p>
            <a:r>
              <a:rPr lang="en-US" dirty="0" smtClean="0"/>
              <a:t>Improving the GDP means more profit!</a:t>
            </a:r>
            <a:endParaRPr lang="en-US" dirty="0"/>
          </a:p>
        </p:txBody>
      </p:sp>
      <p:pic>
        <p:nvPicPr>
          <p:cNvPr id="1026" name="Picture 2" descr="http://www.adherecreative.com/Portals/105208/images/Increase%20Prof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55616"/>
            <a:ext cx="2201214" cy="21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6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04800"/>
            <a:ext cx="7772400" cy="1143000"/>
          </a:xfrm>
        </p:spPr>
        <p:txBody>
          <a:bodyPr/>
          <a:lstStyle/>
          <a:p>
            <a:pPr algn="ctr"/>
            <a:r>
              <a:rPr lang="en-US" altLang="en-US" dirty="0" smtClean="0"/>
              <a:t>Economic terms</a:t>
            </a:r>
          </a:p>
        </p:txBody>
      </p:sp>
      <p:sp>
        <p:nvSpPr>
          <p:cNvPr id="15363" name="Rectangle 3"/>
          <p:cNvSpPr>
            <a:spLocks noGrp="1" noChangeArrowheads="1"/>
          </p:cNvSpPr>
          <p:nvPr>
            <p:ph idx="1"/>
          </p:nvPr>
        </p:nvSpPr>
        <p:spPr>
          <a:xfrm>
            <a:off x="152400" y="1676400"/>
            <a:ext cx="8839200" cy="5029200"/>
          </a:xfrm>
        </p:spPr>
        <p:txBody>
          <a:bodyPr>
            <a:normAutofit/>
          </a:bodyPr>
          <a:lstStyle/>
          <a:p>
            <a:r>
              <a:rPr lang="en-US" altLang="en-US" sz="2400" dirty="0" smtClean="0"/>
              <a:t>A </a:t>
            </a:r>
            <a:r>
              <a:rPr lang="en-US" altLang="en-US" sz="2400" b="1" dirty="0" smtClean="0"/>
              <a:t>Budget </a:t>
            </a:r>
            <a:r>
              <a:rPr lang="en-US" altLang="en-US" sz="2400" dirty="0" smtClean="0"/>
              <a:t>is </a:t>
            </a:r>
            <a:r>
              <a:rPr lang="en-US" sz="2400" dirty="0"/>
              <a:t>an estimate of income and </a:t>
            </a:r>
            <a:r>
              <a:rPr lang="en-US" sz="2400" dirty="0" smtClean="0"/>
              <a:t>expenses </a:t>
            </a:r>
            <a:r>
              <a:rPr lang="en-US" sz="2400" dirty="0"/>
              <a:t>for a set period of time.</a:t>
            </a:r>
            <a:endParaRPr lang="en-US" altLang="en-US" sz="2400" b="1" dirty="0" smtClean="0"/>
          </a:p>
          <a:p>
            <a:r>
              <a:rPr lang="en-US" altLang="en-US" sz="2400" dirty="0" smtClean="0"/>
              <a:t>A </a:t>
            </a:r>
            <a:r>
              <a:rPr lang="en-US" altLang="en-US" sz="2400" b="1" i="1" dirty="0" smtClean="0"/>
              <a:t>Profit</a:t>
            </a:r>
            <a:r>
              <a:rPr lang="en-US" altLang="en-US" sz="2400" dirty="0" smtClean="0"/>
              <a:t> is the </a:t>
            </a:r>
            <a:r>
              <a:rPr lang="en-US" altLang="en-US" sz="2400" u="sng" dirty="0" smtClean="0"/>
              <a:t>gain</a:t>
            </a:r>
            <a:r>
              <a:rPr lang="en-US" altLang="en-US" sz="2400" dirty="0" smtClean="0"/>
              <a:t> after the expenses are subtracted from the amount received.</a:t>
            </a:r>
          </a:p>
          <a:p>
            <a:r>
              <a:rPr lang="en-US" altLang="en-US" sz="2400" dirty="0" smtClean="0"/>
              <a:t>A </a:t>
            </a:r>
            <a:r>
              <a:rPr lang="en-US" altLang="en-US" sz="2400" b="1" dirty="0" smtClean="0"/>
              <a:t>Deficit</a:t>
            </a:r>
            <a:r>
              <a:rPr lang="en-US" altLang="en-US" sz="2400" dirty="0" smtClean="0"/>
              <a:t> </a:t>
            </a:r>
            <a:r>
              <a:rPr lang="en-US" altLang="en-US" sz="2400" dirty="0"/>
              <a:t>is the </a:t>
            </a:r>
            <a:r>
              <a:rPr lang="en-US" altLang="en-US" sz="2400" u="sng" dirty="0" smtClean="0"/>
              <a:t>loss</a:t>
            </a:r>
            <a:r>
              <a:rPr lang="en-US" altLang="en-US" sz="2400" dirty="0" smtClean="0"/>
              <a:t> </a:t>
            </a:r>
            <a:r>
              <a:rPr lang="en-US" altLang="en-US" sz="2400" dirty="0"/>
              <a:t>after the expenses are subtracted from the amount received</a:t>
            </a:r>
            <a:r>
              <a:rPr lang="en-US" altLang="en-US" sz="2400" dirty="0" smtClean="0"/>
              <a:t>.</a:t>
            </a:r>
          </a:p>
          <a:p>
            <a:r>
              <a:rPr lang="en-US" altLang="en-US" sz="2400" b="1" i="1" dirty="0" smtClean="0"/>
              <a:t>Scarcity </a:t>
            </a:r>
            <a:r>
              <a:rPr lang="en-US" altLang="en-US" sz="2400" dirty="0" smtClean="0"/>
              <a:t>means that there are lacking in quantity or number; not plentiful, and therefore, people must make choices.  </a:t>
            </a:r>
          </a:p>
          <a:p>
            <a:r>
              <a:rPr lang="en-US" altLang="en-US" sz="2400" b="1" i="1" dirty="0" smtClean="0"/>
              <a:t>Specialization</a:t>
            </a:r>
            <a:r>
              <a:rPr lang="en-US" altLang="en-US" sz="2400" dirty="0" smtClean="0"/>
              <a:t> is when an individual or a company </a:t>
            </a:r>
            <a:r>
              <a:rPr lang="en-US" altLang="en-US" sz="2400" b="1" i="1" dirty="0" smtClean="0"/>
              <a:t>specializes</a:t>
            </a:r>
            <a:r>
              <a:rPr lang="en-US" altLang="en-US" sz="2400" dirty="0" smtClean="0"/>
              <a:t> in doing one part of a task, and relies on others to complete the other parts. You do one thing very well instead of a lot of things just ok!</a:t>
            </a:r>
          </a:p>
          <a:p>
            <a:endParaRPr lang="en-US" altLang="en-US" sz="2800" dirty="0"/>
          </a:p>
          <a:p>
            <a:endParaRPr lang="en-US" altLang="en-US" sz="2800" dirty="0" smtClean="0"/>
          </a:p>
          <a:p>
            <a:endParaRPr lang="en-US" altLang="en-US" dirty="0" smtClean="0"/>
          </a:p>
        </p:txBody>
      </p:sp>
    </p:spTree>
    <p:extLst>
      <p:ext uri="{BB962C8B-B14F-4D97-AF65-F5344CB8AC3E}">
        <p14:creationId xmlns:p14="http://schemas.microsoft.com/office/powerpoint/2010/main" val="402484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Barriers</a:t>
            </a:r>
            <a:endParaRPr lang="en-US" dirty="0"/>
          </a:p>
        </p:txBody>
      </p:sp>
      <p:sp>
        <p:nvSpPr>
          <p:cNvPr id="3" name="Content Placeholder 2"/>
          <p:cNvSpPr>
            <a:spLocks noGrp="1"/>
          </p:cNvSpPr>
          <p:nvPr>
            <p:ph idx="1"/>
          </p:nvPr>
        </p:nvSpPr>
        <p:spPr>
          <a:xfrm>
            <a:off x="228600" y="1775191"/>
            <a:ext cx="8686800" cy="4625609"/>
          </a:xfrm>
        </p:spPr>
        <p:txBody>
          <a:bodyPr/>
          <a:lstStyle/>
          <a:p>
            <a:r>
              <a:rPr lang="en-US" dirty="0" smtClean="0"/>
              <a:t>Trade barriers are things that prevent a country or business from trading freely.</a:t>
            </a:r>
          </a:p>
          <a:p>
            <a:endParaRPr lang="en-US" dirty="0"/>
          </a:p>
          <a:p>
            <a:r>
              <a:rPr lang="en-US" dirty="0" smtClean="0"/>
              <a:t>Three Types:</a:t>
            </a:r>
          </a:p>
          <a:p>
            <a:pPr lvl="1"/>
            <a:r>
              <a:rPr lang="en-US" dirty="0" smtClean="0"/>
              <a:t>Economic</a:t>
            </a:r>
          </a:p>
          <a:p>
            <a:pPr lvl="1"/>
            <a:r>
              <a:rPr lang="en-US" dirty="0" smtClean="0"/>
              <a:t>Physical</a:t>
            </a:r>
          </a:p>
          <a:p>
            <a:pPr lvl="1"/>
            <a:r>
              <a:rPr lang="en-US" dirty="0" smtClean="0"/>
              <a:t>Political</a:t>
            </a:r>
          </a:p>
        </p:txBody>
      </p:sp>
      <p:pic>
        <p:nvPicPr>
          <p:cNvPr id="3074" name="Picture 2" descr="http://sifilia.com/wp-content/uploads/2012/02/TradeBarrier-Credit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4876800" cy="354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24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7287"/>
            <a:ext cx="8001000" cy="1216025"/>
          </a:xfrm>
        </p:spPr>
        <p:txBody>
          <a:bodyPr/>
          <a:lstStyle/>
          <a:p>
            <a:r>
              <a:rPr lang="en-US" dirty="0" smtClean="0"/>
              <a:t>Economic Trade Barriers</a:t>
            </a:r>
            <a:endParaRPr lang="en-US" dirty="0"/>
          </a:p>
        </p:txBody>
      </p:sp>
      <p:sp>
        <p:nvSpPr>
          <p:cNvPr id="3" name="Content Placeholder 2"/>
          <p:cNvSpPr>
            <a:spLocks noGrp="1"/>
          </p:cNvSpPr>
          <p:nvPr>
            <p:ph idx="1"/>
          </p:nvPr>
        </p:nvSpPr>
        <p:spPr>
          <a:xfrm>
            <a:off x="152400" y="1676400"/>
            <a:ext cx="8839200" cy="4267200"/>
          </a:xfrm>
        </p:spPr>
        <p:txBody>
          <a:bodyPr>
            <a:normAutofit/>
          </a:bodyPr>
          <a:lstStyle/>
          <a:p>
            <a:pPr marL="118872" indent="0">
              <a:buNone/>
            </a:pPr>
            <a:r>
              <a:rPr lang="en-US" sz="2400" dirty="0" smtClean="0"/>
              <a:t>Economic barriers are barriers that prevent people from trading with each other.</a:t>
            </a:r>
          </a:p>
          <a:p>
            <a:pPr marL="118872" indent="0">
              <a:buNone/>
            </a:pPr>
            <a:endParaRPr lang="en-US" sz="2400" dirty="0"/>
          </a:p>
          <a:p>
            <a:r>
              <a:rPr lang="en-US" sz="2400" b="1" dirty="0" smtClean="0"/>
              <a:t>Embargo</a:t>
            </a:r>
            <a:r>
              <a:rPr lang="en-US" sz="2400" dirty="0" smtClean="0"/>
              <a:t>: </a:t>
            </a:r>
            <a:r>
              <a:rPr lang="en-US" sz="2400" dirty="0"/>
              <a:t>an official ban on </a:t>
            </a:r>
            <a:r>
              <a:rPr lang="en-US" sz="2400" dirty="0" smtClean="0"/>
              <a:t>trade with a particular </a:t>
            </a:r>
            <a:r>
              <a:rPr lang="en-US" sz="2400" dirty="0"/>
              <a:t>country</a:t>
            </a:r>
            <a:endParaRPr lang="en-US" sz="2400" dirty="0" smtClean="0"/>
          </a:p>
          <a:p>
            <a:r>
              <a:rPr lang="en-US" sz="2400" b="1" dirty="0" smtClean="0"/>
              <a:t>Sanctions</a:t>
            </a:r>
            <a:r>
              <a:rPr lang="en-US" sz="2400" dirty="0" smtClean="0"/>
              <a:t>: a </a:t>
            </a:r>
            <a:r>
              <a:rPr lang="en-US" sz="2400" dirty="0"/>
              <a:t>threatened penalty for disobeying a law or rule.</a:t>
            </a:r>
            <a:endParaRPr lang="en-US" sz="2400" dirty="0" smtClean="0"/>
          </a:p>
          <a:p>
            <a:r>
              <a:rPr lang="en-US" sz="2400" b="1" dirty="0" smtClean="0"/>
              <a:t>Quota</a:t>
            </a:r>
            <a:r>
              <a:rPr lang="en-US" sz="2400" dirty="0" smtClean="0"/>
              <a:t>: </a:t>
            </a:r>
            <a:r>
              <a:rPr lang="en-US" sz="2400" dirty="0"/>
              <a:t>a limited or fixed number or amount</a:t>
            </a:r>
            <a:endParaRPr lang="en-US" sz="2400" dirty="0" smtClean="0"/>
          </a:p>
          <a:p>
            <a:r>
              <a:rPr lang="en-US" sz="2400" b="1" dirty="0" smtClean="0"/>
              <a:t>Tariffs</a:t>
            </a:r>
            <a:r>
              <a:rPr lang="en-US" sz="2400" dirty="0" smtClean="0"/>
              <a:t>: a tax on imports</a:t>
            </a:r>
          </a:p>
          <a:p>
            <a:endParaRPr lang="en-US" sz="2400" dirty="0"/>
          </a:p>
        </p:txBody>
      </p:sp>
      <p:pic>
        <p:nvPicPr>
          <p:cNvPr id="73730" name="Picture 2" descr="http://dominicanewsonline.com/news/wp-content/uploads/2012/06/embar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495800"/>
            <a:ext cx="3276600" cy="218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50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Trade Barriers</a:t>
            </a:r>
            <a:endParaRPr lang="en-US" dirty="0"/>
          </a:p>
        </p:txBody>
      </p:sp>
      <p:sp>
        <p:nvSpPr>
          <p:cNvPr id="3" name="Content Placeholder 2"/>
          <p:cNvSpPr>
            <a:spLocks noGrp="1"/>
          </p:cNvSpPr>
          <p:nvPr>
            <p:ph idx="1"/>
          </p:nvPr>
        </p:nvSpPr>
        <p:spPr>
          <a:xfrm>
            <a:off x="152400" y="1676401"/>
            <a:ext cx="8915400" cy="4724400"/>
          </a:xfrm>
        </p:spPr>
        <p:txBody>
          <a:bodyPr/>
          <a:lstStyle/>
          <a:p>
            <a:pPr marL="118872" indent="0">
              <a:buNone/>
            </a:pPr>
            <a:r>
              <a:rPr lang="en-US" dirty="0" smtClean="0"/>
              <a:t>Physical barriers are natural or man made physical barriers that prevent people from traveling</a:t>
            </a:r>
          </a:p>
          <a:p>
            <a:r>
              <a:rPr lang="en-US" dirty="0" smtClean="0"/>
              <a:t>Mountains</a:t>
            </a:r>
          </a:p>
          <a:p>
            <a:r>
              <a:rPr lang="en-US" dirty="0" smtClean="0"/>
              <a:t>Deserts</a:t>
            </a:r>
          </a:p>
          <a:p>
            <a:r>
              <a:rPr lang="en-US" dirty="0" smtClean="0"/>
              <a:t>Large bodies of Water</a:t>
            </a:r>
          </a:p>
          <a:p>
            <a:r>
              <a:rPr lang="en-US" dirty="0" smtClean="0"/>
              <a:t>Landlocked</a:t>
            </a:r>
          </a:p>
          <a:p>
            <a:endParaRPr lang="en-US" dirty="0" smtClean="0"/>
          </a:p>
        </p:txBody>
      </p:sp>
      <p:sp>
        <p:nvSpPr>
          <p:cNvPr id="4" name="AutoShape 2" descr="https://encrypted-tbn3.gstatic.com/images?q=tbn:ANd9GcRTxQw1EqnljpfMUnRNN8XfqaOI0RBelh1gGejZ59P2ZU0oOE5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RTxQw1EqnljpfMUnRNN8XfqaOI0RBelh1gGejZ59P2ZU0oOE5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encrypted-tbn3.gstatic.com/images?q=tbn:ANd9GcRTxQw1EqnljpfMUnRNN8XfqaOI0RBelh1gGejZ59P2ZU0oOE5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encrypted-tbn3.gstatic.com/images?q=tbn:ANd9GcRTxQw1EqnljpfMUnRNN8XfqaOI0RBelh1gGejZ59P2ZU0oOE5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encrypted-tbn3.gstatic.com/images?q=tbn:ANd9GcRTxQw1EqnljpfMUnRNN8XfqaOI0RBelh1gGejZ59P2ZU0oOE5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s://encrypted-tbn3.gstatic.com/images?q=tbn:ANd9GcRTxQw1EqnljpfMUnRNN8XfqaOI0RBelh1gGejZ59P2ZU0oOE5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6" descr="data:image/jpeg;base64,/9j/4AAQSkZJRgABAQAAAQABAAD/2wCEAAkGBxQSEhQUExQVFBQUFRQVFBUXFBgYFxUWFBQWFxQXFxUYHSggGBolHBQUITEhJSkrLi4uFx8zODMsNygtLisBCgoKDg0OFxAQGywkHRwsLCwsLCwsLCwsLCwsLCwsLCwsLCwsLywsLCwuLCwsLCwsLCwsLCwsLCwsLCwsLCwsLP/AABEIALcBEwMBIgACEQEDEQH/xAAcAAABBQEBAQAAAAAAAAAAAAAEAQIDBQYABwj/xABGEAABAwEEBQgIAwYFBAMAAAABAAIDEQQSITEFQVFhkQYTInGBobHRFBUyUpLB4fAjQoJDYnKistIWM1PC8Qdjo+JEg5P/xAAZAQADAQEBAAAAAAAAAAAAAAAAAQIDBAX/xAAlEQACAgEEAwACAwEAAAAAAAAAAQIREgMTITFBUWEEInGBoRT/2gAMAwEAAhEDEQA/APTLyW8h76W+tLMqCLyW8oL6UPQFBAclDkOHpRIgKCQ5KChw9KJEBQRVOqhxIlvoCggFLeUHOJQ9Kx0EXkt5D30oegKJ6p15D306+iwonqlBUAenB6LCicFLVQB6W+iwonqlqoA9LfRYUT1S1UN9LeQFE1UtVCHpb6QUTArqqIOShyAolqlUQclvIHRIlUd5LeQFD1yaHJapBQq5deSIHRgxpJm2vjwStt4OWJ2VFfFVD7fFkbrtxYT/ADLobY1xuNa00xpeOHaarm35HRsotvWBrS4eNfBNdpdoza8dn1VbI27j073u1FDurRPErntqWGM7C7PsFAE98NlFgdMs/e4DzSR6aYTShHXRVckbtTm03jHiQhHxuyJbw8gq37J2aNXHbWubeDhTak9ZM97xWSbE7K/hWtLzgK9SKDaDBx4/P6J7wbVmo9Mb7w4pxtjRm4DtWQBeMsf1BFRhxFSRXZex4nDvRvC2jUMtIORSutAGZp1rMwz5gtI2EYnxIUUEz640cN+HgAjeDaNY20g6xxTxMs5Z3Eaj8RSzyhwvOqbuo1cewZoX5CHsmj55LzyynpzTiC/tvD5pRa6/lc7fjXsrVPe+E7X01YtI2jiuFqbWlRXZVUmjbW0mhDgc+ll1VRslmjdi5oB24jvCzf5NOmi1oWuGWXPJRMs1a5pGex026i2rh/LkVC3SM4/I74T81rHVTRD0mjWCZO55ZQaWdjevDqAHGoT4rcXZPf3fKie5EnbZqhMl55ZqQNpVxJ/U76qNrmnAG7QZ3sPGqW7EraZqueSiZZdr+j/mU/V9SmXWjEyknYH/AERuoNpmtEy70gbe9ZKa1x09t5pqJJ8V0FqiOTKn+EcdyNz4G39NeJUolWUl0qxmDgRswKjGlWOwF6uqjXV7KBLc+Bt/TYc8nc6sd68uClSevPwXevHH2ZG12XMu0+StTRODNkJk7nVj47VO7N5aNoDPkKp0lpkGUx7WCnaUbkR4M1/OpFkBb5/9RnwBclnEMJGYGjABi49h+iijLYiRE0VObjj4nFTmzyj/AJCY58g2A9i81aj9ndh8DYp5aAAtI2EfRSOjcMei068CD2Kln0jMMiztp5Id2mpjg+7+kgfJNJsVo0EFpvG6W36e7h/UMUy6b1CKbqCtPFUkFsDs3Fu8dI+CtBaw1vRkdKfddVoHEUQ+AXIdHcpS6Tr1HvOpIGipq0DiKdQqhbPaC4/itbT3W1H830RU0xaOgCB/FVTlRSRFGCDkH/xU7gMVKX/9ttdgBVLbdLOB6VCfvYhHW5zs6K0m+SG0i/kndTGLD+A14jFNZa2HANe07Lz/AArgqmK0OObie1WEEL6VDSRuQ5UCVhRie4YB47wevEqCOxyj23YDVQ1704tdrBHFFRVop3KKwRB0R7RFdVT8qoywSA5vY5vDux8U+KMOzoesA+KLisYGTWj9IHyUvV4KUBloiaQbtOsUp27FXNfIcGuJG52HcVcixDW1vDyTvQ27B2E+alaqQ3Cyqhs83+rTiVBaJJYnVqH/AKad9VeCzAZA8fNQy2IOzB+IeSpa3InplFZ7ZJUkg49Zp3ogzl2ZI7ArNuj2jKvEeSgtT44/bIG4kE8AKqt23wTt12DXXHJxHd4FKIKZmp/hqqy26baP8tnaSacAfmqeflDJ71Oqg8FpFTZDcUXlu0gIs42dZGfBV7uUYOUIPaULDyha7CUF9Nhp3hGR2+KTCIOaf3ySOOC0VrtGb56ZE7TbicIG02dPzRlh0k848yxvHzqmssjgQX2iEN90Nx7ypnuYD0Sx28H5BD1F0hqDDRpQ7Gjsd8wiYbSX5uoNg+hVW2MnNmG0OPgVNBzdbrH9PW2izci0iwmsYzDa76eYCCks9QbxLQNja9tKo+O9S65o7vAqSGzsFQKA7AAPAKVqMpwK2GO0NxY5krdWOPwvANepc+Wc+01zdwc75VVtJZDTaNmfiqx8dzIU7B5KlqpkvToey0SAeye1z6pVB6a7ae7yXKswxCJ3AZkDtCp7ZO3IOBQmhi+0/iPYGQ6iQQCNoGVOKtZLHZiOiRxcPArjxUHTN8nJcGZtkh2gbamgHb5IKHR0kxJY5rgNYv0rsrdxPVVao6Bsr/abe/8AskH+5W1ijhhbcY1oaMgHjXnvWu8or9ezPbt8mKHJ20AVBYd18g/zABS+rZ42l7wGtGbi4UHaFrZS3VeHZ8wh3TgNOtpzGBBU78n2VtRRT6GldKSGGoGbsbp3DDpK4tFjkAzNNwFOAXQWwAdEXes/IBGQW0nM1WcptvgpRVFM6yAnENLtvN176KWz6MB/Zhw3Gng5XLomOxxB3fROja5uRB7aHgUtxjwRW+r2f6Tq9bqfNPja1up7f1OA/qVk+VwzaO0EHsIog7a2QisZNdTS8+JwTU2JwQ6z6RY32n13EuPjVFm3RkVFD1Fp8VjJpLZeo6OQDdiOIKtLHUtIfC4Ye1QV4a1co1ySn4Ll1sjzp4DwcmeumDJxHXr6iKoaKw4YVHd4KM25sZ6QB61KaZTTCxyhG0cUx3Kho9374KmtWmLIXfladfRBHaibPaIXCoMZ33B8wrxSXKIv6HQackmJELWOA/NXAdZrQcVLL6UcA+Bu/puPY2jR3qBulYmjF2A2A0HyCdDyjs7srzuweannxErjyyysUJpR7i841cRSp3NGQ3Y9qC0pYbtS1opro0KOblVEwYMefhHzKDk5YtdlFxkp/sKlKd3Q8oVRVWiamzgEBNbSFYWzSMcmJYGnaHE/JVNpha6vNvbXY4kfJdMPpjIgl0oW5U4BI3lFKMqDqw8KId+hZ8xGXj90hx4NJPcgJWlho4FpGYcC08DiumMYswbkaexcsHggPaHDbUk8SVpLHpyOQZHuPyWL0dOaC5ZOc30ea8ArZs1q/JYg39Lvm5ZakF44/s0hJmqDy4dFsZB2k+Ab80xtiIxEcddrYgeJGKorMbef2YjG+6PFTubavzEnqkB7gVji15NbT8FmNMGM0fE472l1PhdVGM0+12DGOJ2O6J44hZqSOQ/ldwUJilaOiMd5ATxTFk0bmG1T0qYBTUBICe4UCr9IW99MYWDtcSO2o8FV6P0taGDEt7XN81ZDTpPtNaepw+oUYtPopNMoJNJip6I4nzXK79LgOJhjr1R/2rleXwVfSotXKJgAa5jSxuDRkABgKUyQsOmYJTRjX76EU4kJ2kIrNL7ULTvBLD/Jmq59maxtIWtj3kPk4AyD5rFKNfSm3ZcSWJrx/muZXPImm46lZWOzQxigeOBx7VnGOfQfikHX+E2h7Dl3oiK0P/1Cf0NHyUyT6spNdmhdOwfmHA+SGnezKoQMc7j+c/Cz+1E3yaVLTTazyIWdUXY4wNORT47PTJOhlu/lYeokeNVOLS05tp1EFDYJDGYZqcOO0pomYdvBRmQZg1HUfBSUGxykfTBP52uYBVdHamnEEIhj0cgE1Gwp9+iha5PBSsZHPId3BVGkIWvwc0Hu7wrl7aoSeJVGVEuNmXn0exnsRsB2kXvHFRHotArkre1xqlthXSpuRi4pEEslQo433QmEphK1RmSPlJTb6jqgbZbKYNz27FaVkt0LbrXqCDZaHDIqGq6q3UUjJuy2smnHsVzByydhexptFadVclkKrlL04sam0eiRaXinHSkfHvY+nc6qe7RzDi3SLgP3ntPdULzyzwF7qBaKxaFJ/Mspaaj0y4zvwaGNjWf/AC3P6gSPEqX0g+/Ub2DzQVm0NT8/d9VYM0YKe0T+n6rJs0SBJbXC326/CP70sVtgdl3ingSltXJ2/wDnf2MB/wByD/wgdTpP/wA//ZUsfYnl6C5Cw+yxruqSh/mKg9FkPswn4w7+kqSLk1IPe4UQtrsFqic3mw5wJx3Jr4wf0m9HlH7E8H+a5EtgtNPacN2K5KwoASpoCeGLkNqOCcnNjTxEkOhGOUzXJGQqZkCQxA4qRpO1SNsxTxZXbErHRG7rQ9CDUEo30cpHWY7EWFERtRzOO/XxUsEzDkSw7W5drfZPBDvs5URZRMC+htRb7TQ8bWG674SaHsIRsdoif7JrTMEdIdbSKjrWaZNvUj7RWmRIyORHU4YhLGws0fMtd7Jp971BJYZNRvDs8gq6HSTgKZ/xZ/EM+0KKfSDiatc9n8L8PkmosHJBs2jic4u2/T5lU1ssVnaemcdjZC48GjBQWt8j/ae5w2Oc492Siijpq7j5LRKiG7GmwRO9lj+svp3AFN9VNaKlrn9TgPHNH8+G5td2BPdarwwB7aeaechYoq7BYGAu5ykjXZBzAxzOpzHIlvJaySClHxn3mvJ7nVCSWJxOodRREUzm6mn9f/qnnLtMWK6aK+T/AKdjNtpqN8WP9aEk5BuH7avVDhx5yi1DNJADpNf1tuu7ga9yVz45MQ7i0g8CFS19T2J6UPRk/wDBNPatLG9bAP8Aemu5ItGPpIociIS4cQ9asN2Y9SZLGdTTwT/6J+w2YmXj5K41bacd8Eje9W9g0aY8H2qI7qXT3kJ0z3DKo7Sg5LZJliq3JyJwii/D2t/Ne6mk94wSO0g2lBeG+jfnVZ+KeY0usf2ZfeSs7K+f8wPaQpaY0w46YOpg+P5XU06Xk1Naf1HyT2P98M7Q1TXISP2fh4KLKorpeUErfyCm764Ku/xLOCS6YXTk0QNaR+oOfXuV3LZojkB2Pd50QnqON2FCf1eQVxkvImn4Kh3KiSv+c746dy5XQ5LQf6Q4u80irPTJxmDNgUghT/TWjUkOk2j8q5qZraEMRTDGVL6yHuhKNJN2BOmFogukJQ529EjSEexL6bEUUwIBO4a1IzSDxvUwnjKeObORCP6A6LSZ1tRcduadyG5luohd6NsopqJVssBK07Ej7Kx2rgUD6OV1xwSxQWTv0Q05EqGTQ5GRqla9w1kKVtvI3p8hwV0tle3MEIchXXrc+6EnrFpziaexPkXBTtjTuYBVw2eI5xgdX0UgMOynFFsKRQtsbQagd5Uwi3K6HMp4ZEdnFTbHSKB4oh5HLTusUTvoQhJ9CMOTnDrFdnkhMGjNvlTPS/uqt5+T2yQcKIR/Jx/vN4rVNENMBOkCmnShRTuTcm0cU3/Dciv9SeQX1k7aVx0k7aUT/h5+xd6hcncQpgZ0i46yuFsJ1o0aBKeNCHajJBTBo5yUVeBb3jsx++pPGh3avvJN9WSA4EavEeXcospIgZKQR14/ezFprkOrKX0rXr1bcN23cldYn5kUGfAHKnUT2oS1WN2zDIjdWnHVXLFVSYnaDPXDhhedxKVZ9+jyTmDqrjqw1NPjwyXK9tE5M0/q5NOjVYgFPAXNkzXFFV6tKYdFHarq8kdKAjJhSKUaKKX1YVbi1tUjLS0oykKkUnoBCcLG7er0StTg5qMmPFFO2Ap4Y7USrUtGpODG7sifhpXxB+8FkPEAiDhrKm58hEmPcmmz/wDCmx0Cm0lJzg2fJEOh2BQSCidhQxxbsUEjtlAumlQr3EqkSx0j6ZuohZLUN5TzZyc0x1nVWhUyE2s6mjtxTxaju7AFFI2iFklomnYqLH0w7TxTfTyPzHiVSS2tBvtytRbJbNdDpR3vu+Iqwh0gTnisXZrYrey2hTJUNM0nPgpjpB9lARSqbNZ2y6J+d3nintnO08VXOdRNEydhRa+lHZXtSenAZg8AVXCdcZ0WMs26Rj1kpw0jD7ypHyfeCgLxsHBFCNE+2Q+92UPbqQEtsgdk8kjXcd26uviqkzHUe9cJyc7p8eNFSVCssSYzrr1xuJ40XKv5wfZXKrFRpLw94eKQyNGs/C7yVkbOEx1mC5czbAqZJxqB4IcsLtvBXD7OFHzQTWoLAr47IPeI/Si2WP8AeHh4qS6EPLLRPNsWKQ91iP2UrYKZn7qhWvLlOyy1zTsKDYmAKQx7N2/LDtwJCggsow+/vMKX0fCnH77VLaHQoeW5g049/wBlSNtDTuO/BDiwbCVMyy769aTaHyK5tUNJZiUY2AjWpWuIzFUrCin9BJTxYaK9jLDuKSWDBS5spRRn5IKKvtQoru3MIVBbRmri7FJFTbJ6KktdqR1uFKrOW+Qiq69NHPN0Nntm9CPtaDfIXFEWewSPyaeC61FLs52ywsNpJWhsUhUGg+Sspxc08Fr7HyeLcx3Lm1ZRNYJgFmcdaPiJOpWUWiqakS2wUXO2jdIqvR6qGSxlaBljUosoU2VRknxEff1TDX7wWufYWnMDrohpdCNORRkKjJvP3QqJzuP3vK0c+gHdaCk0O4avFWpIVMpi8/TE91V1/q7R/wAdwKsn6Mds++1Q+r3A5HdSpH9WH3gqtEgbndX32rkYIaZhw6vqKrkwNxfC7nGoUMS3RtXLijXJk7nNUMkbTkTwSUauD27e5GKDJkElmrkVCdG1zcezBH3xvXVG9PoXZBFYA3IKcRD74JWxDYeKUtA/5TsBWtHD78k5R85hlnkNaV0m7vSAkoV317zVQ393euqNnenQWTglLVD13d6W9uKKCyY450PBIBTLDqJ81C6ZozNOshRutsY/O34gjELCXiuZJQk1hY7OvH6JHaSiGbwmHS0XvV/SfJNR+BkBz8nYXZ3/AIh5IZ3JKza2Od1vPyAVkdMR/vfCo3aaZ7r+Df7lay8EOgSLk/Zo/ZgYOsE+JKm5q77DQ3qAHgkdpuOmR/l/uUZ0q06j3eav9vJPBxtEg1qC18oDCD02lwwuF9HVNKACh95vVVTC2B2p38vmvK9LaWntLnOMYvQkAXRiA99GtcCTUh2seS109NzM9SeK4PW9AcpGz1/FjcQ67coWPDjU3ekavoNYArmr2zWlkgq1wIrSoIIqM8QvnZlsmfSQyzufdJa5srnOaxgc0ipdVoGGFMicte05I8vnNs8rZmA+jRMLAyrS8AiMhxNQDUtNaazgnqfitcxFp6/iRveVPKMWENfIy8x5utoXDpUqbzrl1opqrU9hVho63tmAcx8T2OaHNLHlxAO0EDjh1LwPlNpEOne+JpZHMTMA4A15zF52e3fbUagoNGaZmhdficYy9r4wWk0FQPZq40OLdlKrV/hrFV2C/IVu+j6PSXl5doH/AKjl0ghlIbGXXGSUc6RrQcC8m9fkNKZZuBxxXomjrU17TdkMhY4xvJaAb7QK1DQBkQcMCHBcmpoSh2aw1Yz6DbyWqjvJC/qWRoSGMHUFG6yt2BNvnaOC7nTt7k6CzvRAuS89vXIoLBLm9ObFvWYktcmuR3YSh3Oe7Nzj1nzKWH0WRsSwDMgdyjdaohm9nxDzWO5jf3LuYO7+b5NTwXsM36NY/SkI/aN3kAkfygph01CMiT1NOPHxWXpTYePkntmARtoWbNG7TjNTXnLOgqdetQu0zr5up/j+V1Zx9pdUUAP62jupion2iWvstp/ED3NxVLTQnNmjfpp+pjQd9TwoQh36Zm1XB+g/Nypmyv2tJ2VcO6jkj3EZni4f2hUoIWTLV2lpvep1Nb8wmHSMhFb7qbjTwVM+UH8/ZU/J3yTXHaaUyqwO/qVKCJyZZu0pjQymv70lPEod2kQcquxpUBzvAFBCY+8T1AN/pcUOXVNSH9VS7xBCtQRLkyzNuxyyBNKU/qAQD9PitMBXIc42ppqIrUa80NKKEHmnGmVxsYPbUivBNkdMTUQyOb7hJa7rDoz1auwrRQRLkwr1rITgwDeXOP8ATE4Hinc7aDmC0H914NNtbzVWi3lt50jZ4wTSjxNKKasbsYCCfaATeia52OpgFOtz43DgSqw+E5FtPbntwc5lMqvnY013G8SOKF9bU1xkDXzgeB+rE17EAHykVbM0NJIpSPDcXOYwdoCFFjDqkuMjzqbLCBXZW8Sexqtaa8kuTLKblAMLpkdjk1zWgDd+HVRG32uQ/hwyDHWZD1Y9EU66hR+gvLvwYZgKDE3Q4HGpDxe3YU25KC0NeT+MCcKBvPsiIxwqC3pdlDvVKMV0K5BUtitpB5yV8QGNDfjz1Bxa0P6mlyqjZoW0cZ7zibxow3r1cOmaGuFc9asIdA3vZcS0+04XBtwJF4nVkNuARY0MAWOMcjG1DDVx1ZvIdFdIpTAOGKeSQsWykfNAKiKOQm8LrXOa9pFDfrGWk3vZoRsKKtPPTxCNliY0NqasiN4Vzc6S9jlkRTDcrWHR03pAY2QxdJjA6FoEL3EgNN0PLXE1FcMKZKPSFmmZIGOldJleLnSRBrwaXQY8HHDZUUwSyVoeLSKZ2h7WTC8RewGtY9pYWgsNQC8GgfuJqoeUNnLXNcWvY914uD7vtVFbpYAwt6milVYTcmpC/pygucReaHOMhYQC1wMt0SClDQGuVFdWPkJZ5GktlmdcIDxcDS0Ee0AWkubXWMsiq3Yx5b/wW23wkYW0QyMkc146d4g5e1WpoRh2goywaemiNBNNzZILmsmdGXUHvDI5Y01LUWnkAGtZcmo81oXFpjJuk54GhuuyDjhiBmuHIloLRM6VlB02tAe6pHSkZTF7RSpZSoxodaN/TfbFtTXg9I0Tpdr4oy194XG4l4c+t3JxNKu11JFc0dNpBjaXnht7IOw78W8CsjoIubZ+bo2TmG0ZM1r3RviDg0gCheyQUF6IVrXDEUVkQ68ABzbWAOLjKD+IcXNPvAtIxeaGodU4FedKKtnbFukX3pDdvDEcQuL661nprbL0wyIPcbrbprFQOGp12kgJacK0yN7HCVmmYWFrSTFJRpLJQ4NINcA5xcGuqaULzkKEilUosdovObdvXJjJ2EV5s47A0jiCarkrYzNulGruw8FGZevifNcuSpE2M57f4pjp95XLlSSFYwzJpk+6lcuToCMtBxIqngjYOC5cgQj5hsHBCvo41oOAXLk0ArnimIr14odzwBQUHU1vkuXKxMEkl3k9rh/SQgZJ9oYdlRJXjznySrlrBmTBH2nGpjaTtDyK8WlRTWnEEtfv/GGP/jwXLluZMb6ZTISjZWYOpxjUo0jKadJ3a5p/2JFyp9CsMZNI7MkjYX+TetPdZCc2xGgwqZa8WuC5csXJo0SHxWd49lsZNdbpwOz8VEwtnyMUZr/356cHOcO5cuUOTLURY9DMcaGGWIu/NFKws14FvQPAHrQstnbZekZHMLgXNIkmaXNqOl0CaDHI47ly5VCTlKhNUgvSN0G+9lX0q98ZuaxQPLCxz9R15ZqODSkcxeznnMdKC2r2vkDQCLjXh98PaccaVqBWmBHLlUY2gbplhFb7UJrpfDKGNe5hfG5t9gZec9rWOIYWjVQe0aXkZZoZI2iWKPm3cyDE9rmSMkBIuhxeGSBpDXdFwOJ1ZpVyw1HXg0jyWMrXlofEwske0yvhvljSWEB9HxuxFSHUdWtRka0H0TOy4/F0sF0c41wo6J2LCxralopdp0TddnniuXKI8xa/gp8NFhpPRjm0dee28Q2rHUDwGFwLo3VYXAAg1aa7dp3onOmRw6UjGuY1waGNa5zDSjbxqMR7WWrMrlyyydGlcldZbKYImENvwkMMjJHHoF59pt11Ayppda2uNMQBSabRUN4toY5AD0aNoGuNQBc6J6iDvXLk3Jvn+RJIp7RyPhLjWGMnaG3QcPdY9rR2NC5cuRuT9jwj6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8" descr="data:image/jpeg;base64,/9j/4AAQSkZJRgABAQAAAQABAAD/2wCEAAkGBxQSEhQUExQVFBQUFRQVFBUXFBgYFxUWFBQWFxQXFxUYHSggGBolHBQUITEhJSkrLi4uFx8zODMsNygtLisBCgoKDg0OFxAQGywkHRwsLCwsLCwsLCwsLCwsLCwsLCwsLCwsLywsLCwuLCwsLCwsLCwsLCwsLCwsLCwsLCwsLP/AABEIALcBEwMBIgACEQEDEQH/xAAcAAABBQEBAQAAAAAAAAAAAAAEAQIDBQYABwj/xABGEAABAwEEBQgIAwYFBAMAAAABAAIDEQQSITEFQVFhkQYTInGBobHRFBUyUpLB4fAjQoJDYnKistIWM1PC8Qdjo+JEg5P/xAAZAQADAQEBAAAAAAAAAAAAAAAAAQIDBAX/xAAlEQACAgEEAwACAwEAAAAAAAAAAQIREgMTITFBUWEEInGBoRT/2gAMAwEAAhEDEQA/APTLyW8h76W+tLMqCLyW8oL6UPQFBAclDkOHpRIgKCQ5KChw9KJEBQRVOqhxIlvoCggFLeUHOJQ9Kx0EXkt5D30oegKJ6p15D306+iwonqlBUAenB6LCicFLVQB6W+iwonqlqoA9LfRYUT1S1UN9LeQFE1UtVCHpb6QUTArqqIOShyAolqlUQclvIHRIlUd5LeQFD1yaHJapBQq5deSIHRgxpJm2vjwStt4OWJ2VFfFVD7fFkbrtxYT/ADLobY1xuNa00xpeOHaarm35HRsotvWBrS4eNfBNdpdoza8dn1VbI27j073u1FDurRPErntqWGM7C7PsFAE98NlFgdMs/e4DzSR6aYTShHXRVckbtTm03jHiQhHxuyJbw8gq37J2aNXHbWubeDhTak9ZM97xWSbE7K/hWtLzgK9SKDaDBx4/P6J7wbVmo9Mb7w4pxtjRm4DtWQBeMsf1BFRhxFSRXZex4nDvRvC2jUMtIORSutAGZp1rMwz5gtI2EYnxIUUEz640cN+HgAjeDaNY20g6xxTxMs5Z3Eaj8RSzyhwvOqbuo1cewZoX5CHsmj55LzyynpzTiC/tvD5pRa6/lc7fjXsrVPe+E7X01YtI2jiuFqbWlRXZVUmjbW0mhDgc+ll1VRslmjdi5oB24jvCzf5NOmi1oWuGWXPJRMs1a5pGex026i2rh/LkVC3SM4/I74T81rHVTRD0mjWCZO55ZQaWdjevDqAHGoT4rcXZPf3fKie5EnbZqhMl55ZqQNpVxJ/U76qNrmnAG7QZ3sPGqW7EraZqueSiZZdr+j/mU/V9SmXWjEyknYH/AERuoNpmtEy70gbe9ZKa1x09t5pqJJ8V0FqiOTKn+EcdyNz4G39NeJUolWUl0qxmDgRswKjGlWOwF6uqjXV7KBLc+Bt/TYc8nc6sd68uClSevPwXevHH2ZG12XMu0+StTRODNkJk7nVj47VO7N5aNoDPkKp0lpkGUx7WCnaUbkR4M1/OpFkBb5/9RnwBclnEMJGYGjABi49h+iijLYiRE0VObjj4nFTmzyj/AJCY58g2A9i81aj9ndh8DYp5aAAtI2EfRSOjcMei068CD2Kln0jMMiztp5Id2mpjg+7+kgfJNJsVo0EFpvG6W36e7h/UMUy6b1CKbqCtPFUkFsDs3Fu8dI+CtBaw1vRkdKfddVoHEUQ+AXIdHcpS6Tr1HvOpIGipq0DiKdQqhbPaC4/itbT3W1H830RU0xaOgCB/FVTlRSRFGCDkH/xU7gMVKX/9ttdgBVLbdLOB6VCfvYhHW5zs6K0m+SG0i/kndTGLD+A14jFNZa2HANe07Lz/AArgqmK0OObie1WEEL6VDSRuQ5UCVhRie4YB47wevEqCOxyj23YDVQ1704tdrBHFFRVop3KKwRB0R7RFdVT8qoywSA5vY5vDux8U+KMOzoesA+KLisYGTWj9IHyUvV4KUBloiaQbtOsUp27FXNfIcGuJG52HcVcixDW1vDyTvQ27B2E+alaqQ3Cyqhs83+rTiVBaJJYnVqH/AKad9VeCzAZA8fNQy2IOzB+IeSpa3InplFZ7ZJUkg49Zp3ogzl2ZI7ArNuj2jKvEeSgtT44/bIG4kE8AKqt23wTt12DXXHJxHd4FKIKZmp/hqqy26baP8tnaSacAfmqeflDJ71Oqg8FpFTZDcUXlu0gIs42dZGfBV7uUYOUIPaULDyha7CUF9Nhp3hGR2+KTCIOaf3ySOOC0VrtGb56ZE7TbicIG02dPzRlh0k848yxvHzqmssjgQX2iEN90Nx7ypnuYD0Sx28H5BD1F0hqDDRpQ7Gjsd8wiYbSX5uoNg+hVW2MnNmG0OPgVNBzdbrH9PW2izci0iwmsYzDa76eYCCks9QbxLQNja9tKo+O9S65o7vAqSGzsFQKA7AAPAKVqMpwK2GO0NxY5krdWOPwvANepc+Wc+01zdwc75VVtJZDTaNmfiqx8dzIU7B5KlqpkvToey0SAeye1z6pVB6a7ae7yXKswxCJ3AZkDtCp7ZO3IOBQmhi+0/iPYGQ6iQQCNoGVOKtZLHZiOiRxcPArjxUHTN8nJcGZtkh2gbamgHb5IKHR0kxJY5rgNYv0rsrdxPVVao6Bsr/abe/8AskH+5W1ijhhbcY1oaMgHjXnvWu8or9ezPbt8mKHJ20AVBYd18g/zABS+rZ42l7wGtGbi4UHaFrZS3VeHZ8wh3TgNOtpzGBBU78n2VtRRT6GldKSGGoGbsbp3DDpK4tFjkAzNNwFOAXQWwAdEXes/IBGQW0nM1WcptvgpRVFM6yAnENLtvN176KWz6MB/Zhw3Gng5XLomOxxB3fROja5uRB7aHgUtxjwRW+r2f6Tq9bqfNPja1up7f1OA/qVk+VwzaO0EHsIog7a2QisZNdTS8+JwTU2JwQ6z6RY32n13EuPjVFm3RkVFD1Fp8VjJpLZeo6OQDdiOIKtLHUtIfC4Ye1QV4a1co1ySn4Ll1sjzp4DwcmeumDJxHXr6iKoaKw4YVHd4KM25sZ6QB61KaZTTCxyhG0cUx3Kho9374KmtWmLIXfladfRBHaibPaIXCoMZ33B8wrxSXKIv6HQackmJELWOA/NXAdZrQcVLL6UcA+Bu/puPY2jR3qBulYmjF2A2A0HyCdDyjs7srzuweannxErjyyysUJpR7i841cRSp3NGQ3Y9qC0pYbtS1opro0KOblVEwYMefhHzKDk5YtdlFxkp/sKlKd3Q8oVRVWiamzgEBNbSFYWzSMcmJYGnaHE/JVNpha6vNvbXY4kfJdMPpjIgl0oW5U4BI3lFKMqDqw8KId+hZ8xGXj90hx4NJPcgJWlho4FpGYcC08DiumMYswbkaexcsHggPaHDbUk8SVpLHpyOQZHuPyWL0dOaC5ZOc30ea8ArZs1q/JYg39Lvm5ZakF44/s0hJmqDy4dFsZB2k+Ab80xtiIxEcddrYgeJGKorMbef2YjG+6PFTubavzEnqkB7gVji15NbT8FmNMGM0fE472l1PhdVGM0+12DGOJ2O6J44hZqSOQ/ldwUJilaOiMd5ATxTFk0bmG1T0qYBTUBICe4UCr9IW99MYWDtcSO2o8FV6P0taGDEt7XN81ZDTpPtNaepw+oUYtPopNMoJNJip6I4nzXK79LgOJhjr1R/2rleXwVfSotXKJgAa5jSxuDRkABgKUyQsOmYJTRjX76EU4kJ2kIrNL7ULTvBLD/Jmq59maxtIWtj3kPk4AyD5rFKNfSm3ZcSWJrx/muZXPImm46lZWOzQxigeOBx7VnGOfQfikHX+E2h7Dl3oiK0P/1Cf0NHyUyT6spNdmhdOwfmHA+SGnezKoQMc7j+c/Cz+1E3yaVLTTazyIWdUXY4wNORT47PTJOhlu/lYeokeNVOLS05tp1EFDYJDGYZqcOO0pomYdvBRmQZg1HUfBSUGxykfTBP52uYBVdHamnEEIhj0cgE1Gwp9+iha5PBSsZHPId3BVGkIWvwc0Hu7wrl7aoSeJVGVEuNmXn0exnsRsB2kXvHFRHotArkre1xqlthXSpuRi4pEEslQo433QmEphK1RmSPlJTb6jqgbZbKYNz27FaVkt0LbrXqCDZaHDIqGq6q3UUjJuy2smnHsVzByydhexptFadVclkKrlL04sam0eiRaXinHSkfHvY+nc6qe7RzDi3SLgP3ntPdULzyzwF7qBaKxaFJ/Mspaaj0y4zvwaGNjWf/AC3P6gSPEqX0g+/Ub2DzQVm0NT8/d9VYM0YKe0T+n6rJs0SBJbXC326/CP70sVtgdl3ingSltXJ2/wDnf2MB/wByD/wgdTpP/wA//ZUsfYnl6C5Cw+yxruqSh/mKg9FkPswn4w7+kqSLk1IPe4UQtrsFqic3mw5wJx3Jr4wf0m9HlH7E8H+a5EtgtNPacN2K5KwoASpoCeGLkNqOCcnNjTxEkOhGOUzXJGQqZkCQxA4qRpO1SNsxTxZXbErHRG7rQ9CDUEo30cpHWY7EWFERtRzOO/XxUsEzDkSw7W5drfZPBDvs5URZRMC+htRb7TQ8bWG674SaHsIRsdoif7JrTMEdIdbSKjrWaZNvUj7RWmRIyORHU4YhLGws0fMtd7Jp971BJYZNRvDs8gq6HSTgKZ/xZ/EM+0KKfSDiatc9n8L8PkmosHJBs2jic4u2/T5lU1ssVnaemcdjZC48GjBQWt8j/ae5w2Oc492Siijpq7j5LRKiG7GmwRO9lj+svp3AFN9VNaKlrn9TgPHNH8+G5td2BPdarwwB7aeaechYoq7BYGAu5ykjXZBzAxzOpzHIlvJaySClHxn3mvJ7nVCSWJxOodRREUzm6mn9f/qnnLtMWK6aK+T/AKdjNtpqN8WP9aEk5BuH7avVDhx5yi1DNJADpNf1tuu7ga9yVz45MQ7i0g8CFS19T2J6UPRk/wDBNPatLG9bAP8Aemu5ItGPpIociIS4cQ9asN2Y9SZLGdTTwT/6J+w2YmXj5K41bacd8Eje9W9g0aY8H2qI7qXT3kJ0z3DKo7Sg5LZJliq3JyJwii/D2t/Ne6mk94wSO0g2lBeG+jfnVZ+KeY0usf2ZfeSs7K+f8wPaQpaY0w46YOpg+P5XU06Xk1Naf1HyT2P98M7Q1TXISP2fh4KLKorpeUErfyCm764Ku/xLOCS6YXTk0QNaR+oOfXuV3LZojkB2Pd50QnqON2FCf1eQVxkvImn4Kh3KiSv+c746dy5XQ5LQf6Q4u80irPTJxmDNgUghT/TWjUkOk2j8q5qZraEMRTDGVL6yHuhKNJN2BOmFogukJQ529EjSEexL6bEUUwIBO4a1IzSDxvUwnjKeObORCP6A6LSZ1tRcduadyG5luohd6NsopqJVssBK07Ej7Kx2rgUD6OV1xwSxQWTv0Q05EqGTQ5GRqla9w1kKVtvI3p8hwV0tle3MEIchXXrc+6EnrFpziaexPkXBTtjTuYBVw2eI5xgdX0UgMOynFFsKRQtsbQagd5Uwi3K6HMp4ZEdnFTbHSKB4oh5HLTusUTvoQhJ9CMOTnDrFdnkhMGjNvlTPS/uqt5+T2yQcKIR/Jx/vN4rVNENMBOkCmnShRTuTcm0cU3/Dciv9SeQX1k7aVx0k7aUT/h5+xd6hcncQpgZ0i46yuFsJ1o0aBKeNCHajJBTBo5yUVeBb3jsx++pPGh3avvJN9WSA4EavEeXcospIgZKQR14/ezFprkOrKX0rXr1bcN23cldYn5kUGfAHKnUT2oS1WN2zDIjdWnHVXLFVSYnaDPXDhhedxKVZ9+jyTmDqrjqw1NPjwyXK9tE5M0/q5NOjVYgFPAXNkzXFFV6tKYdFHarq8kdKAjJhSKUaKKX1YVbi1tUjLS0oykKkUnoBCcLG7er0StTg5qMmPFFO2Ap4Y7USrUtGpODG7sifhpXxB+8FkPEAiDhrKm58hEmPcmmz/wDCmx0Cm0lJzg2fJEOh2BQSCidhQxxbsUEjtlAumlQr3EqkSx0j6ZuohZLUN5TzZyc0x1nVWhUyE2s6mjtxTxaju7AFFI2iFklomnYqLH0w7TxTfTyPzHiVSS2tBvtytRbJbNdDpR3vu+Iqwh0gTnisXZrYrey2hTJUNM0nPgpjpB9lARSqbNZ2y6J+d3nintnO08VXOdRNEydhRa+lHZXtSenAZg8AVXCdcZ0WMs26Rj1kpw0jD7ypHyfeCgLxsHBFCNE+2Q+92UPbqQEtsgdk8kjXcd26uviqkzHUe9cJyc7p8eNFSVCssSYzrr1xuJ40XKv5wfZXKrFRpLw94eKQyNGs/C7yVkbOEx1mC5czbAqZJxqB4IcsLtvBXD7OFHzQTWoLAr47IPeI/Si2WP8AeHh4qS6EPLLRPNsWKQ91iP2UrYKZn7qhWvLlOyy1zTsKDYmAKQx7N2/LDtwJCggsow+/vMKX0fCnH77VLaHQoeW5g049/wBlSNtDTuO/BDiwbCVMyy769aTaHyK5tUNJZiUY2AjWpWuIzFUrCin9BJTxYaK9jLDuKSWDBS5spRRn5IKKvtQoru3MIVBbRmri7FJFTbJ6KktdqR1uFKrOW+Qiq69NHPN0Nntm9CPtaDfIXFEWewSPyaeC61FLs52ywsNpJWhsUhUGg+Sspxc08Fr7HyeLcx3Lm1ZRNYJgFmcdaPiJOpWUWiqakS2wUXO2jdIqvR6qGSxlaBljUosoU2VRknxEff1TDX7wWufYWnMDrohpdCNORRkKjJvP3QqJzuP3vK0c+gHdaCk0O4avFWpIVMpi8/TE91V1/q7R/wAdwKsn6Mds++1Q+r3A5HdSpH9WH3gqtEgbndX32rkYIaZhw6vqKrkwNxfC7nGoUMS3RtXLijXJk7nNUMkbTkTwSUauD27e5GKDJkElmrkVCdG1zcezBH3xvXVG9PoXZBFYA3IKcRD74JWxDYeKUtA/5TsBWtHD78k5R85hlnkNaV0m7vSAkoV317zVQ393euqNnenQWTglLVD13d6W9uKKCyY450PBIBTLDqJ81C6ZozNOshRutsY/O34gjELCXiuZJQk1hY7OvH6JHaSiGbwmHS0XvV/SfJNR+BkBz8nYXZ3/AIh5IZ3JKza2Od1vPyAVkdMR/vfCo3aaZ7r+Df7lay8EOgSLk/Zo/ZgYOsE+JKm5q77DQ3qAHgkdpuOmR/l/uUZ0q06j3eav9vJPBxtEg1qC18oDCD02lwwuF9HVNKACh95vVVTC2B2p38vmvK9LaWntLnOMYvQkAXRiA99GtcCTUh2seS109NzM9SeK4PW9AcpGz1/FjcQ67coWPDjU3ekavoNYArmr2zWlkgq1wIrSoIIqM8QvnZlsmfSQyzufdJa5srnOaxgc0ipdVoGGFMicte05I8vnNs8rZmA+jRMLAyrS8AiMhxNQDUtNaazgnqfitcxFp6/iRveVPKMWENfIy8x5utoXDpUqbzrl1opqrU9hVho63tmAcx8T2OaHNLHlxAO0EDjh1LwPlNpEOne+JpZHMTMA4A15zF52e3fbUagoNGaZmhdficYy9r4wWk0FQPZq40OLdlKrV/hrFV2C/IVu+j6PSXl5doH/AKjl0ghlIbGXXGSUc6RrQcC8m9fkNKZZuBxxXomjrU17TdkMhY4xvJaAb7QK1DQBkQcMCHBcmpoSh2aw1Yz6DbyWqjvJC/qWRoSGMHUFG6yt2BNvnaOC7nTt7k6CzvRAuS89vXIoLBLm9ObFvWYktcmuR3YSh3Oe7Nzj1nzKWH0WRsSwDMgdyjdaohm9nxDzWO5jf3LuYO7+b5NTwXsM36NY/SkI/aN3kAkfygph01CMiT1NOPHxWXpTYePkntmARtoWbNG7TjNTXnLOgqdetQu0zr5up/j+V1Zx9pdUUAP62jupion2iWvstp/ED3NxVLTQnNmjfpp+pjQd9TwoQh36Zm1XB+g/Nypmyv2tJ2VcO6jkj3EZni4f2hUoIWTLV2lpvep1Nb8wmHSMhFb7qbjTwVM+UH8/ZU/J3yTXHaaUyqwO/qVKCJyZZu0pjQymv70lPEod2kQcquxpUBzvAFBCY+8T1AN/pcUOXVNSH9VS7xBCtQRLkyzNuxyyBNKU/qAQD9PitMBXIc42ppqIrUa80NKKEHmnGmVxsYPbUivBNkdMTUQyOb7hJa7rDoz1auwrRQRLkwr1rITgwDeXOP8ATE4Hinc7aDmC0H914NNtbzVWi3lt50jZ4wTSjxNKKasbsYCCfaATeia52OpgFOtz43DgSqw+E5FtPbntwc5lMqvnY013G8SOKF9bU1xkDXzgeB+rE17EAHykVbM0NJIpSPDcXOYwdoCFFjDqkuMjzqbLCBXZW8Sexqtaa8kuTLKblAMLpkdjk1zWgDd+HVRG32uQ/hwyDHWZD1Y9EU66hR+gvLvwYZgKDE3Q4HGpDxe3YU25KC0NeT+MCcKBvPsiIxwqC3pdlDvVKMV0K5BUtitpB5yV8QGNDfjz1Bxa0P6mlyqjZoW0cZ7zibxow3r1cOmaGuFc9asIdA3vZcS0+04XBtwJF4nVkNuARY0MAWOMcjG1DDVx1ZvIdFdIpTAOGKeSQsWykfNAKiKOQm8LrXOa9pFDfrGWk3vZoRsKKtPPTxCNliY0NqasiN4Vzc6S9jlkRTDcrWHR03pAY2QxdJjA6FoEL3EgNN0PLXE1FcMKZKPSFmmZIGOldJleLnSRBrwaXQY8HHDZUUwSyVoeLSKZ2h7WTC8RewGtY9pYWgsNQC8GgfuJqoeUNnLXNcWvY914uD7vtVFbpYAwt6milVYTcmpC/pygucReaHOMhYQC1wMt0SClDQGuVFdWPkJZ5GktlmdcIDxcDS0Ee0AWkubXWMsiq3Yx5b/wW23wkYW0QyMkc146d4g5e1WpoRh2goywaemiNBNNzZILmsmdGXUHvDI5Y01LUWnkAGtZcmo81oXFpjJuk54GhuuyDjhiBmuHIloLRM6VlB02tAe6pHSkZTF7RSpZSoxodaN/TfbFtTXg9I0Tpdr4oy194XG4l4c+t3JxNKu11JFc0dNpBjaXnht7IOw78W8CsjoIubZ+bo2TmG0ZM1r3RviDg0gCheyQUF6IVrXDEUVkQ68ABzbWAOLjKD+IcXNPvAtIxeaGodU4FedKKtnbFukX3pDdvDEcQuL661nprbL0wyIPcbrbprFQOGp12kgJacK0yN7HCVmmYWFrSTFJRpLJQ4NINcA5xcGuqaULzkKEilUosdovObdvXJjJ2EV5s47A0jiCarkrYzNulGruw8FGZevifNcuSpE2M57f4pjp95XLlSSFYwzJpk+6lcuToCMtBxIqngjYOC5cgQj5hsHBCvo41oOAXLk0ArnimIr14odzwBQUHU1vkuXKxMEkl3k9rh/SQgZJ9oYdlRJXjznySrlrBmTBH2nGpjaTtDyK8WlRTWnEEtfv/GGP/jwXLluZMb6ZTISjZWYOpxjUo0jKadJ3a5p/2JFyp9CsMZNI7MkjYX+TetPdZCc2xGgwqZa8WuC5csXJo0SHxWd49lsZNdbpwOz8VEwtnyMUZr/356cHOcO5cuUOTLURY9DMcaGGWIu/NFKws14FvQPAHrQstnbZekZHMLgXNIkmaXNqOl0CaDHI47ly5VCTlKhNUgvSN0G+9lX0q98ZuaxQPLCxz9R15ZqODSkcxeznnMdKC2r2vkDQCLjXh98PaccaVqBWmBHLlUY2gbplhFb7UJrpfDKGNe5hfG5t9gZec9rWOIYWjVQe0aXkZZoZI2iWKPm3cyDE9rmSMkBIuhxeGSBpDXdFwOJ1ZpVyw1HXg0jyWMrXlofEwske0yvhvljSWEB9HxuxFSHUdWtRka0H0TOy4/F0sF0c41wo6J2LCxralopdp0TddnniuXKI8xa/gp8NFhpPRjm0dee28Q2rHUDwGFwLo3VYXAAg1aa7dp3onOmRw6UjGuY1waGNa5zDSjbxqMR7WWrMrlyyydGlcldZbKYImENvwkMMjJHHoF59pt11Ayppda2uNMQBSabRUN4toY5AD0aNoGuNQBc6J6iDvXLk3Jvn+RJIp7RyPhLjWGMnaG3QcPdY9rR2NC5cuRuT9jwj6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5022" name="Picture 30" descr="http://www.bluezones.com/wp-content/uploads/2011/08/namib_desert_pic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929177"/>
            <a:ext cx="2667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http://i.telegraph.co.uk/multimedia/archive/02625/mountain1_2625884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264" y="4743620"/>
            <a:ext cx="3084271" cy="19267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descr="http://upload.wikimedia.org/wikipedia/commons/e/e0/Clouds_over_the_Atlantic_Oce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4876800"/>
            <a:ext cx="2816225" cy="18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9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Trade Barriers</a:t>
            </a:r>
            <a:endParaRPr lang="en-US" dirty="0"/>
          </a:p>
        </p:txBody>
      </p:sp>
      <p:sp>
        <p:nvSpPr>
          <p:cNvPr id="3" name="Content Placeholder 2"/>
          <p:cNvSpPr>
            <a:spLocks noGrp="1"/>
          </p:cNvSpPr>
          <p:nvPr>
            <p:ph idx="1"/>
          </p:nvPr>
        </p:nvSpPr>
        <p:spPr>
          <a:xfrm>
            <a:off x="457200" y="1775191"/>
            <a:ext cx="8229600" cy="3025409"/>
          </a:xfrm>
        </p:spPr>
        <p:txBody>
          <a:bodyPr>
            <a:normAutofit lnSpcReduction="10000"/>
          </a:bodyPr>
          <a:lstStyle/>
          <a:p>
            <a:pPr marL="118872" indent="0">
              <a:buNone/>
            </a:pPr>
            <a:r>
              <a:rPr lang="en-US" dirty="0" smtClean="0"/>
              <a:t>Political barriers are the differences among people that prevent people from trading with each other. </a:t>
            </a:r>
          </a:p>
          <a:p>
            <a:r>
              <a:rPr lang="en-US" dirty="0" smtClean="0"/>
              <a:t>Religious Differences</a:t>
            </a:r>
            <a:endParaRPr lang="en-US" dirty="0"/>
          </a:p>
          <a:p>
            <a:r>
              <a:rPr lang="en-US" dirty="0" smtClean="0"/>
              <a:t>Government Types</a:t>
            </a:r>
            <a:endParaRPr lang="en-US" dirty="0"/>
          </a:p>
          <a:p>
            <a:r>
              <a:rPr lang="en-US" dirty="0" smtClean="0"/>
              <a:t>Cultural Beliefs</a:t>
            </a:r>
            <a:endParaRPr lang="en-US" dirty="0"/>
          </a:p>
          <a:p>
            <a:endParaRPr lang="en-US" dirty="0"/>
          </a:p>
        </p:txBody>
      </p:sp>
      <p:pic>
        <p:nvPicPr>
          <p:cNvPr id="2050" name="Picture 2" descr="http://static.giantbomb.com/uploads/scale_small/0/4524/474836-world_relig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2743200" cy="2773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rdonn.org/government_capit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95800"/>
            <a:ext cx="2421557" cy="211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02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62000" y="381000"/>
            <a:ext cx="7772400" cy="2097088"/>
          </a:xfrm>
        </p:spPr>
        <p:txBody>
          <a:bodyPr>
            <a:normAutofit fontScale="90000"/>
          </a:bodyPr>
          <a:lstStyle/>
          <a:p>
            <a:pPr eaLnBrk="1" hangingPunct="1"/>
            <a:r>
              <a:rPr lang="en-US" altLang="en-US" dirty="0" smtClean="0">
                <a:solidFill>
                  <a:srgbClr val="FF0000"/>
                </a:solidFill>
              </a:rPr>
              <a:t>Developing Countries </a:t>
            </a:r>
            <a:br>
              <a:rPr lang="en-US" altLang="en-US" dirty="0" smtClean="0">
                <a:solidFill>
                  <a:srgbClr val="FF0000"/>
                </a:solidFill>
              </a:rPr>
            </a:br>
            <a:r>
              <a:rPr lang="en-US" altLang="en-US" sz="2200" dirty="0" smtClean="0">
                <a:solidFill>
                  <a:srgbClr val="FF0000"/>
                </a:solidFill>
              </a:rPr>
              <a:t>(Low Standard of Living)</a:t>
            </a:r>
            <a:br>
              <a:rPr lang="en-US" altLang="en-US" sz="2200" dirty="0" smtClean="0">
                <a:solidFill>
                  <a:srgbClr val="FF0000"/>
                </a:solidFill>
              </a:rPr>
            </a:br>
            <a:r>
              <a:rPr lang="en-US" altLang="en-US" dirty="0" smtClean="0">
                <a:solidFill>
                  <a:srgbClr val="FF0000"/>
                </a:solidFill>
              </a:rPr>
              <a:t>vs</a:t>
            </a:r>
            <a:br>
              <a:rPr lang="en-US" altLang="en-US" dirty="0" smtClean="0">
                <a:solidFill>
                  <a:srgbClr val="FF0000"/>
                </a:solidFill>
              </a:rPr>
            </a:br>
            <a:r>
              <a:rPr lang="en-US" altLang="en-US" dirty="0" smtClean="0">
                <a:solidFill>
                  <a:srgbClr val="FF0000"/>
                </a:solidFill>
              </a:rPr>
              <a:t>Developed Countries </a:t>
            </a:r>
            <a:br>
              <a:rPr lang="en-US" altLang="en-US" dirty="0" smtClean="0">
                <a:solidFill>
                  <a:srgbClr val="FF0000"/>
                </a:solidFill>
              </a:rPr>
            </a:br>
            <a:r>
              <a:rPr lang="en-US" altLang="en-US" sz="2200" dirty="0" smtClean="0">
                <a:solidFill>
                  <a:srgbClr val="FF0000"/>
                </a:solidFill>
              </a:rPr>
              <a:t>(High standard of Living)</a:t>
            </a:r>
          </a:p>
        </p:txBody>
      </p:sp>
      <p:sp>
        <p:nvSpPr>
          <p:cNvPr id="13315" name="TextBox 1"/>
          <p:cNvSpPr txBox="1">
            <a:spLocks noChangeArrowheads="1"/>
          </p:cNvSpPr>
          <p:nvPr/>
        </p:nvSpPr>
        <p:spPr bwMode="auto">
          <a:xfrm>
            <a:off x="-117386" y="27940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dirty="0"/>
              <a:t>“In developing countries people die of starvation, in developed countries they die of overeating.”</a:t>
            </a:r>
          </a:p>
        </p:txBody>
      </p:sp>
      <p:pic>
        <p:nvPicPr>
          <p:cNvPr id="13316" name="Picture 6" descr="http://1.bp.blogspot.com/-QqRYQt4NvKU/UU3XwrYI0uI/AAAAAAAAAUQ/5eT4gjd67Is/s1600/developing%2Bcount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794000"/>
            <a:ext cx="222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080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pPr eaLnBrk="1" hangingPunct="1">
              <a:defRPr/>
            </a:pPr>
            <a:r>
              <a:rPr lang="en-US" dirty="0" smtClean="0">
                <a:solidFill>
                  <a:srgbClr val="FF0000"/>
                </a:solidFill>
              </a:rPr>
              <a:t>Determining Development</a:t>
            </a:r>
          </a:p>
        </p:txBody>
      </p:sp>
      <p:sp>
        <p:nvSpPr>
          <p:cNvPr id="35843" name="Rectangle 3"/>
          <p:cNvSpPr>
            <a:spLocks noGrp="1" noChangeArrowheads="1"/>
          </p:cNvSpPr>
          <p:nvPr>
            <p:ph sz="quarter" idx="1"/>
          </p:nvPr>
        </p:nvSpPr>
        <p:spPr>
          <a:xfrm>
            <a:off x="301625" y="1527175"/>
            <a:ext cx="8504238" cy="4572000"/>
          </a:xfrm>
        </p:spPr>
        <p:txBody>
          <a:bodyPr/>
          <a:lstStyle/>
          <a:p>
            <a:pPr marL="609600" indent="-609600" eaLnBrk="1" hangingPunct="1"/>
            <a:r>
              <a:rPr lang="en-US" altLang="en-US" dirty="0" smtClean="0"/>
              <a:t>To determine a country’s development, these statistics are usually considered by the United Nations</a:t>
            </a:r>
          </a:p>
          <a:p>
            <a:pPr marL="609600" indent="-609600" eaLnBrk="1" hangingPunct="1">
              <a:buFont typeface="Wingdings" pitchFamily="2" charset="2"/>
              <a:buAutoNum type="arabicPeriod"/>
            </a:pPr>
            <a:r>
              <a:rPr lang="en-US" altLang="en-US" sz="2400" dirty="0" smtClean="0"/>
              <a:t>Per Capita Income/GDP (Gross Domestic Product)</a:t>
            </a:r>
          </a:p>
          <a:p>
            <a:pPr marL="609600" indent="-609600" eaLnBrk="1" hangingPunct="1">
              <a:buFont typeface="Wingdings" pitchFamily="2" charset="2"/>
              <a:buAutoNum type="arabicPeriod"/>
            </a:pPr>
            <a:r>
              <a:rPr lang="en-US" altLang="en-US" sz="2400" dirty="0" smtClean="0"/>
              <a:t>Life Expectancy</a:t>
            </a:r>
          </a:p>
          <a:p>
            <a:pPr marL="609600" indent="-609600" eaLnBrk="1" hangingPunct="1">
              <a:buFont typeface="Wingdings" pitchFamily="2" charset="2"/>
              <a:buAutoNum type="arabicPeriod"/>
            </a:pPr>
            <a:r>
              <a:rPr lang="en-US" altLang="en-US" sz="2400" dirty="0" smtClean="0"/>
              <a:t>Literacy Rate</a:t>
            </a:r>
          </a:p>
          <a:p>
            <a:pPr marL="609600" indent="-609600" eaLnBrk="1" hangingPunct="1">
              <a:buFont typeface="Wingdings" pitchFamily="2" charset="2"/>
              <a:buAutoNum type="arabicPeriod"/>
            </a:pPr>
            <a:r>
              <a:rPr lang="en-US" altLang="en-US" sz="2400" dirty="0" smtClean="0"/>
              <a:t>Education</a:t>
            </a:r>
          </a:p>
          <a:p>
            <a:pPr marL="609600" indent="-609600" eaLnBrk="1" hangingPunct="1">
              <a:buFont typeface="Wingdings" pitchFamily="2" charset="2"/>
              <a:buAutoNum type="arabicPeriod"/>
            </a:pPr>
            <a:r>
              <a:rPr lang="en-US" altLang="en-US" sz="2400" dirty="0" smtClean="0"/>
              <a:t>Healthcare System</a:t>
            </a:r>
          </a:p>
        </p:txBody>
      </p:sp>
    </p:spTree>
    <p:extLst>
      <p:ext uri="{BB962C8B-B14F-4D97-AF65-F5344CB8AC3E}">
        <p14:creationId xmlns:p14="http://schemas.microsoft.com/office/powerpoint/2010/main" val="4022090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
          <p:cNvSpPr>
            <a:spLocks noGrp="1"/>
          </p:cNvSpPr>
          <p:nvPr>
            <p:ph type="title"/>
          </p:nvPr>
        </p:nvSpPr>
        <p:spPr>
          <a:xfrm>
            <a:off x="574675" y="304800"/>
            <a:ext cx="8001000" cy="1216025"/>
          </a:xfrm>
        </p:spPr>
        <p:txBody>
          <a:bodyPr/>
          <a:lstStyle/>
          <a:p>
            <a:r>
              <a:rPr lang="en-US" dirty="0" smtClean="0"/>
              <a:t>Early economics</a:t>
            </a:r>
            <a:endParaRPr lang="en-US" dirty="0"/>
          </a:p>
        </p:txBody>
      </p:sp>
      <p:sp>
        <p:nvSpPr>
          <p:cNvPr id="2058" name="Rectangle 4"/>
          <p:cNvSpPr>
            <a:spLocks noGrp="1" noChangeArrowheads="1"/>
          </p:cNvSpPr>
          <p:nvPr>
            <p:ph type="body" sz="half" idx="2"/>
          </p:nvPr>
        </p:nvSpPr>
        <p:spPr>
          <a:xfrm>
            <a:off x="152400" y="1676400"/>
            <a:ext cx="8915400" cy="4800600"/>
          </a:xfrm>
        </p:spPr>
        <p:txBody>
          <a:bodyPr>
            <a:normAutofit/>
          </a:bodyPr>
          <a:lstStyle/>
          <a:p>
            <a:r>
              <a:rPr lang="en-US" altLang="en-US" sz="2800" dirty="0" smtClean="0"/>
              <a:t>“</a:t>
            </a:r>
            <a:r>
              <a:rPr lang="en-US" altLang="en-US" sz="2800" dirty="0" smtClean="0">
                <a:solidFill>
                  <a:srgbClr val="FF0000"/>
                </a:solidFill>
              </a:rPr>
              <a:t>To </a:t>
            </a:r>
            <a:r>
              <a:rPr lang="en-US" altLang="en-US" sz="2800" dirty="0">
                <a:solidFill>
                  <a:srgbClr val="FF0000"/>
                </a:solidFill>
              </a:rPr>
              <a:t>trade without </a:t>
            </a:r>
            <a:r>
              <a:rPr lang="en-US" altLang="en-US" sz="2800" dirty="0" smtClean="0">
                <a:solidFill>
                  <a:srgbClr val="FF0000"/>
                </a:solidFill>
              </a:rPr>
              <a:t>money</a:t>
            </a:r>
            <a:r>
              <a:rPr lang="en-US" altLang="en-US" sz="2800" dirty="0" smtClean="0"/>
              <a:t>” is called </a:t>
            </a:r>
            <a:r>
              <a:rPr lang="en-US" altLang="en-US" sz="2800" b="1" i="1" dirty="0" smtClean="0"/>
              <a:t>bartering</a:t>
            </a:r>
            <a:r>
              <a:rPr lang="en-US" altLang="en-US" sz="2800" dirty="0" smtClean="0"/>
              <a:t>. </a:t>
            </a:r>
          </a:p>
          <a:p>
            <a:pPr>
              <a:buNone/>
            </a:pPr>
            <a:endParaRPr lang="en-US" altLang="en-US" sz="2800" dirty="0" smtClean="0"/>
          </a:p>
          <a:p>
            <a:r>
              <a:rPr lang="en-US" altLang="en-US" sz="2800" dirty="0" smtClean="0"/>
              <a:t>Eventually people found they could not always trade because they did not have something the other person wanted. People started using </a:t>
            </a:r>
            <a:r>
              <a:rPr lang="en-US" altLang="en-US" sz="2800" b="1" dirty="0" smtClean="0"/>
              <a:t>currency, </a:t>
            </a:r>
            <a:r>
              <a:rPr lang="en-US" altLang="en-US" sz="2800" dirty="0" smtClean="0">
                <a:solidFill>
                  <a:srgbClr val="FF0000"/>
                </a:solidFill>
              </a:rPr>
              <a:t>which was</a:t>
            </a:r>
            <a:r>
              <a:rPr lang="en-US" altLang="en-US" sz="2800" b="1" dirty="0" smtClean="0">
                <a:solidFill>
                  <a:srgbClr val="FF0000"/>
                </a:solidFill>
              </a:rPr>
              <a:t> </a:t>
            </a:r>
            <a:r>
              <a:rPr lang="en-US" altLang="en-US" sz="2800" dirty="0" smtClean="0">
                <a:solidFill>
                  <a:srgbClr val="FF0000"/>
                </a:solidFill>
              </a:rPr>
              <a:t>coins or paper money for trade.</a:t>
            </a:r>
          </a:p>
          <a:p>
            <a:pPr lvl="1"/>
            <a:r>
              <a:rPr lang="en-US" altLang="en-US" sz="2400" dirty="0" smtClean="0"/>
              <a:t>Forms: Cash/Coin, Credit Cards, Debit Cards, Checks</a:t>
            </a:r>
          </a:p>
          <a:p>
            <a:pPr marL="118872" indent="0">
              <a:buNone/>
            </a:pPr>
            <a:endParaRPr lang="en-US" altLang="en-US" sz="2800" dirty="0" smtClean="0"/>
          </a:p>
          <a:p>
            <a:r>
              <a:rPr lang="en-US" altLang="en-US" sz="2800" b="1" dirty="0" smtClean="0"/>
              <a:t>Currency Exchange</a:t>
            </a:r>
            <a:r>
              <a:rPr lang="en-US" altLang="en-US" sz="2800" dirty="0" smtClean="0"/>
              <a:t>: </a:t>
            </a:r>
            <a:r>
              <a:rPr lang="en-US" altLang="en-US" sz="2800" dirty="0" smtClean="0">
                <a:solidFill>
                  <a:srgbClr val="FF0000"/>
                </a:solidFill>
              </a:rPr>
              <a:t>is changing one country's money into another country’s money</a:t>
            </a:r>
          </a:p>
        </p:txBody>
      </p:sp>
    </p:spTree>
    <p:extLst>
      <p:ext uri="{BB962C8B-B14F-4D97-AF65-F5344CB8AC3E}">
        <p14:creationId xmlns:p14="http://schemas.microsoft.com/office/powerpoint/2010/main" val="40011097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38400" y="1447800"/>
            <a:ext cx="4572000" cy="731838"/>
          </a:xfrm>
        </p:spPr>
        <p:txBody>
          <a:bodyPr/>
          <a:lstStyle/>
          <a:p>
            <a:pPr algn="ctr" eaLnBrk="1" fontAlgn="auto" hangingPunct="1">
              <a:spcAft>
                <a:spcPts val="0"/>
              </a:spcAft>
              <a:buFont typeface="Wingdings 2"/>
              <a:buNone/>
              <a:defRPr/>
            </a:pPr>
            <a:r>
              <a:rPr lang="en-US" sz="2800" dirty="0" smtClean="0"/>
              <a:t>Developing Country (Rural areas)</a:t>
            </a:r>
            <a:endParaRPr lang="en-US" sz="2800" dirty="0"/>
          </a:p>
        </p:txBody>
      </p:sp>
      <p:sp>
        <p:nvSpPr>
          <p:cNvPr id="15363" name="Content Placeholder 3"/>
          <p:cNvSpPr>
            <a:spLocks noGrp="1"/>
          </p:cNvSpPr>
          <p:nvPr>
            <p:ph sz="quarter" idx="2"/>
          </p:nvPr>
        </p:nvSpPr>
        <p:spPr>
          <a:xfrm>
            <a:off x="0" y="2362200"/>
            <a:ext cx="4648199" cy="3894138"/>
          </a:xfrm>
        </p:spPr>
        <p:txBody>
          <a:bodyPr>
            <a:normAutofit fontScale="85000" lnSpcReduction="10000"/>
          </a:bodyPr>
          <a:lstStyle/>
          <a:p>
            <a:pPr lvl="1" eaLnBrk="1" hangingPunct="1">
              <a:lnSpc>
                <a:spcPct val="90000"/>
              </a:lnSpc>
              <a:buFont typeface="Wingdings" pitchFamily="2" charset="2"/>
              <a:buNone/>
            </a:pPr>
            <a:endParaRPr lang="en-US" altLang="en-US" sz="2600" dirty="0" smtClean="0">
              <a:solidFill>
                <a:schemeClr val="tx1"/>
              </a:solidFill>
            </a:endParaRPr>
          </a:p>
          <a:p>
            <a:pPr lvl="1" eaLnBrk="1" hangingPunct="1">
              <a:lnSpc>
                <a:spcPct val="90000"/>
              </a:lnSpc>
              <a:buFont typeface="Wingdings" pitchFamily="2" charset="2"/>
              <a:buNone/>
            </a:pPr>
            <a:r>
              <a:rPr lang="en-US" altLang="en-US" sz="2600" dirty="0" smtClean="0">
                <a:solidFill>
                  <a:schemeClr val="tx1"/>
                </a:solidFill>
              </a:rPr>
              <a:t>Little industry, low standard of </a:t>
            </a:r>
          </a:p>
          <a:p>
            <a:pPr lvl="1" eaLnBrk="1" hangingPunct="1">
              <a:lnSpc>
                <a:spcPct val="90000"/>
              </a:lnSpc>
              <a:buFont typeface="Wingdings" pitchFamily="2" charset="2"/>
              <a:buNone/>
            </a:pPr>
            <a:r>
              <a:rPr lang="en-US" altLang="en-US" sz="2600" dirty="0" smtClean="0">
                <a:solidFill>
                  <a:schemeClr val="tx1"/>
                </a:solidFill>
              </a:rPr>
              <a:t>living, low money value, bad </a:t>
            </a:r>
          </a:p>
          <a:p>
            <a:pPr lvl="1" eaLnBrk="1" hangingPunct="1">
              <a:lnSpc>
                <a:spcPct val="90000"/>
              </a:lnSpc>
              <a:buFont typeface="Wingdings" pitchFamily="2" charset="2"/>
              <a:buNone/>
            </a:pPr>
            <a:r>
              <a:rPr lang="en-US" altLang="en-US" sz="2600" dirty="0" smtClean="0">
                <a:solidFill>
                  <a:schemeClr val="tx1"/>
                </a:solidFill>
              </a:rPr>
              <a:t>heath care, little or unused able </a:t>
            </a:r>
          </a:p>
          <a:p>
            <a:pPr lvl="1" eaLnBrk="1" hangingPunct="1">
              <a:lnSpc>
                <a:spcPct val="90000"/>
              </a:lnSpc>
              <a:buFont typeface="Wingdings" pitchFamily="2" charset="2"/>
              <a:buNone/>
            </a:pPr>
            <a:r>
              <a:rPr lang="en-US" altLang="en-US" sz="2600" dirty="0" smtClean="0">
                <a:solidFill>
                  <a:schemeClr val="tx1"/>
                </a:solidFill>
              </a:rPr>
              <a:t>resources and low literacy rate</a:t>
            </a:r>
          </a:p>
          <a:p>
            <a:pPr lvl="1" algn="ctr" eaLnBrk="1" hangingPunct="1">
              <a:lnSpc>
                <a:spcPct val="90000"/>
              </a:lnSpc>
              <a:buFont typeface="Wingdings" pitchFamily="2" charset="2"/>
              <a:buNone/>
            </a:pPr>
            <a:r>
              <a:rPr lang="en-US" altLang="en-US" sz="2600" dirty="0" smtClean="0">
                <a:solidFill>
                  <a:schemeClr val="tx1"/>
                </a:solidFill>
              </a:rPr>
              <a:t>-BUT-</a:t>
            </a:r>
          </a:p>
          <a:p>
            <a:pPr lvl="1" eaLnBrk="1" hangingPunct="1">
              <a:lnSpc>
                <a:spcPct val="90000"/>
              </a:lnSpc>
              <a:buFont typeface="Wingdings" pitchFamily="2" charset="2"/>
              <a:buNone/>
            </a:pPr>
            <a:r>
              <a:rPr lang="en-US" altLang="en-US" sz="2600" dirty="0" smtClean="0">
                <a:solidFill>
                  <a:schemeClr val="tx1"/>
                </a:solidFill>
              </a:rPr>
              <a:t>Unmanageable population, high </a:t>
            </a:r>
          </a:p>
          <a:p>
            <a:pPr lvl="1" eaLnBrk="1" hangingPunct="1">
              <a:lnSpc>
                <a:spcPct val="90000"/>
              </a:lnSpc>
              <a:buFont typeface="Wingdings" pitchFamily="2" charset="2"/>
              <a:buNone/>
            </a:pPr>
            <a:r>
              <a:rPr lang="en-US" altLang="en-US" sz="2600" dirty="0" smtClean="0">
                <a:solidFill>
                  <a:schemeClr val="tx1"/>
                </a:solidFill>
              </a:rPr>
              <a:t>poverty, high agriculture </a:t>
            </a:r>
          </a:p>
          <a:p>
            <a:pPr lvl="1" eaLnBrk="1" hangingPunct="1">
              <a:lnSpc>
                <a:spcPct val="90000"/>
              </a:lnSpc>
              <a:buFont typeface="Wingdings" pitchFamily="2" charset="2"/>
              <a:buNone/>
            </a:pPr>
            <a:r>
              <a:rPr lang="en-US" altLang="en-US" sz="2600" dirty="0" smtClean="0">
                <a:solidFill>
                  <a:schemeClr val="tx1"/>
                </a:solidFill>
              </a:rPr>
              <a:t>(subsistence farming), and high </a:t>
            </a:r>
          </a:p>
          <a:p>
            <a:pPr lvl="1" eaLnBrk="1" hangingPunct="1">
              <a:lnSpc>
                <a:spcPct val="90000"/>
              </a:lnSpc>
              <a:buFont typeface="Wingdings" pitchFamily="2" charset="2"/>
              <a:buNone/>
            </a:pPr>
            <a:r>
              <a:rPr lang="en-US" altLang="en-US" sz="2600" dirty="0" smtClean="0">
                <a:solidFill>
                  <a:schemeClr val="tx1"/>
                </a:solidFill>
              </a:rPr>
              <a:t>death rate</a:t>
            </a:r>
          </a:p>
          <a:p>
            <a:pPr lvl="1" algn="ctr" eaLnBrk="1" hangingPunct="1">
              <a:lnSpc>
                <a:spcPct val="90000"/>
              </a:lnSpc>
              <a:buFont typeface="Wingdings" pitchFamily="2" charset="2"/>
              <a:buNone/>
            </a:pPr>
            <a:r>
              <a:rPr lang="en-US" altLang="en-US" sz="1800" dirty="0" smtClean="0">
                <a:solidFill>
                  <a:schemeClr val="tx1"/>
                </a:solidFill>
              </a:rPr>
              <a:t>				</a:t>
            </a:r>
            <a:r>
              <a:rPr lang="en-US" altLang="en-US" sz="1800" dirty="0" smtClean="0"/>
              <a:t>	</a:t>
            </a:r>
          </a:p>
        </p:txBody>
      </p:sp>
      <p:sp>
        <p:nvSpPr>
          <p:cNvPr id="15364" name="Title 5"/>
          <p:cNvSpPr>
            <a:spLocks noGrp="1"/>
          </p:cNvSpPr>
          <p:nvPr>
            <p:ph type="title"/>
          </p:nvPr>
        </p:nvSpPr>
        <p:spPr/>
        <p:txBody>
          <a:bodyPr/>
          <a:lstStyle/>
          <a:p>
            <a:pPr eaLnBrk="1" hangingPunct="1"/>
            <a:r>
              <a:rPr lang="en-US" altLang="en-US" dirty="0" smtClean="0">
                <a:solidFill>
                  <a:srgbClr val="FF0000"/>
                </a:solidFill>
              </a:rPr>
              <a:t>Developed vs. Developing </a:t>
            </a:r>
          </a:p>
        </p:txBody>
      </p:sp>
      <p:pic>
        <p:nvPicPr>
          <p:cNvPr id="93186" name="Picture 2" descr="http://2.bp.blogspot.com/-R5KMUvZYx4Q/T_TTxKo6_PI/AAAAAAAAErc/aB9ktrwiJoI/s640/PeopleinDevelopingCountries.jpg"/>
          <p:cNvPicPr>
            <a:picLocks noChangeAspect="1" noChangeArrowheads="1"/>
          </p:cNvPicPr>
          <p:nvPr/>
        </p:nvPicPr>
        <p:blipFill>
          <a:blip r:embed="rId2" cstate="print"/>
          <a:srcRect/>
          <a:stretch>
            <a:fillRect/>
          </a:stretch>
        </p:blipFill>
        <p:spPr bwMode="auto">
          <a:xfrm>
            <a:off x="4648200" y="2514600"/>
            <a:ext cx="4267200" cy="3714751"/>
          </a:xfrm>
          <a:prstGeom prst="rect">
            <a:avLst/>
          </a:prstGeom>
          <a:noFill/>
        </p:spPr>
      </p:pic>
    </p:spTree>
    <p:extLst>
      <p:ext uri="{BB962C8B-B14F-4D97-AF65-F5344CB8AC3E}">
        <p14:creationId xmlns:p14="http://schemas.microsoft.com/office/powerpoint/2010/main" val="4077724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9800" y="1447800"/>
            <a:ext cx="4572000" cy="731838"/>
          </a:xfrm>
        </p:spPr>
        <p:txBody>
          <a:bodyPr/>
          <a:lstStyle/>
          <a:p>
            <a:pPr algn="ctr" eaLnBrk="1" fontAlgn="auto" hangingPunct="1">
              <a:spcAft>
                <a:spcPts val="0"/>
              </a:spcAft>
              <a:buFont typeface="Wingdings 2"/>
              <a:buNone/>
              <a:defRPr/>
            </a:pPr>
            <a:r>
              <a:rPr lang="en-US" sz="2800" dirty="0" smtClean="0"/>
              <a:t>Developed Country (Urban areas)</a:t>
            </a:r>
            <a:endParaRPr lang="en-US" sz="2800" dirty="0"/>
          </a:p>
        </p:txBody>
      </p:sp>
      <p:sp>
        <p:nvSpPr>
          <p:cNvPr id="15363" name="Content Placeholder 3"/>
          <p:cNvSpPr>
            <a:spLocks noGrp="1"/>
          </p:cNvSpPr>
          <p:nvPr>
            <p:ph sz="quarter" idx="2"/>
          </p:nvPr>
        </p:nvSpPr>
        <p:spPr>
          <a:xfrm>
            <a:off x="0" y="2362200"/>
            <a:ext cx="4648200" cy="3817938"/>
          </a:xfrm>
        </p:spPr>
        <p:txBody>
          <a:bodyPr>
            <a:normAutofit fontScale="92500" lnSpcReduction="10000"/>
          </a:bodyPr>
          <a:lstStyle/>
          <a:p>
            <a:pPr lvl="1" algn="ctr" eaLnBrk="1" hangingPunct="1">
              <a:lnSpc>
                <a:spcPct val="90000"/>
              </a:lnSpc>
              <a:buFont typeface="Wingdings" pitchFamily="2" charset="2"/>
              <a:buNone/>
            </a:pPr>
            <a:endParaRPr lang="en-US" altLang="en-US" sz="2400" dirty="0" smtClean="0">
              <a:solidFill>
                <a:schemeClr val="tx1"/>
              </a:solidFill>
            </a:endParaRPr>
          </a:p>
          <a:p>
            <a:pPr lvl="1" eaLnBrk="1" hangingPunct="1">
              <a:lnSpc>
                <a:spcPct val="90000"/>
              </a:lnSpc>
              <a:buFont typeface="Wingdings" pitchFamily="2" charset="2"/>
              <a:buNone/>
            </a:pPr>
            <a:r>
              <a:rPr lang="en-US" altLang="en-US" sz="2400" dirty="0" smtClean="0">
                <a:solidFill>
                  <a:schemeClr val="tx1"/>
                </a:solidFill>
              </a:rPr>
              <a:t>Much more industry, commercial</a:t>
            </a:r>
          </a:p>
          <a:p>
            <a:pPr lvl="1" eaLnBrk="1" hangingPunct="1">
              <a:lnSpc>
                <a:spcPct val="90000"/>
              </a:lnSpc>
              <a:buFont typeface="Wingdings" pitchFamily="2" charset="2"/>
              <a:buNone/>
            </a:pPr>
            <a:r>
              <a:rPr lang="en-US" altLang="en-US" sz="2400" dirty="0" smtClean="0">
                <a:solidFill>
                  <a:schemeClr val="tx1"/>
                </a:solidFill>
              </a:rPr>
              <a:t>farming, high standard of living,</a:t>
            </a:r>
          </a:p>
          <a:p>
            <a:pPr lvl="1" eaLnBrk="1" hangingPunct="1">
              <a:lnSpc>
                <a:spcPct val="90000"/>
              </a:lnSpc>
              <a:buFont typeface="Wingdings" pitchFamily="2" charset="2"/>
              <a:buNone/>
            </a:pPr>
            <a:r>
              <a:rPr lang="en-US" altLang="en-US" sz="2400" dirty="0" smtClean="0">
                <a:solidFill>
                  <a:schemeClr val="tx1"/>
                </a:solidFill>
              </a:rPr>
              <a:t>usually higher money value, good</a:t>
            </a:r>
          </a:p>
          <a:p>
            <a:pPr lvl="1" eaLnBrk="1" hangingPunct="1">
              <a:lnSpc>
                <a:spcPct val="90000"/>
              </a:lnSpc>
              <a:buFont typeface="Wingdings" pitchFamily="2" charset="2"/>
              <a:buNone/>
            </a:pPr>
            <a:r>
              <a:rPr lang="en-US" altLang="en-US" sz="2400" dirty="0" smtClean="0">
                <a:solidFill>
                  <a:schemeClr val="tx1"/>
                </a:solidFill>
              </a:rPr>
              <a:t>heath  care, many or useable</a:t>
            </a:r>
          </a:p>
          <a:p>
            <a:pPr lvl="1" eaLnBrk="1" hangingPunct="1">
              <a:lnSpc>
                <a:spcPct val="90000"/>
              </a:lnSpc>
              <a:buFont typeface="Wingdings" pitchFamily="2" charset="2"/>
              <a:buNone/>
            </a:pPr>
            <a:r>
              <a:rPr lang="en-US" altLang="en-US" sz="2400" dirty="0" smtClean="0">
                <a:solidFill>
                  <a:schemeClr val="tx1"/>
                </a:solidFill>
              </a:rPr>
              <a:t>resources, high literacy rate, and</a:t>
            </a:r>
          </a:p>
          <a:p>
            <a:pPr lvl="1" eaLnBrk="1" hangingPunct="1">
              <a:lnSpc>
                <a:spcPct val="90000"/>
              </a:lnSpc>
              <a:buFont typeface="Wingdings" pitchFamily="2" charset="2"/>
              <a:buNone/>
            </a:pPr>
            <a:r>
              <a:rPr lang="en-US" altLang="en-US" sz="2400" dirty="0" smtClean="0">
                <a:solidFill>
                  <a:schemeClr val="tx1"/>
                </a:solidFill>
              </a:rPr>
              <a:t>higher income</a:t>
            </a:r>
          </a:p>
          <a:p>
            <a:pPr lvl="1" algn="ctr" eaLnBrk="1" hangingPunct="1">
              <a:lnSpc>
                <a:spcPct val="90000"/>
              </a:lnSpc>
              <a:buFont typeface="Wingdings" pitchFamily="2" charset="2"/>
              <a:buNone/>
            </a:pPr>
            <a:r>
              <a:rPr lang="en-US" altLang="en-US" sz="2400" dirty="0" smtClean="0">
                <a:solidFill>
                  <a:schemeClr val="tx1"/>
                </a:solidFill>
              </a:rPr>
              <a:t>-BUT-</a:t>
            </a:r>
          </a:p>
          <a:p>
            <a:pPr lvl="1" eaLnBrk="1" hangingPunct="1">
              <a:lnSpc>
                <a:spcPct val="90000"/>
              </a:lnSpc>
              <a:buFont typeface="Wingdings" pitchFamily="2" charset="2"/>
              <a:buNone/>
            </a:pPr>
            <a:r>
              <a:rPr lang="en-US" altLang="en-US" sz="2400" dirty="0" smtClean="0">
                <a:solidFill>
                  <a:schemeClr val="tx1"/>
                </a:solidFill>
              </a:rPr>
              <a:t>Manageable population, lower </a:t>
            </a:r>
          </a:p>
          <a:p>
            <a:pPr lvl="1" eaLnBrk="1" hangingPunct="1">
              <a:lnSpc>
                <a:spcPct val="90000"/>
              </a:lnSpc>
              <a:buFont typeface="Wingdings" pitchFamily="2" charset="2"/>
              <a:buNone/>
            </a:pPr>
            <a:r>
              <a:rPr lang="en-US" altLang="en-US" sz="2400" dirty="0" smtClean="0">
                <a:solidFill>
                  <a:schemeClr val="tx1"/>
                </a:solidFill>
              </a:rPr>
              <a:t>poverty, and low death rate</a:t>
            </a:r>
          </a:p>
          <a:p>
            <a:pPr lvl="1" algn="ctr" eaLnBrk="1" hangingPunct="1">
              <a:lnSpc>
                <a:spcPct val="90000"/>
              </a:lnSpc>
              <a:buFont typeface="Wingdings" pitchFamily="2" charset="2"/>
              <a:buNone/>
            </a:pPr>
            <a:r>
              <a:rPr lang="en-US" altLang="en-US" sz="1800" dirty="0" smtClean="0">
                <a:solidFill>
                  <a:schemeClr val="tx1"/>
                </a:solidFill>
              </a:rPr>
              <a:t>				</a:t>
            </a:r>
            <a:r>
              <a:rPr lang="en-US" altLang="en-US" sz="1800" dirty="0" smtClean="0"/>
              <a:t>	</a:t>
            </a:r>
          </a:p>
        </p:txBody>
      </p:sp>
      <p:sp>
        <p:nvSpPr>
          <p:cNvPr id="15364" name="Title 5"/>
          <p:cNvSpPr>
            <a:spLocks noGrp="1"/>
          </p:cNvSpPr>
          <p:nvPr>
            <p:ph type="title"/>
          </p:nvPr>
        </p:nvSpPr>
        <p:spPr/>
        <p:txBody>
          <a:bodyPr/>
          <a:lstStyle/>
          <a:p>
            <a:pPr eaLnBrk="1" hangingPunct="1"/>
            <a:r>
              <a:rPr lang="en-US" altLang="en-US" dirty="0" smtClean="0">
                <a:solidFill>
                  <a:srgbClr val="FF0000"/>
                </a:solidFill>
              </a:rPr>
              <a:t>Developed vs. Developing </a:t>
            </a:r>
          </a:p>
        </p:txBody>
      </p:sp>
      <p:pic>
        <p:nvPicPr>
          <p:cNvPr id="142338" name="Picture 2" descr="http://listverse.com/wp-content/uploads/2012/02/wellington.jpg"/>
          <p:cNvPicPr>
            <a:picLocks noGrp="1" noChangeAspect="1" noChangeArrowheads="1"/>
          </p:cNvPicPr>
          <p:nvPr>
            <p:ph sz="quarter" idx="4"/>
          </p:nvPr>
        </p:nvPicPr>
        <p:blipFill>
          <a:blip r:embed="rId2" cstate="print"/>
          <a:srcRect/>
          <a:stretch>
            <a:fillRect/>
          </a:stretch>
        </p:blipFill>
        <p:spPr bwMode="auto">
          <a:xfrm>
            <a:off x="4697413" y="2362200"/>
            <a:ext cx="4197350" cy="3962400"/>
          </a:xfrm>
          <a:prstGeom prst="rect">
            <a:avLst/>
          </a:prstGeom>
          <a:noFill/>
        </p:spPr>
      </p:pic>
    </p:spTree>
    <p:extLst>
      <p:ext uri="{BB962C8B-B14F-4D97-AF65-F5344CB8AC3E}">
        <p14:creationId xmlns:p14="http://schemas.microsoft.com/office/powerpoint/2010/main" val="407772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Economics today</a:t>
            </a:r>
            <a:endParaRPr lang="en-US" dirty="0"/>
          </a:p>
        </p:txBody>
      </p:sp>
      <p:sp>
        <p:nvSpPr>
          <p:cNvPr id="6" name="Content Placeholder 5"/>
          <p:cNvSpPr>
            <a:spLocks noGrp="1"/>
          </p:cNvSpPr>
          <p:nvPr>
            <p:ph idx="1"/>
          </p:nvPr>
        </p:nvSpPr>
        <p:spPr>
          <a:xfrm>
            <a:off x="152400" y="1752600"/>
            <a:ext cx="8991600" cy="4648200"/>
          </a:xfrm>
        </p:spPr>
        <p:txBody>
          <a:bodyPr/>
          <a:lstStyle/>
          <a:p>
            <a:r>
              <a:rPr lang="en-US" dirty="0" smtClean="0"/>
              <a:t>Today there are 4 basic forms of economies.</a:t>
            </a:r>
          </a:p>
          <a:p>
            <a:pPr lvl="1"/>
            <a:r>
              <a:rPr lang="en-US" sz="2800" dirty="0"/>
              <a:t>Traditional</a:t>
            </a:r>
          </a:p>
          <a:p>
            <a:pPr lvl="1"/>
            <a:r>
              <a:rPr lang="en-US" sz="2800" dirty="0"/>
              <a:t>Market</a:t>
            </a:r>
          </a:p>
          <a:p>
            <a:pPr lvl="1"/>
            <a:r>
              <a:rPr lang="en-US" sz="2800" dirty="0"/>
              <a:t>Command</a:t>
            </a:r>
          </a:p>
          <a:p>
            <a:pPr lvl="1"/>
            <a:r>
              <a:rPr lang="en-US" sz="2800" dirty="0" smtClean="0"/>
              <a:t>Mixed</a:t>
            </a:r>
          </a:p>
          <a:p>
            <a:pPr marL="457200" lvl="1" indent="0">
              <a:buNone/>
            </a:pPr>
            <a:endParaRPr lang="en-US" dirty="0" smtClean="0"/>
          </a:p>
          <a:p>
            <a:r>
              <a:rPr lang="en-US" dirty="0" smtClean="0"/>
              <a:t>Most countries fit somewhere on a “economic continuum”</a:t>
            </a:r>
          </a:p>
          <a:p>
            <a:pPr lvl="1"/>
            <a:endParaRPr lang="en-US" sz="3200" dirty="0"/>
          </a:p>
          <a:p>
            <a:endParaRPr lang="en-US" dirty="0"/>
          </a:p>
        </p:txBody>
      </p:sp>
    </p:spTree>
    <p:extLst>
      <p:ext uri="{BB962C8B-B14F-4D97-AF65-F5344CB8AC3E}">
        <p14:creationId xmlns:p14="http://schemas.microsoft.com/office/powerpoint/2010/main" val="413288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haun Owens\Local Settings\Temporary Internet Files\Content.IE5\GLEV0HUV\MPj04387200000[1].jpg"/>
          <p:cNvPicPr>
            <a:picLocks noChangeAspect="1" noChangeArrowheads="1"/>
          </p:cNvPicPr>
          <p:nvPr/>
        </p:nvPicPr>
        <p:blipFill>
          <a:blip r:embed="rId2" cstate="print"/>
          <a:srcRect/>
          <a:stretch>
            <a:fillRect/>
          </a:stretch>
        </p:blipFill>
        <p:spPr bwMode="auto">
          <a:xfrm>
            <a:off x="-71438" y="0"/>
            <a:ext cx="9215438" cy="6858000"/>
          </a:xfrm>
          <a:prstGeom prst="rect">
            <a:avLst/>
          </a:prstGeom>
          <a:noFill/>
          <a:ln w="9525">
            <a:noFill/>
            <a:miter lim="800000"/>
            <a:headEnd/>
            <a:tailEnd/>
          </a:ln>
        </p:spPr>
      </p:pic>
      <p:sp>
        <p:nvSpPr>
          <p:cNvPr id="5123" name="Title 1"/>
          <p:cNvSpPr>
            <a:spLocks noGrp="1"/>
          </p:cNvSpPr>
          <p:nvPr>
            <p:ph type="title"/>
          </p:nvPr>
        </p:nvSpPr>
        <p:spPr>
          <a:xfrm>
            <a:off x="0" y="274638"/>
            <a:ext cx="9144000" cy="1143000"/>
          </a:xfrm>
        </p:spPr>
        <p:txBody>
          <a:bodyPr/>
          <a:lstStyle/>
          <a:p>
            <a:pPr algn="ctr" eaLnBrk="1" hangingPunct="1"/>
            <a:r>
              <a:rPr lang="en-US" b="1" dirty="0" smtClean="0">
                <a:solidFill>
                  <a:schemeClr val="bg1"/>
                </a:solidFill>
              </a:rPr>
              <a:t>Economic Continuum</a:t>
            </a:r>
          </a:p>
        </p:txBody>
      </p:sp>
      <p:sp>
        <p:nvSpPr>
          <p:cNvPr id="5124" name="Content Placeholder 3"/>
          <p:cNvSpPr>
            <a:spLocks noGrp="1"/>
          </p:cNvSpPr>
          <p:nvPr>
            <p:ph sz="half" idx="1"/>
          </p:nvPr>
        </p:nvSpPr>
        <p:spPr>
          <a:xfrm>
            <a:off x="7086600" y="3581401"/>
            <a:ext cx="2057400" cy="792162"/>
          </a:xfrm>
        </p:spPr>
        <p:txBody>
          <a:bodyPr/>
          <a:lstStyle/>
          <a:p>
            <a:pPr algn="ctr" eaLnBrk="1" hangingPunct="1">
              <a:buFont typeface="Arial" charset="0"/>
              <a:buNone/>
            </a:pPr>
            <a:r>
              <a:rPr lang="en-US" sz="3200" b="1" dirty="0" smtClean="0">
                <a:solidFill>
                  <a:srgbClr val="FFFF00"/>
                </a:solidFill>
                <a:latin typeface="Calibri" pitchFamily="34" charset="0"/>
                <a:cs typeface="Calibri" pitchFamily="34" charset="0"/>
              </a:rPr>
              <a:t>Pure</a:t>
            </a:r>
          </a:p>
          <a:p>
            <a:pPr algn="ctr" eaLnBrk="1" hangingPunct="1">
              <a:buFont typeface="Arial" charset="0"/>
              <a:buNone/>
            </a:pPr>
            <a:r>
              <a:rPr lang="en-US" sz="3200" b="1" dirty="0" smtClean="0">
                <a:solidFill>
                  <a:srgbClr val="FFFF00"/>
                </a:solidFill>
                <a:latin typeface="Calibri" pitchFamily="34" charset="0"/>
                <a:cs typeface="Calibri" pitchFamily="34" charset="0"/>
              </a:rPr>
              <a:t>Market</a:t>
            </a:r>
          </a:p>
        </p:txBody>
      </p:sp>
      <p:cxnSp>
        <p:nvCxnSpPr>
          <p:cNvPr id="6" name="Straight Connector 5"/>
          <p:cNvCxnSpPr/>
          <p:nvPr/>
        </p:nvCxnSpPr>
        <p:spPr>
          <a:xfrm>
            <a:off x="457200" y="3505200"/>
            <a:ext cx="8229600" cy="1588"/>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5126" name="Content Placeholder 3"/>
          <p:cNvSpPr txBox="1">
            <a:spLocks/>
          </p:cNvSpPr>
          <p:nvPr/>
        </p:nvSpPr>
        <p:spPr bwMode="auto">
          <a:xfrm>
            <a:off x="3962400" y="3779838"/>
            <a:ext cx="1676400" cy="792162"/>
          </a:xfrm>
          <a:prstGeom prst="rect">
            <a:avLst/>
          </a:prstGeom>
          <a:noFill/>
          <a:ln w="9525">
            <a:noFill/>
            <a:miter lim="800000"/>
            <a:headEnd/>
            <a:tailEnd/>
          </a:ln>
        </p:spPr>
        <p:txBody>
          <a:bodyPr/>
          <a:lstStyle/>
          <a:p>
            <a:pPr marL="342900" indent="-342900" eaLnBrk="0" hangingPunct="0">
              <a:spcBef>
                <a:spcPct val="20000"/>
              </a:spcBef>
              <a:buFont typeface="Arial" charset="0"/>
              <a:buNone/>
            </a:pPr>
            <a:endParaRPr lang="en-US" sz="2400" b="1">
              <a:latin typeface="Calibri" pitchFamily="34" charset="0"/>
            </a:endParaRPr>
          </a:p>
        </p:txBody>
      </p:sp>
      <p:sp>
        <p:nvSpPr>
          <p:cNvPr id="5127" name="Content Placeholder 3"/>
          <p:cNvSpPr txBox="1">
            <a:spLocks/>
          </p:cNvSpPr>
          <p:nvPr/>
        </p:nvSpPr>
        <p:spPr bwMode="auto">
          <a:xfrm>
            <a:off x="-71438" y="3581400"/>
            <a:ext cx="2057400" cy="792163"/>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en-US" sz="3200" b="1" dirty="0">
                <a:solidFill>
                  <a:srgbClr val="FFFF00"/>
                </a:solidFill>
                <a:latin typeface="Calibri" pitchFamily="34" charset="0"/>
              </a:rPr>
              <a:t>Pure</a:t>
            </a:r>
          </a:p>
          <a:p>
            <a:pPr marL="342900" indent="-342900" algn="ctr" eaLnBrk="0" hangingPunct="0">
              <a:spcBef>
                <a:spcPct val="20000"/>
              </a:spcBef>
              <a:buFont typeface="Arial" charset="0"/>
              <a:buNone/>
            </a:pPr>
            <a:r>
              <a:rPr lang="en-US" sz="3200" b="1" dirty="0">
                <a:solidFill>
                  <a:srgbClr val="FFFF00"/>
                </a:solidFill>
                <a:latin typeface="Calibri" pitchFamily="34" charset="0"/>
              </a:rPr>
              <a:t>Command</a:t>
            </a:r>
          </a:p>
        </p:txBody>
      </p:sp>
      <p:sp>
        <p:nvSpPr>
          <p:cNvPr id="11" name="Rectangle 10"/>
          <p:cNvSpPr/>
          <p:nvPr/>
        </p:nvSpPr>
        <p:spPr>
          <a:xfrm>
            <a:off x="2922822" y="49016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pic>
        <p:nvPicPr>
          <p:cNvPr id="5129" name="Picture 2" descr="C:\Documents and Settings\Shaun Owens\Local Settings\Temporary Internet Files\Content.IE5\CZB7MS51\MCj04414240000[1].png"/>
          <p:cNvPicPr>
            <a:picLocks noChangeAspect="1" noChangeArrowheads="1"/>
          </p:cNvPicPr>
          <p:nvPr/>
        </p:nvPicPr>
        <p:blipFill>
          <a:blip r:embed="rId3" cstate="print"/>
          <a:srcRect/>
          <a:stretch>
            <a:fillRect/>
          </a:stretch>
        </p:blipFill>
        <p:spPr bwMode="auto">
          <a:xfrm>
            <a:off x="3810000" y="25908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a:t>Traditional Economy</a:t>
            </a:r>
          </a:p>
        </p:txBody>
      </p:sp>
      <p:sp>
        <p:nvSpPr>
          <p:cNvPr id="68613" name="Rectangle 5"/>
          <p:cNvSpPr>
            <a:spLocks noGrp="1" noChangeArrowheads="1"/>
          </p:cNvSpPr>
          <p:nvPr>
            <p:ph type="body" sz="half" idx="1"/>
          </p:nvPr>
        </p:nvSpPr>
        <p:spPr>
          <a:xfrm>
            <a:off x="0" y="1676400"/>
            <a:ext cx="5562600" cy="4419600"/>
          </a:xfrm>
        </p:spPr>
        <p:txBody>
          <a:bodyPr/>
          <a:lstStyle/>
          <a:p>
            <a:r>
              <a:rPr lang="en-US" sz="2800" dirty="0"/>
              <a:t>Definition: </a:t>
            </a:r>
            <a:r>
              <a:rPr lang="en-US" sz="2800" dirty="0">
                <a:solidFill>
                  <a:srgbClr val="FF0000"/>
                </a:solidFill>
              </a:rPr>
              <a:t>is when people's economic roles are the same as those of their parents and grandparents. </a:t>
            </a:r>
          </a:p>
          <a:p>
            <a:r>
              <a:rPr lang="en-US" sz="2800" dirty="0" smtClean="0"/>
              <a:t>Tradition </a:t>
            </a:r>
            <a:r>
              <a:rPr lang="en-US" sz="2800" dirty="0"/>
              <a:t>or customs decides what these people do for a living and how their work is performed.</a:t>
            </a:r>
          </a:p>
          <a:p>
            <a:r>
              <a:rPr lang="en-US" sz="2800" dirty="0"/>
              <a:t>Typically found in </a:t>
            </a:r>
            <a:r>
              <a:rPr lang="en-US" sz="2800" u="sng" dirty="0">
                <a:solidFill>
                  <a:srgbClr val="FF0000"/>
                </a:solidFill>
              </a:rPr>
              <a:t>rural</a:t>
            </a:r>
            <a:r>
              <a:rPr lang="en-US" sz="2800" dirty="0"/>
              <a:t> and poor countries or areas.</a:t>
            </a:r>
          </a:p>
          <a:p>
            <a:endParaRPr lang="en-US" sz="2600" dirty="0"/>
          </a:p>
        </p:txBody>
      </p:sp>
      <p:pic>
        <p:nvPicPr>
          <p:cNvPr id="84994" name="Picture 2" descr="http://4.bp.blogspot.com/_nrw47tPGg_I/TG1RPqjyJiI/AAAAAAAAADc/F83X7SL9C4U/s1600/africa+farmer.jpg"/>
          <p:cNvPicPr>
            <a:picLocks noChangeAspect="1" noChangeArrowheads="1"/>
          </p:cNvPicPr>
          <p:nvPr/>
        </p:nvPicPr>
        <p:blipFill>
          <a:blip r:embed="rId2" cstate="print"/>
          <a:srcRect/>
          <a:stretch>
            <a:fillRect/>
          </a:stretch>
        </p:blipFill>
        <p:spPr bwMode="auto">
          <a:xfrm>
            <a:off x="5410200" y="2209800"/>
            <a:ext cx="3553095" cy="28384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Traditional Economy</a:t>
            </a:r>
            <a:endParaRPr lang="en-US" dirty="0"/>
          </a:p>
        </p:txBody>
      </p:sp>
      <p:sp>
        <p:nvSpPr>
          <p:cNvPr id="8" name="Content Placeholder 7"/>
          <p:cNvSpPr>
            <a:spLocks noGrp="1"/>
          </p:cNvSpPr>
          <p:nvPr>
            <p:ph sz="half" idx="1"/>
          </p:nvPr>
        </p:nvSpPr>
        <p:spPr>
          <a:xfrm>
            <a:off x="228600" y="1752600"/>
            <a:ext cx="4114800" cy="4267200"/>
          </a:xfrm>
        </p:spPr>
        <p:txBody>
          <a:bodyPr/>
          <a:lstStyle/>
          <a:p>
            <a:r>
              <a:rPr lang="en-US" dirty="0" smtClean="0"/>
              <a:t>Advantage:</a:t>
            </a:r>
            <a:endParaRPr lang="en-US" dirty="0"/>
          </a:p>
          <a:p>
            <a:pPr lvl="1"/>
            <a:r>
              <a:rPr lang="en-US" sz="2800" dirty="0" smtClean="0"/>
              <a:t>Males </a:t>
            </a:r>
            <a:r>
              <a:rPr lang="en-US" sz="2800" dirty="0"/>
              <a:t>and females roles are </a:t>
            </a:r>
            <a:r>
              <a:rPr lang="en-US" sz="2800" dirty="0" smtClean="0"/>
              <a:t>clearly defined</a:t>
            </a:r>
            <a:endParaRPr lang="en-US" sz="3200" dirty="0" smtClean="0"/>
          </a:p>
        </p:txBody>
      </p:sp>
      <p:sp>
        <p:nvSpPr>
          <p:cNvPr id="9" name="Text Placeholder 8"/>
          <p:cNvSpPr>
            <a:spLocks noGrp="1"/>
          </p:cNvSpPr>
          <p:nvPr>
            <p:ph type="body" sz="half" idx="2"/>
          </p:nvPr>
        </p:nvSpPr>
        <p:spPr>
          <a:xfrm>
            <a:off x="4419600" y="1219200"/>
            <a:ext cx="4495800" cy="3124200"/>
          </a:xfrm>
        </p:spPr>
        <p:txBody>
          <a:bodyPr/>
          <a:lstStyle/>
          <a:p>
            <a:pPr marL="0" indent="0">
              <a:buNone/>
            </a:pPr>
            <a:endParaRPr lang="en-US" dirty="0" smtClean="0"/>
          </a:p>
          <a:p>
            <a:r>
              <a:rPr lang="en-US" dirty="0" smtClean="0"/>
              <a:t>Disadvantage:</a:t>
            </a:r>
          </a:p>
          <a:p>
            <a:pPr lvl="1"/>
            <a:r>
              <a:rPr lang="en-US" sz="2800" dirty="0" smtClean="0"/>
              <a:t>No technology</a:t>
            </a:r>
          </a:p>
          <a:p>
            <a:pPr lvl="1"/>
            <a:r>
              <a:rPr lang="en-US" sz="2800" dirty="0" smtClean="0"/>
              <a:t>Little improvement or advancement</a:t>
            </a:r>
          </a:p>
          <a:p>
            <a:pPr lvl="1">
              <a:buNone/>
            </a:pPr>
            <a:endParaRPr lang="en-US" sz="2800" dirty="0" smtClean="0"/>
          </a:p>
        </p:txBody>
      </p:sp>
      <p:pic>
        <p:nvPicPr>
          <p:cNvPr id="76804" name="Picture 4" descr="http://2.bp.blogspot.com/-7wntOhaSNhY/TcYyQIz5gSI/AAAAAAAAAHw/FBzlO0f2mbI/s1600/rural-indi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159339"/>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17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Market Economy</a:t>
            </a:r>
          </a:p>
        </p:txBody>
      </p:sp>
      <p:sp>
        <p:nvSpPr>
          <p:cNvPr id="76803" name="Rectangle 3"/>
          <p:cNvSpPr>
            <a:spLocks noGrp="1" noChangeArrowheads="1"/>
          </p:cNvSpPr>
          <p:nvPr>
            <p:ph type="body" sz="half" idx="1"/>
          </p:nvPr>
        </p:nvSpPr>
        <p:spPr>
          <a:xfrm>
            <a:off x="152400" y="1600200"/>
            <a:ext cx="8763000" cy="2286000"/>
          </a:xfrm>
        </p:spPr>
        <p:txBody>
          <a:bodyPr>
            <a:normAutofit/>
          </a:bodyPr>
          <a:lstStyle/>
          <a:p>
            <a:pPr>
              <a:lnSpc>
                <a:spcPct val="90000"/>
              </a:lnSpc>
            </a:pPr>
            <a:r>
              <a:rPr lang="en-US" dirty="0"/>
              <a:t>In a market </a:t>
            </a:r>
            <a:r>
              <a:rPr lang="en-US" dirty="0" smtClean="0"/>
              <a:t>economy, </a:t>
            </a:r>
            <a:r>
              <a:rPr lang="en-US" dirty="0"/>
              <a:t>people </a:t>
            </a:r>
            <a:r>
              <a:rPr lang="en-US" dirty="0" smtClean="0"/>
              <a:t>make </a:t>
            </a:r>
            <a:r>
              <a:rPr lang="en-US" dirty="0"/>
              <a:t>the decision of how much to </a:t>
            </a:r>
            <a:r>
              <a:rPr lang="en-US" dirty="0" smtClean="0"/>
              <a:t>charge (</a:t>
            </a:r>
            <a:r>
              <a:rPr lang="en-US" dirty="0" smtClean="0">
                <a:solidFill>
                  <a:srgbClr val="FF0000"/>
                </a:solidFill>
              </a:rPr>
              <a:t>distributor or producer</a:t>
            </a:r>
            <a:r>
              <a:rPr lang="en-US" dirty="0" smtClean="0"/>
              <a:t>) </a:t>
            </a:r>
            <a:r>
              <a:rPr lang="en-US" dirty="0"/>
              <a:t>and how much they are willing to </a:t>
            </a:r>
            <a:r>
              <a:rPr lang="en-US" dirty="0" smtClean="0"/>
              <a:t>pay (</a:t>
            </a:r>
            <a:r>
              <a:rPr lang="en-US" dirty="0" smtClean="0">
                <a:solidFill>
                  <a:srgbClr val="FF0000"/>
                </a:solidFill>
              </a:rPr>
              <a:t>consumer</a:t>
            </a:r>
            <a:r>
              <a:rPr lang="en-US" dirty="0" smtClean="0"/>
              <a:t>) and </a:t>
            </a:r>
            <a:r>
              <a:rPr lang="en-US" u="sng" dirty="0" smtClean="0"/>
              <a:t>not</a:t>
            </a:r>
            <a:r>
              <a:rPr lang="en-US" dirty="0" smtClean="0"/>
              <a:t> the government.</a:t>
            </a:r>
          </a:p>
          <a:p>
            <a:pPr>
              <a:lnSpc>
                <a:spcPct val="90000"/>
              </a:lnSpc>
            </a:pPr>
            <a:endParaRPr lang="en-US" sz="2400" dirty="0" smtClean="0"/>
          </a:p>
          <a:p>
            <a:pPr>
              <a:lnSpc>
                <a:spcPct val="90000"/>
              </a:lnSpc>
            </a:pPr>
            <a:endParaRPr lang="en-US" sz="2400" dirty="0" smtClean="0"/>
          </a:p>
          <a:p>
            <a:pPr>
              <a:lnSpc>
                <a:spcPct val="90000"/>
              </a:lnSpc>
            </a:pPr>
            <a:endParaRPr lang="en-US" sz="2600" dirty="0"/>
          </a:p>
          <a:p>
            <a:pPr>
              <a:lnSpc>
                <a:spcPct val="90000"/>
              </a:lnSpc>
              <a:buFont typeface="Wingdings" pitchFamily="2" charset="2"/>
              <a:buNone/>
            </a:pPr>
            <a:endParaRPr lang="en-US" sz="2600" dirty="0"/>
          </a:p>
        </p:txBody>
      </p:sp>
      <p:sp>
        <p:nvSpPr>
          <p:cNvPr id="81924" name="AutoShape 4" descr="data:image/jpeg;base64,/9j/4AAQSkZJRgABAQAAAQABAAD/2wCEAAkGBxQTEhUUEhQVFBUXGBcYGBYXGBccGBccHxcXHB8YGBgaHSggHR4lHBcYITEhJSkrLy4uGh8zODMsNygtLiwBCgoKBQUFDgUFDisZExkrKysrKysrKysrKysrKysrKysrKysrKysrKysrKysrKysrKysrKysrKysrKysrKysrK//AABEIAMMBAwMBIgACEQEDEQH/xAAcAAABBAMBAAAAAAAAAAAAAAAAAQIGBwQFCAP/xABMEAACAQMCAwQGBQcICQQDAAABAgMABBESIQUGMQcTQVEUImFxgZEIIzJSwUJygqGx4fAzYpKTosLR0hUWJCVDU1Rjw3Ojs/E0ZIP/xAAUAQEAAAAAAAAAAAAAAAAAAAAA/8QAFBEBAAAAAAAAAAAAAAAAAAAAAP/aAAwDAQACEQMRAD8Au7p7v2U+im9PdQOoopCaDT818zQcPt2nuGIUbKo3Z2OcIg8TsfcATVS3f0gTk91ZDT4F5tz7wE2+ZqH9rvN54le6ISWghJjhC794xIDOAOuogAewDzNaTh/JszwtcSEQxRXEdvMGz3sRYqC5jIGw1DqRvt50Fk2/0gWz9ZYrjx0zEH9ab1OuWO1nh12QveG3kP5E+Fz7nyVPuyD7KpTifIkcNpxF2kkNxZXCR49UI0TsoSQrjILaietbHmXkSzgnvUR5tEFilxHlkJMjMFAY6N1yw2GD7aDpQGgmqP4J6bwtJDBc95FbWdtcXFvcZKa5dWYoWAzGcJ6vUEkZFWjynzTDfoxTVHJGQs0DjEkTEdGHiDvhuhwfEEAN7jPupQcU6kIoFopoOOtOoCiiigKKKKAoopCaAJpunNKBUf585rj4baPcONTfZjTONbnoPcMEk+QNBncc5gt7OPvLqVIl8Cx3b2Io3Y+wCqs412+RK2m1tWlH35XCZ9ygMce8j3VS/HuPz3k7T3Ehkc+f2VH3VXoFHlXnwzhE10+i2hklbb1UUtjPiSOg9p8t6C+OR+2b027jtpbYRd6SqujlsNgkBlKjY4xkHy+Fl8P43bzSSRQzRySRErIisCyEHB1Dr1294xVJ8mdnF1w4PxK5jDSQRSPDaodbs+kgFyuwAyThcnx8MGq+H8euIbn0qKQrNrLlx4knLah0IOTkdKDtCio5yDzUnErNLhQFbdJE+44xke45DD2EVI6AooooCkZsUMaQDzoE0nzop9FAUUUUDc491Qftk409vw5kh1Ga4YQIFBLesCW0gb/YVhkdCwqdVUvaJezR8VimQZNnb+kRREAiZC7LcgE9JBHpIx4KaCGcA5USK1dl0vdtbxcQs511Y+qYNLAoP5akDPidXhivTivGTc3F56DEZ4OJRQpIND/V3AQMRGoGZHQBmONhnJOBWy4BwheKXT2ts/8AuyCVrgSKCsiidAWtEO2lCTJkeQ91SLmrio4Zef7LaiRYLAGONSFigUzv3sr+O4SLpu2D7aD15X5DtL2I3NzcT3rTBFlyWgUmLChHij0nUhXHrE9M1qeL8v8ABsv/ALBdJbq7QyXsbyCJGV9LZDSElFdSpcoVBHj1rddmHGmlW5maSH6xp5u6ghKB2VghmWRnJOoKuQVH2l9tRXjXOF4spskmW9S5jGlZ4kUtDLbK/ed5FhcDU43B+wTQabma6ksLuS2uzLcWUtxAXndcyzxwJG3dAkhWUd4oJ9/jms2Tjj215FxGPVI+El4m6MGiWO4dRDAMHdo48YI6kKfOpXx/ga8S4FBcTRyrPb2jNGGZQCe6TLnfDKQgYHO2fPIqseWru7k4TPawqqQvPGpk0jXPJIY1S3X3YLltyAANsjIdSKcjI6UteVtFoRV66VA+QxXrQIRSA4606kIoFopoNOoCiikJoAmkA86QDzp9AVzv9IzijPew2+fUii1Y/nOxz/ZVa6IrnrtD4MLzmaO3Y+rJ3Ib8wR6mx7dKtQR3k7k5CkV1fJK0Ur93bW0X8rdv44ORojGN2yPeNs3Jy3zOsTxQi1toLZ5O5DW0ok7mY6giTARqMuVYBlLb43wwNYnNcUAvpElYww2/DNEXdgZi7+UwNKg6AIoUewVA7GQRpexukfemPv4Z4fq1YJc2+hTEuwPeKCpB/LYDY0Fyc2czm2KRRIsk7hnw7FI44kxrmlcAlVGQAACSTgZqB80cGteLZiaFLXiJR5IJUYNDdBSQyrKANeCMEModeoyM5bzvoll4gXcCXvUihR0DxyLDZ953TAn8prh3U+DIpwdNYXLToIrAJF3M8PFI43UMWQ95bEyNHn7CsAGKdAc+dBrvo88TaG9uLN8r3iFtJ/JkjbBGPA6WbP5o8q6CrnuO9t7LmuaSV1hiDuSxB06pIc74G2Xc79K6Atp1kUPGyujDKspBUjzBGxFB6UhNBNIo86AA86dRRQFFFFAUUUUBVR9rPG45ZY47HvJeIWjmTVGmpIkK4kSZzsFK9evTBxmrRvpioYjwUkDzOD/HxqnOC3gThEDh0jS8upBeztGsmAWlHrhgVwSqLlgQNXtoNN9H/MfEpI37xGa3DBRjQ4PdspceelwQfafPe2ub+ElZEvIbdZyqyRXMAVdVxBIFDAZ2dl0KQp6jUvjWs5R4pBJcBki0ekQPcRuwHeM4dY51LgkaSEtyApwQBjYCpZdyMylI5AjkalbAYgbbhT1HhnpvQQXk66huOKFbW1a2tba0dNLxmIs00qNkR46fVNuepBrCSG5VH4NHBm4CNHHeto0rZOxw+rIcsqnu9A8QDnzlllELe9EQkLNNBJLIzkF53DRqCSAAAi7BVAADdKbxDTLxNIGOpI7VpSysVkhfvEVSsiEMutS4K/laB5UG143y+J7P0MStDEUWNmQLqMYABQFtlyBjODtmqB7JeJ2kd8BdXBjhjkd7aNs92ZWATvHYbAhFABPic5GN7y49zDBHw6eZvX0W4doXJSQhwRGsin111kadx97yqJc1SRz3y2U7Wc0cweMwiIC5s8W3eCQSZzgbb4Ax7jQWoKWof2R3UknCLRpsltDKCepVZHVP7CrUwoCiisS4kIyPP9lBlEUgNY2T06YA8QKVs4JJPXA+eKDJJpoHiaxi5+R6n3+PwpXO+MkjbPzoMuisUt19Y5GwH8dayV6UEN55lkuJ7fhsLtGJw8txIhwywJgFVPgXYhc+Az51E+F8l21vx21fh+kwxxzd+FkMndSBCuHJJKs3erhTj7J9tbzndGTiUDBjH6XaXNisvQRynEkZz4EsMD21puTuZZoHOu3e2sbe3VJozBo7mVXjTUZiczdXYn7u5GdyEu5+5We6VJrYotzEGUCQZinjcevBMPFGA+B6Y6iGcq8miOeAXVvFYq0mUgWVppbqSMNIAzjISFNGvR4kDOdqkM3Ok9rxGe0ngluIionhkgXVIsRwCGjG7qr5GVyQOoPh4DmW3uONWZ1EKLe4SMSRyRsszNHkYkUEExqQPPcUHj2jcsmScvBFHctOqmW0aURSMYsKtzBIejqHCN5qQK9+z/kV4XSe6SOHu9XcWsZLLEzgB5pZCSZJmUBc5wB08AG8+8Zgj4hw/W2ZInmdwis7JG8LIBpQE+s2nAxvijmrm2+aEGytngDvHEs1wArlpGCr3ducttnJZwAADsaBOZ7RbGe5ultLe49IAMgnnAkmCrloreExlSAqaiCck+GwpvZxdJBez2kOfRp4Yr+1Q5zGkmA6AeA1EbeGD51oeYbkX00qvDxCdrSV4Ip7IR9DFEssbltgxbXk4+yceypZyZwWbv2vbmNbdjEltBADnuYE3w7dC5I+FBOgPOn1iZycZOM+fkP30obYHO+en7qDKopBS0BRRRQFFFFAhFVfecs8Q4dLMeFxw3dpOxdrSYqO6Y9dBZlGnp49ABg4zVoZpBv7qDm3mLnG+t+KwPe92DasFMcKkRKjohkjTP2iUZc5J304263fAEzHBC8EIdcwGHAl9HCqcoGUqPXK+a4PnWbzDyxa3q6bqFJQMgE7MuSpOlxhlzpGcHwqLcCvH4d/u6YrqAYcPuJciOVTusEjgeq6HAwOoxgdKDK5j4vwq4f0ae4USRvs8bOrQOcr/LoNMZO64ZhnoRT4eDW9krw2scuZMNK5ErPc6llVY0uS40SZUHVnCA521A1nMIkF9HJDC8QwzQ28TNJJ3iZYyoBhnZtWwztgk77ajmDmC34akNoQJNCQrbQiYiZ3UkKJBsqxgBTrZsHJ2OKCFduPMEiRW9ip+tkZZpFX7aKNoomYE62DZOrO5RT41uP9CcavLaNHeyUTxIHu+7ZbsRuoLRsuMZwSCBjPmKlPLPKcbItxeLDcXjyi4eZRkI4BCJGc/YjXAA6ZGetTGgxOEcOS3gigjGEiRUXPXCjGT7ay6KKApCKWkJoEbHjSKv8A9UoFOoEIpgAG1elIRQGKWmA460+g1XM3AIb6BoJwdJIZWU4eNx9l0bwYf4joaid12dTzxtFdcVu5oSCAgCJnbbvGAJcdOvWrBooKhiluJLK3uo1J4jwl2huId9UsYAV0/na0CuDg7hsb1LLjiacQtgy2a39rIAy6ZItQIG6ukpQI6nbZj8KdzRwCdJvT+HafSQoWaFjiO7QdFY9FkX8l/gTiojw97Ke4dra5n4Lfsfrrd9IR3+8YpPq36E5XHmRvQSjhEEtsjC14Zb2Sbl3nnQHA6s3ciTVgebj3itTe8x60PEpcG2tQVtQFI9LuWBTvUUknQMlE69XbwFYfGbWFADxnjJu0ByLWJY4hKfBWihJZ98eQ6VteXuDTX9xHeXsXo9tBj0KyIA0Y6TSqNg2ANK/k/DJDddnHAntLJFm/l5C00+cZ7yQ6iDjbI2X4VJ2WnUUDB5GnYoIpFPnQOooooCiiigKKDTcZoDGfdTqKiXNvaJY2GVll1yj/AIMWGk/S3wv6RFBJeIXscMTyysEjRSzMegAG5/dVUcD4SnHrq6uL7ve4gk7mC0JaMKNOe8cAghiCD5+BJAAqGcx9qk/E5EtRGkFrJLErr9p3XvF2dzgAbDYAe81Z3FyeFcRkvSpNjdhFuSoJNvKvqrKVH5DA4JHifcCGFyty/czC6iTil3HBBcy26oCjSBVCEfXMCw+1tjoMVpZeQbGTjfobI8iCyM0jNK5kaUyga3fOc4YbdNxtUqks763uJbnhawXdteaZjG0mnRIVA7yNxsyMACfw8fblvhUtl3t3esk1/eSxoQmyLvhIkJ/JRQWJ8k8dOSFdcLuBwa5S4tJZHsJLhra5hl2eCVTurgbFwAWVl6hSD5m/1bPSqB57kSTh/E7lCO6n4hEsR8H7tNLOvmCQ+/jionyX2m3tgojRhLEDtDKCQBnpGw9ZT7Nx7PMOq6KrrlLthsbvCTH0SU/kykd2T/Nl2H9LTVhhwRkHY9D50Ck0gHnQBnc06gKKKKAooooEIpAfOnUhFAtBNNBqlu3fn0pnh9s2GIzcOp3AI2hB8MjdvYQPE0Gy5s7bILe5WG2j9IRWAmlB2xncQ+DHr6xONvHrWL6PPPxa0l4xBCIrmKeOC2ZVcRYCsqyFhjvG3P6tugoW0DF10DLahjbO+RjYe2un+N3trxPhLXLSdx3Q7zvMfWWk8e+CvXUG2x1YMMdQaDU888qxJPw+LhyQ2lzJO7rJHEmVVImJZhjdQSuc7b1rr3tlms7hLa9tMSR+rclG6tsVeHfBUqQ2Gx9rrtUp5D5ktb2FuIu2JooRFPqwBCFXW+geCOctq8dKg/ZwOdecrmWe5a6lBX0rVPGD1EfeOij4CPA9gBoOueDcWhuoUnt3EkbjIYfsI6gjoQdxWbXKXZbz0/Dbka2JtZCBMm5x4d6o+8vs6jbyx1VFIGUMpDKQCCNwQdwQfKgfSEUtFA0Hzp1IRSA+dA6iiigYN60nMvNtvZ4Vy0kz/wAnbwqXmk6/ZRdwNjucCnc5cbFjZT3GxKL6oPQuxCoD7CxGfZmo1yjxLh9rEW75Z7pzKJ7gAs88sUSyyBXxgqqsNIB042G+aCru0TtQ4hJI8CkWiDZo4nDSjwKyyqdmGN1XGM4O4NVeTUi5/wCOi8vZJkYtH/w8xpGyqSX0MqbEqzsNRyT1zUcoHxSFWDKcEEEHyI6GuooOYZb+zgvLFFuMBo7qzZlAcMF1rltg6kAjVsVY/eFctVIOTucLnhsveWzbHGuNt45B/OHmPAjBHzoOkeyvhNzbWjx3MYhBnleGHWH7mJiCELAkHDaj1PX4Vn87copxGONHmmh7tywMTAE5UowOQeqsR8T51WUX0gRp9ax9b2Ter+uPIrb8L4nxfjcOuJoeHWj6l7xSXnfBKsFO2N8jPqnbqaCB9snG4FEHC7LHo9pnXg5Bl3GM+JXLZP3nbyqsa3POHAGsbya2c57tvVb7yEZVvipGfI5FahVzQeirr/O/b+/+PfK+Tefb2xdEglDRZA7qY5i3PUZOYx7QR5mokzY2HxPn+6sjh960ciyoQJEIZSVVhkeOltifYdj+0OpuXOf4p2SG5jazuHAKRykGOUbetBMPUkByMYOT4ZqY1X1tzJwy84ei3P1sRim2ki0lhboO8lRI86NtwFwd8DpWX2Y8aEqT2vf+km0kCrNqDGSFxqiZmGxcDKH2pvvQTaiiigKKKKAooooNZzNxZbS0nuH3EUbNj7xx6q/FsD41x3dzPPI8rtqd2Z5CfEk5LfM9P4F/fSI4xos4bYNgzyam/MjGd/0yh+Fc8tJ5dB/GaDIsJwssZ/JV1PyYbmrd+kDbejuhgRo47sE3DKfq5nRlK6kxgOOurx+BqmmGRnx8R+I/w/gdSc58w2sfB0uLuJLhJY4ikLY+skZARgn7ONyWG4AOPKg5y5Odjdww5fu55YopUVmXvI2kUFG0nJBFS/t+RF4lHHGoVI7aJFVRgKA0hAAHQAEVk9kvM9ovEESSwt42lbTFLH3paJjkAfWu+xzjIwRnxHTRds933nGLrfIUxoPZpiQEf0tXzoITXSXYBzGbixa3c5e2YKPPu2yU+RDL7gtc21YvYTxnuOKJGThLhWiPlq+0p+a6f0qDp6iiigKRlzS0jGgaWPlRRo9/zNFBXfb7n/RLY/5sWfdk/jiuallJAUk4GcDJxkgD3dBjPuHTp0n9ICbTwkj700Q9/wBpv7tcy0CsKujgPZxYjhB4jOs8j+jPKI3YKgYK2CAmCQSARluhG1UznIx4+f4V1Pz8gj4BMqjAW2jQAeA9RcfKg5VooooCr54fwqQcqI4ZopYtV3GwJBGmZmB280Jx7xVO8qcCe9u4baPrIwBP3VG7N8FBNdO9ocSQcFuo0AVEt+7QeAGAij9goKc7bh3zcPvAADc2iM3huAGz8pP1VWTNjYfE+f7qtXt2Ajj4ZB4x2248hiJR+uM/KqmoLo7Nuzix4lwxZZBJHMskiNJG+5wQRlWyvRgNgKp+/iCSuoDAK7KA+NYAYjDY21eePGuhvo5H/dk3supP/hgqmu1CAJxa9AGB3zN/Sw340EdSVvAkNgjYkagevzHz/bcH0age/vPLu4s+/U2PxqmKub6N1yPSLtT1MUbe/S5H9+gv2iiigKKKKApGNDGo/wA88fFjYz3J+0q4jHm7eqg+ZBPsBoOfu2/j/pXE3RTlLcCEY6ahkuf6RK/o1X1PlkLMWYkkkkk9STuSaZQKpxVo83XRueXOHSLv3ErQuB+SQrBc/oqp/SFVbU15EvDNb3fDTk+kJ3sA/wD2IvXVR4AyKpXPsUeNBHuVrwQ3ttKx0rHPE7HyAkUk/LNN5lvu/u7iYbiWaVx7mdiP1GsIjO428x+IH4V5UBWTw68aGWOVPtRujr71YMP1isaig7X4PxFLiCKeM5SVFdfcwzg+3wrMqn/o78yd5by2Tn1oT3kf/psdwPzX3/TFW+TQDGkApQKWgKKKKCoPpJSn0O2XwM5PyjYf3jXPddhc68oW/E4RDcawFbUrxkBlOMbZBBBBwQRVLX3ZNEeJJY2s0rhVElzIyriFD9lQR1dvAY8Qd98BU+K6x7TIP9z3SjwhH9kqfwqPSdl/BLGAveEkf82aZlOfJBGVGfYATQkbD/SPDEne4gewM9uZG1ugcOugSdWTOkrnOBjeg5vIxSV6rvsevgfwP+P8BgQ5xjegsnsH49BbX7LPpQzR6ElY40tqB0ZOwD+fmqjxqb9s/NtuXgsGlGgypJdFBq0RqciMgflMd8eGF86oLHguTnbPn+7+PcxkIOPKgkHPvMzcRvJLggqhwkaHGUjXoDjxO7H2sajtKRSUHR/0clxwyX23UhH9VAP2g1UfbCuOMXn5yH5xRn8asHk25mg4BarbOYZby9EIkABKh5SrMoO2cRkVIYuQODXck0TTPc3aHEsrXDtcBgAMkZ07dPskDGPDFBzVVofR4mxxN18Gt5B8njP4V683dlsVleW6vLMLKdhH3+FZ4pCThXAAGk7b/neW9r8jdmdrwyRponlklZNGqQrhRkE6VVR1wNznp4b0E1zj3U6kBzSDb3UDqQmgmm+00EZ565mezijWGMTXdw/dW8R6Fj1ZvHQuQT06jcdRCedeS+MXFjIJbyK7Y4drcQqmkqc/UyDckbjcDIJ8alHMSgcb4Yz7gxXax58JNKE/EpkfOoPzf22TQXzxW0UMkETaCX165Cpw5VgwCjOQNj0zvnACjCKSrB7VuVxG0fELYH0S9Cyr/wBuR11lD5A7kfpDwqvyMdaBK9rS5aN0kjYq6MHVh1VlIII9xArxooNjx6+Sa4kmjj7oSNr0A5CsQC2k+WrUQPAECsNhncfEfiP4/cxEJOAMk0LkfCgbRXqUyMge8fj/AB/9bTlTlua+uUt4RhmPrMRsi+Lt7APnsPGgnfYzyrfy95c20y2iMpjE5jEjtgglY1bbTkDLeYAGd8Wpy7x27t7xeH8SZJXlVmtrpF0iYKMsjqNg4G+34gmB8b7S34XOOH2EETQWgEbGTVrkIwXIKsAvrFt8HffxxUx4/wAVjvW4JPB1luhIv3gixOZVJHkRpPtFBY1FIKWgKKKKAqC8mY/0vxnP29dqfbp7k4+FTqonzFyk8lwLyyuDa3QQIxKh4pkByFlQ/LUNx8BQR/tI5ejlvoLm9VpLFYjGwUsBBJrJEsmk6u7IIBI6FVJ2FOvuWLKzCXCXc9nrRYlmEhkj0ZysZaVZFVOhAyB5VkcU4Vxu7jNvLLY28TgrLLB3zSMp2IRXAAyNuvj1r0flWfh8IWw/2q3CaZrG4bUJRjdoXbIRz1KEaDk7Cgg192NO6d5Y3scqZyNQwHGx2kQsPZ0qrbkCN2R9nVmjYbbaWORkeHgD/AuC35o4Vw6K7ms++t7p0x6DKJQI5T0PdkaR1BJzgAYGM4qh3ckkkkk7knck+ZNBso3wTrYfaGBnYAHPw6V562IGHAOTqOR8N/Ee6sNTnY9fA/gf8f4DKD0uXBYkdDVkck9jk99AlxJMkEUm6jSXkK5IzjIABxtvVZVcHJPHrW64fHa399LaLaF9SI+gXUR3CkgamK7roG+MeO4Ce8D5ItCqWhv5rgWpVxDHIkYhbLYY9yA6sSzYy+dzWtfla2bidsOFxaGtZTJd3QeRh03gLMx7yRsnV90Hfqa2nB7R54hHbxnhfDV8caLm5HmCTmFT985dvZnNYvD+S+IcOlkPCLi3e1lYv6Pc68ITjdHTJPTGcjbGdRGaDZ9tqg8HuAeuYdPnq76Pp7cZqXS6uh3Jx/HzqJDk+7u5YpOKXKOkTrIlrbqVh1rnDO7eu/uOP1mp1QYhU9D5ADr+FKV2J3JJ2+dZJNIB40GKQfl/j/hQwGdgcbZ6+f7q1/OHF5La31wqjyvLDFGrkhC0kqoNRG+Bqzt5VX/P/aPfWkawrZNBcPkCViJIj4fUED12PXDAEeRoNz2qSQ90gFyYLyJmntlQFnYpG7FdI/JZQwyds469DQfIUcDX8bXUby2663kVUeQ40tpLKu+NZTJrET02W5EoFw90WDhgHMpYHYjx2I/VUoueZ5rAMveqbwn11hSGOGFv+6YVXv5lPg2UU9dTD1QknOnOds/cJJalbOBWMFm40vcNoKI7qN4oVDEgk6mJ2B30192iSq9/LIgASRYZVA2AEkETgAeAAbFaC5uHkdnkZndjlmYlmY+ZJ3Jrc82HPoj/AH7SH+xqi/8AFQaGiiig20EyBdWR0wB4j4eZO9eYkAUYI6YIyMZPXI6k1rafGuepwB/G1BnG43c5woGF9+RuPM7VaEnM0NveRiCJIrq2WFGJbSl4no8YeKRuiOMeqx2yoz7akhRpGRFG7EKo9pIH6zWz5wn1X90wOR38uD7A7AfqAoJ32qXlrOiz21vNbz627/vInTdtJwzn1S2VOMHcE1sOxyeESxy3F0F0NJFZwtsuphG0jhz+UdYGk7ktUQ4FznJ3QtriaQQgFVbaQRA4wHgfKTRAgeoRldypG6nW802d7mPv11xhfqXhRRbsrHOYRGoQajucAHPUZoOwKK547Nu0m+t3jtJ4ZruN9o1Ckzr+YW+2ox0Y7DxAGKtnlzme5lvZbW6t0tyIEnRRJrbSXKYcgac5A2HTzNBLqKKKAoopCaDzurlI0aSRgiICzMxwFAGSSfAAVp+CcYluWDrbNHbEEpLK4WR/JlgAJCt1y7Kcfk1ou1297uyA0mUtNE3cKCTMkbiSRcAHC6UJYkYAHt3xuRucbm5vpLeRraeLuFm7211GOFi2BCzn7TY38DsduuArX6Rlrp4hFJ4PbqPiruD+orVU1eP0l7b/APCkx/zkJ/qyP71UdQFegbOx+B/A/wAfu86KBSMVJezS073itkvlOj/0Dr/u1HQc7ePgfwP+P8CfdhVnr4xESP5NJX93qFP79B0TzBwK2uAr3UQmEQZlRslOm57vOlmwMAkHGTjrVW8q8x3MCz3lvFbf6PQRPLbQs47nVqZu6JOgypG0bSKAFJbAAYGrqqM89WUXoEsbRXDRMV1RWaAyvmRSQq46E/aPlmgkkUgYBhuCAQfMGlZsV5wYCKACoAACnqBjYe+ngedABadRRQQnn/isMdzw6KeRIYzM1w7uQq4hQ6VydsmSRD+jTuc7uC9t7eGKWOSO6uoou9jZW0BNUrFGGcPpiKgjcFgaknMAHo07EA4ikIyB9w1QvZpyFNLZT3kjSRaVMlmASPrkGoT6ehAKhRnqC3soJVzXxYcO4lDa2cswNxC6SJJNLKqu4KQOveMxVxIMk53Hzrn58536+Oeua3vNPFLqe69NnR4nl0SISrKuABpMerquFBBr258tk9MeSHHd3CrcJggjEqhmXboVcuuP5vzCNVv+NLmysH8luIz+jMX/APNWgqQyx6uFRt4x3kq/CSGIj9cJoI9RRT0Tx8B/GB7aARM79B5/hQ759gHQUjtnwxTaDd8kw6+IWgxkd/Ex/NVwzf2Qa080hZizHJYkk+ZJya33I21y0g/4VvdSfFbaXH9oio9QKrY3qzOUeZXitbO0lkkjt7i6d3MTlHEIKJhWG6oZu8ZtODhWx1NVpHGWIVRkkgAeZPhUk51h/wBrFtBiRbeOK3Xuxq1Mq5kI09czPIdvOg6FseFxWPFUEZYrc2sg+skeRozA6H1XkJYKyynIzjKg1g3/AB61PGbKW3uIZmljltJVjkVmUfyqNhSdg6sD5ahUOsOXrrjFhPPO0kd7Bi2iQ6k9WOId4jqcetKZG1Z8VXoARUl+j2hHD5VddLx3UqYIwy/VxEqc7ggk7UFpUUUUCE0gHnSLvvT6CHc0cUSz4haXFwwSB4p7cyN9mORmikXUfAMImHwFSDh99bFhHC8Op4xOEQplo2O0oUdVJI9b21mzwK66XVXU9QwBB+BryXh8Ql74Rp3uju+80rr0Zzo1YzpzvjpQVl9Iy11cOif7lwvyZJB+0Cucq6j7dYdXB5z914W/9xV/vVy5QFOkQqSCCCOoOxHvFNqTdpNoIuJ3SDoHH60U/jQRmre+jjb6r24kI+xBpz+c6/5KqGry+jPb7Xsn/oKP/dJ/aKC8BQTTTt7qVR40Ao86dRRQFFFFBqObOG+kWk0RJGVyMY3K+sFYHZlJUAqdiCR41AeTebr/AItad3FbJbjPdPdjBiVdI1d1EdzJg4A3UdSfCrUIqk+zvma34Q3E7S8fu1huC0S4JaQHK4RR12WM/pZON6Cd8icZt/Qktnkj720RoZY2ZdSiEtGXKZzpITVnyNUFzkiS2VneIio00t6JdIAGrvg6gAdAEfHwrY858sXd3r4vbwH0e5ZnCIdUsagaS8igdGwzernAO9ajjb6eD8PT7815J8jEg/YflQRX7X537f3/ALf27/haa+G3oz/JzWkoH9fGf/kX5Co5Uk5Zy8F+n3rYOfaUubdtvbjV86CPIvienjSO2fYPKh2z7vAU2gc6EdQR0O/tGR+o02pL2i2oiv5EG2I7f9dtCfxqNUEj5SbRFxCT7toU+Mk8Ef7Gao5Ui4RIF4dfH772kY+LTSf+Go7QSTs44es/ErWOQZTvNTA9CEUuQfYQtX12VcxWo4THJI8MCxO8RZiiYwx0BicZYoU9p61RvZXKF4ra5/KZ0HveJ0H62FePKPJF5xB9EEZCKSHlfIiQ46FsHJ6bAE7jw3oLw4PxS9gglv4ofS7a6ee47lcJNENTCNxn7aNEiZGNQJyAdxWZ2TX73qz8RlAjed+7Ece0emPozDq0h1EFz4KoAAGKj03aNapwi4tVJt7q3gNqIWOTqA7nMb9HAO/gdiceNTLsn4UYOE2qMMFk7056/WMXHyDAfCgmFFM39n66KBSMdKUGlppGNxQOopAaq3tE7RrqFmt+HWszuuVa4aGQopGxEa6cMf5x29hoJL2sKp4TeBiB9XkZIGSGDADPjtXJVSLjFvxK6fvLmO7mfzeOU49ijGFHsGBWB/q9d/8AS3H9VJ/loMSwj1Sxr5uo+bCpd2zpjjN2B5xH5wRGtVwLl669Jg1W04Hex5JikAA1ruTipX21cDnfi07xQSurLEdSRswyIlXqB/NoKzroT6N4UWdycjUZ9xkZwI0wcdcZY1R68u3f/TXA/wD4yf5a9oOEXsbh4oLqNlOVdY5VcHzDKMig7HA86MY91UdyL2lcShZYuIWtzPEcDvhC/ep7WAXEg+R67npV4QyhlDL0YAjYjYjPQ7igfRTenup1AUUUUBVBfSC5UYXEV5ChYT6YnCjJ70bJsNyWX1R+Z7av2tfx7hEV3BJbzDKOMHGxB6hlPgwIBB8xQUlxniXEOD8GWynQapwyxyo2e5ViTJC5++AfVI29dsfY3rzmuUCKwhU5EdqGI8nllllP6nT5Cre535X4lewR2CjvfRpNZu5vU75SuIwp31MAzB/agPjWFyb2IEN3nE3D4wFgjY4Ix/xJMAgfzV9m/hQVFy5y1c30nd20LyH8ojZVHmzH1R8TVuwdlw4fw69uLiYNMbWZVRTiNMrnGpsF2JUDO3u6VuedOc5LBTZ8JsXymxkWB+5jPiEVVw7eZ6Z+9vVLcai4ndv3lzHdzN4a45CB7FXThR7ABQR/7X537f3/ALf2+dbP/V67/wCluP6qT/LWRb8v3RddVtcD1lzmGTBGR/NoJB22QaeKy+2OA/KFF/u1BKtXt04LO/FC0UEsimGLdEZhkahjIHsqvf8AV67/AOluP6qT/LQWJ2UcnQ8S4feQySd2/fROjLgspSNwCyZ9ZfrWHh76jHOHZvfcPy0kfewj/jRZZAP546p8Rj2mtNb8FvY2Dx290jKchljlDA+YIGRVp8j9o/E4CsV/a3NzCdjJ3L98g886cOPYd/b4UFScAve4uYJv+XLG/wDRcH8KtDs85ontuIXthbJ33fTTCAZGiORXYd63/b7sFmxudAx1qa839k9nxCPv7MC2mcB1IUrG+d/rIsAqT5gAjxBqKcm8h8S4TdC8khS4RAyukTa5WDDGY1IGSDg+eM0EVtOzy6fjC2V0CSzGWSUdHi1EtID/ADtx7GOK6hCgABQBgAAeAFRvlHl1oDJcXDma8uApmc/ZQAbQxD8mNST7T1PskwFA0xjyop9FAUUUUDPH4U+iigKKKKAooooGDqafRRQFFFFAUxepoooH0UUUBRRRQFMTx95/bRRQPooooCkNLRQMj8ffT6KKAooooCiiigbH0p1FFAUUU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6" name="Picture 6" descr="http://2.s3.envato.com/files/36861788/richAndPoor_preview.jpg"/>
          <p:cNvPicPr>
            <a:picLocks noChangeAspect="1" noChangeArrowheads="1"/>
          </p:cNvPicPr>
          <p:nvPr/>
        </p:nvPicPr>
        <p:blipFill>
          <a:blip r:embed="rId2" cstate="print"/>
          <a:srcRect/>
          <a:stretch>
            <a:fillRect/>
          </a:stretch>
        </p:blipFill>
        <p:spPr bwMode="auto">
          <a:xfrm>
            <a:off x="2895600" y="4038600"/>
            <a:ext cx="3542956" cy="26662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534400" cy="1143000"/>
          </a:xfrm>
        </p:spPr>
        <p:txBody>
          <a:bodyPr>
            <a:normAutofit fontScale="90000"/>
          </a:bodyPr>
          <a:lstStyle/>
          <a:p>
            <a:pPr algn="ctr"/>
            <a:r>
              <a:rPr lang="en-US" altLang="en-US" dirty="0" smtClean="0"/>
              <a:t>What are </a:t>
            </a:r>
            <a:r>
              <a:rPr lang="en-US" altLang="en-US" b="1" i="1" dirty="0" smtClean="0"/>
              <a:t>producers, distributor</a:t>
            </a:r>
            <a:r>
              <a:rPr lang="en-US" altLang="en-US" dirty="0" smtClean="0"/>
              <a:t> and </a:t>
            </a:r>
            <a:r>
              <a:rPr lang="en-US" altLang="en-US" b="1" i="1" dirty="0" smtClean="0"/>
              <a:t>consumers</a:t>
            </a:r>
            <a:r>
              <a:rPr lang="en-US" altLang="en-US" dirty="0" smtClean="0"/>
              <a:t>?</a:t>
            </a:r>
          </a:p>
        </p:txBody>
      </p:sp>
      <p:sp>
        <p:nvSpPr>
          <p:cNvPr id="14339" name="Rectangle 3"/>
          <p:cNvSpPr>
            <a:spLocks noGrp="1" noChangeArrowheads="1"/>
          </p:cNvSpPr>
          <p:nvPr>
            <p:ph idx="1"/>
          </p:nvPr>
        </p:nvSpPr>
        <p:spPr>
          <a:xfrm>
            <a:off x="148672" y="1600200"/>
            <a:ext cx="8842927" cy="4419600"/>
          </a:xfrm>
        </p:spPr>
        <p:txBody>
          <a:bodyPr/>
          <a:lstStyle/>
          <a:p>
            <a:pPr>
              <a:buFont typeface="Wingdings" panose="05000000000000000000" pitchFamily="2" charset="2"/>
              <a:buChar char="§"/>
            </a:pPr>
            <a:r>
              <a:rPr lang="en-US" altLang="en-US" sz="2800" dirty="0" smtClean="0"/>
              <a:t>A </a:t>
            </a:r>
            <a:r>
              <a:rPr lang="en-US" altLang="en-US" sz="2800" b="1" i="1" dirty="0" smtClean="0"/>
              <a:t>producer (manufacturer) </a:t>
            </a:r>
            <a:r>
              <a:rPr lang="en-US" altLang="en-US" sz="2800" dirty="0" smtClean="0"/>
              <a:t> </a:t>
            </a:r>
            <a:r>
              <a:rPr lang="en-US" altLang="en-US" sz="2800" dirty="0" smtClean="0">
                <a:solidFill>
                  <a:srgbClr val="FF0000"/>
                </a:solidFill>
              </a:rPr>
              <a:t>is anyone who makes or grows a good or performs a service.</a:t>
            </a:r>
          </a:p>
          <a:p>
            <a:pPr marL="457200" indent="-457200">
              <a:buFont typeface="Wingdings" panose="05000000000000000000" pitchFamily="2" charset="2"/>
              <a:buChar char="§"/>
            </a:pPr>
            <a:endParaRPr lang="en-US" altLang="en-US" sz="2800" dirty="0" smtClean="0"/>
          </a:p>
          <a:p>
            <a:pPr>
              <a:buFont typeface="Wingdings" panose="05000000000000000000" pitchFamily="2" charset="2"/>
              <a:buChar char="§"/>
            </a:pPr>
            <a:r>
              <a:rPr lang="en-US" altLang="en-US" sz="2800" dirty="0" smtClean="0"/>
              <a:t>A </a:t>
            </a:r>
            <a:r>
              <a:rPr lang="en-US" altLang="en-US" sz="2800" b="1" i="1" dirty="0" smtClean="0"/>
              <a:t>distributor (retailer) </a:t>
            </a:r>
            <a:r>
              <a:rPr lang="en-US" altLang="en-US" sz="2800" dirty="0" smtClean="0"/>
              <a:t> </a:t>
            </a:r>
            <a:r>
              <a:rPr lang="en-US" altLang="en-US" sz="2800" dirty="0" smtClean="0">
                <a:solidFill>
                  <a:srgbClr val="FF0000"/>
                </a:solidFill>
              </a:rPr>
              <a:t>is anyone who sells or gives out a product or service</a:t>
            </a:r>
            <a:r>
              <a:rPr lang="en-US" altLang="en-US" sz="2800" dirty="0">
                <a:solidFill>
                  <a:srgbClr val="FF0000"/>
                </a:solidFill>
              </a:rPr>
              <a:t>. </a:t>
            </a:r>
            <a:endParaRPr lang="en-US" altLang="en-US" sz="2800" dirty="0" smtClean="0">
              <a:solidFill>
                <a:srgbClr val="FF0000"/>
              </a:solidFill>
            </a:endParaRPr>
          </a:p>
          <a:p>
            <a:pPr>
              <a:buFont typeface="Wingdings" panose="05000000000000000000" pitchFamily="2" charset="2"/>
              <a:buChar char="§"/>
            </a:pPr>
            <a:endParaRPr lang="en-US" altLang="en-US" sz="2800" dirty="0" smtClean="0"/>
          </a:p>
          <a:p>
            <a:pPr>
              <a:buFont typeface="Wingdings" panose="05000000000000000000" pitchFamily="2" charset="2"/>
              <a:buChar char="§"/>
            </a:pPr>
            <a:r>
              <a:rPr lang="en-US" altLang="en-US" sz="2800" dirty="0" smtClean="0"/>
              <a:t>A </a:t>
            </a:r>
            <a:r>
              <a:rPr lang="en-US" altLang="en-US" sz="2800" b="1" i="1" dirty="0"/>
              <a:t>consumer</a:t>
            </a:r>
            <a:r>
              <a:rPr lang="en-US" altLang="en-US" sz="2800" dirty="0"/>
              <a:t> </a:t>
            </a:r>
            <a:r>
              <a:rPr lang="en-US" altLang="en-US" sz="2800" dirty="0">
                <a:solidFill>
                  <a:srgbClr val="FF0000"/>
                </a:solidFill>
              </a:rPr>
              <a:t>is anyone who buys a good or a service.</a:t>
            </a:r>
          </a:p>
          <a:p>
            <a:endParaRPr lang="en-US" altLang="en-US" sz="2800" dirty="0" smtClean="0"/>
          </a:p>
        </p:txBody>
      </p:sp>
      <p:pic>
        <p:nvPicPr>
          <p:cNvPr id="6146" name="Picture 2" descr="https://advertising.yahoo.com/cs/groups/public/documents/digitalmedia/bmnv/mdax/~edisp/greenbetweenco001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430" y="4905714"/>
            <a:ext cx="2958444" cy="17281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hromespot.com/wp-content/uploads/2013/06/Walmart_exteri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881222"/>
            <a:ext cx="268823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connorcorp.com/Images/plasticsmanufa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77481"/>
            <a:ext cx="2590800" cy="17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2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1571</TotalTime>
  <Words>1216</Words>
  <Application>Microsoft Office PowerPoint</Application>
  <PresentationFormat>On-screen Show (4:3)</PresentationFormat>
  <Paragraphs>183</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Profile</vt:lpstr>
      <vt:lpstr>Civic</vt:lpstr>
      <vt:lpstr>Module</vt:lpstr>
      <vt:lpstr>Economy</vt:lpstr>
      <vt:lpstr>What is economics?</vt:lpstr>
      <vt:lpstr>Early economics</vt:lpstr>
      <vt:lpstr>Economics today</vt:lpstr>
      <vt:lpstr>Economic Continuum</vt:lpstr>
      <vt:lpstr>Traditional Economy</vt:lpstr>
      <vt:lpstr>Traditional Economy</vt:lpstr>
      <vt:lpstr>Market Economy</vt:lpstr>
      <vt:lpstr>What are producers, distributor and consumers?</vt:lpstr>
      <vt:lpstr>What is an competition?</vt:lpstr>
      <vt:lpstr>What is an entrepreneur?</vt:lpstr>
      <vt:lpstr>Market Economy</vt:lpstr>
      <vt:lpstr>Command Economy</vt:lpstr>
      <vt:lpstr>Command Economy</vt:lpstr>
      <vt:lpstr>Mixed Economy</vt:lpstr>
      <vt:lpstr>Mixed Economy</vt:lpstr>
      <vt:lpstr>Mixed Economy</vt:lpstr>
      <vt:lpstr>What is INTEREST?</vt:lpstr>
      <vt:lpstr>Checking Account versus Savings Account</vt:lpstr>
      <vt:lpstr>When is a good time to borrow money?</vt:lpstr>
      <vt:lpstr>What are Productive Resources?</vt:lpstr>
      <vt:lpstr>One affects the Other</vt:lpstr>
      <vt:lpstr>Economic terms</vt:lpstr>
      <vt:lpstr>Trade Barriers</vt:lpstr>
      <vt:lpstr>Economic Trade Barriers</vt:lpstr>
      <vt:lpstr>Physical Trade Barriers</vt:lpstr>
      <vt:lpstr>Political Trade Barriers</vt:lpstr>
      <vt:lpstr>Developing Countries  (Low Standard of Living) vs Developed Countries  (High standard of Living)</vt:lpstr>
      <vt:lpstr>Determining Development</vt:lpstr>
      <vt:lpstr>Developed vs. Developing </vt:lpstr>
      <vt:lpstr>Developed vs. Developing </vt:lpstr>
    </vt:vector>
  </TitlesOfParts>
  <Company>Walton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Holly.Kaas</dc:creator>
  <cp:lastModifiedBy>mwheel66</cp:lastModifiedBy>
  <cp:revision>90</cp:revision>
  <cp:lastPrinted>2015-08-15T22:17:25Z</cp:lastPrinted>
  <dcterms:created xsi:type="dcterms:W3CDTF">2009-09-16T11:46:35Z</dcterms:created>
  <dcterms:modified xsi:type="dcterms:W3CDTF">2015-08-18T23:50:39Z</dcterms:modified>
</cp:coreProperties>
</file>