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8"/>
  </p:notesMasterIdLst>
  <p:handoutMasterIdLst>
    <p:handoutMasterId r:id="rId29"/>
  </p:handoutMasterIdLst>
  <p:sldIdLst>
    <p:sldId id="257" r:id="rId2"/>
    <p:sldId id="332" r:id="rId3"/>
    <p:sldId id="295" r:id="rId4"/>
    <p:sldId id="294" r:id="rId5"/>
    <p:sldId id="259" r:id="rId6"/>
    <p:sldId id="331" r:id="rId7"/>
    <p:sldId id="292" r:id="rId8"/>
    <p:sldId id="300" r:id="rId9"/>
    <p:sldId id="301" r:id="rId10"/>
    <p:sldId id="282" r:id="rId11"/>
    <p:sldId id="316" r:id="rId12"/>
    <p:sldId id="283" r:id="rId13"/>
    <p:sldId id="264" r:id="rId14"/>
    <p:sldId id="313" r:id="rId15"/>
    <p:sldId id="260" r:id="rId16"/>
    <p:sldId id="319" r:id="rId17"/>
    <p:sldId id="337" r:id="rId18"/>
    <p:sldId id="284" r:id="rId19"/>
    <p:sldId id="308" r:id="rId20"/>
    <p:sldId id="285" r:id="rId21"/>
    <p:sldId id="306" r:id="rId22"/>
    <p:sldId id="338" r:id="rId23"/>
    <p:sldId id="324" r:id="rId24"/>
    <p:sldId id="272" r:id="rId25"/>
    <p:sldId id="262" r:id="rId26"/>
    <p:sldId id="263" r:id="rId27"/>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471"/>
          </a:xfrm>
          <a:prstGeom prst="rect">
            <a:avLst/>
          </a:prstGeom>
        </p:spPr>
        <p:txBody>
          <a:bodyPr vert="horz" lIns="94119" tIns="47060" rIns="94119" bIns="47060" rtlCol="0"/>
          <a:lstStyle>
            <a:lvl1pPr algn="r">
              <a:defRPr sz="1200"/>
            </a:lvl1pPr>
          </a:lstStyle>
          <a:p>
            <a:fld id="{DB7F470B-8A29-4064-B6A7-4B836D73D2FF}" type="datetimeFigureOut">
              <a:rPr lang="en-US" smtClean="0"/>
              <a:t>10/17/2016</a:t>
            </a:fld>
            <a:endParaRPr lang="en-US"/>
          </a:p>
        </p:txBody>
      </p:sp>
      <p:sp>
        <p:nvSpPr>
          <p:cNvPr id="4" name="Footer Placeholder 3"/>
          <p:cNvSpPr>
            <a:spLocks noGrp="1"/>
          </p:cNvSpPr>
          <p:nvPr>
            <p:ph type="ftr" sz="quarter" idx="2"/>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899328"/>
            <a:ext cx="3077739" cy="468471"/>
          </a:xfrm>
          <a:prstGeom prst="rect">
            <a:avLst/>
          </a:prstGeom>
        </p:spPr>
        <p:txBody>
          <a:bodyPr vert="horz" lIns="94119" tIns="47060" rIns="94119" bIns="47060" rtlCol="0" anchor="b"/>
          <a:lstStyle>
            <a:lvl1pPr algn="r">
              <a:defRPr sz="1200"/>
            </a:lvl1pPr>
          </a:lstStyle>
          <a:p>
            <a:fld id="{D070C98E-A7D5-40C3-947D-E27B5792584E}" type="slidenum">
              <a:rPr lang="en-US" smtClean="0"/>
              <a:t>‹#›</a:t>
            </a:fld>
            <a:endParaRPr lang="en-US"/>
          </a:p>
        </p:txBody>
      </p:sp>
    </p:spTree>
    <p:extLst>
      <p:ext uri="{BB962C8B-B14F-4D97-AF65-F5344CB8AC3E}">
        <p14:creationId xmlns:p14="http://schemas.microsoft.com/office/powerpoint/2010/main" val="3038893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dirty="0"/>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E7C108FE-46D1-47BC-AF3B-924AFA94F29F}" type="datetimeFigureOut">
              <a:rPr lang="en-US" smtClean="0"/>
              <a:t>10/17/2016</a:t>
            </a:fld>
            <a:endParaRPr lang="en-US" dirty="0"/>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US" dirty="0"/>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75DCA4E6-5268-4AF3-A0E3-C46913299383}" type="slidenum">
              <a:rPr lang="en-US" smtClean="0"/>
              <a:t>‹#›</a:t>
            </a:fld>
            <a:endParaRPr lang="en-US" dirty="0"/>
          </a:p>
        </p:txBody>
      </p:sp>
    </p:spTree>
    <p:extLst>
      <p:ext uri="{BB962C8B-B14F-4D97-AF65-F5344CB8AC3E}">
        <p14:creationId xmlns:p14="http://schemas.microsoft.com/office/powerpoint/2010/main" val="93468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use the image to illustrate the size of Europe in comparison to the United States. </a:t>
            </a:r>
            <a:endParaRPr lang="en-US" dirty="0"/>
          </a:p>
        </p:txBody>
      </p:sp>
      <p:sp>
        <p:nvSpPr>
          <p:cNvPr id="4" name="Slide Number Placeholder 3"/>
          <p:cNvSpPr>
            <a:spLocks noGrp="1"/>
          </p:cNvSpPr>
          <p:nvPr>
            <p:ph type="sldNum" sz="quarter" idx="10"/>
          </p:nvPr>
        </p:nvSpPr>
        <p:spPr/>
        <p:txBody>
          <a:bodyPr/>
          <a:lstStyle/>
          <a:p>
            <a:pPr>
              <a:defRPr/>
            </a:pPr>
            <a:fld id="{1D8159A5-6CA3-4529-949F-B92668783DAB}" type="slidenum">
              <a:rPr lang="en-US" smtClean="0"/>
              <a:pPr>
                <a:defRPr/>
              </a:pPr>
              <a:t>3</a:t>
            </a:fld>
            <a:endParaRPr lang="en-US"/>
          </a:p>
        </p:txBody>
      </p:sp>
    </p:spTree>
    <p:extLst>
      <p:ext uri="{BB962C8B-B14F-4D97-AF65-F5344CB8AC3E}">
        <p14:creationId xmlns:p14="http://schemas.microsoft.com/office/powerpoint/2010/main" val="1977434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D6433-C9C1-4B6B-9ABE-A3B0A949C370}" type="slidenum">
              <a:rPr lang="en-US" smtClean="0"/>
              <a:pPr/>
              <a:t>18</a:t>
            </a:fld>
            <a:endParaRPr lang="en-US" dirty="0"/>
          </a:p>
        </p:txBody>
      </p:sp>
    </p:spTree>
    <p:extLst>
      <p:ext uri="{BB962C8B-B14F-4D97-AF65-F5344CB8AC3E}">
        <p14:creationId xmlns:p14="http://schemas.microsoft.com/office/powerpoint/2010/main" val="1287363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Lucida Grande" pitchFamily="48" charset="0"/>
                <a:ea typeface="ＭＳ Ｐゴシック" pitchFamily="34" charset="-128"/>
              </a:defRPr>
            </a:lvl1pPr>
            <a:lvl2pPr marL="764718" indent="-294122">
              <a:defRPr sz="2500">
                <a:solidFill>
                  <a:schemeClr val="tx1"/>
                </a:solidFill>
                <a:latin typeface="Lucida Grande" pitchFamily="48" charset="0"/>
                <a:ea typeface="ＭＳ Ｐゴシック" pitchFamily="34" charset="-128"/>
              </a:defRPr>
            </a:lvl2pPr>
            <a:lvl3pPr marL="1176490" indent="-235298">
              <a:defRPr sz="2500">
                <a:solidFill>
                  <a:schemeClr val="tx1"/>
                </a:solidFill>
                <a:latin typeface="Lucida Grande" pitchFamily="48" charset="0"/>
                <a:ea typeface="ＭＳ Ｐゴシック" pitchFamily="34" charset="-128"/>
              </a:defRPr>
            </a:lvl3pPr>
            <a:lvl4pPr marL="1647086" indent="-235298">
              <a:defRPr sz="2500">
                <a:solidFill>
                  <a:schemeClr val="tx1"/>
                </a:solidFill>
                <a:latin typeface="Lucida Grande" pitchFamily="48" charset="0"/>
                <a:ea typeface="ＭＳ Ｐゴシック" pitchFamily="34" charset="-128"/>
              </a:defRPr>
            </a:lvl4pPr>
            <a:lvl5pPr marL="2117682" indent="-235298">
              <a:defRPr sz="2500">
                <a:solidFill>
                  <a:schemeClr val="tx1"/>
                </a:solidFill>
                <a:latin typeface="Lucida Grande" pitchFamily="48" charset="0"/>
                <a:ea typeface="ＭＳ Ｐゴシック" pitchFamily="34" charset="-128"/>
              </a:defRPr>
            </a:lvl5pPr>
            <a:lvl6pPr marL="2588278" indent="-235298" eaLnBrk="0" fontAlgn="base" hangingPunct="0">
              <a:spcBef>
                <a:spcPct val="0"/>
              </a:spcBef>
              <a:spcAft>
                <a:spcPct val="0"/>
              </a:spcAft>
              <a:defRPr sz="2500">
                <a:solidFill>
                  <a:schemeClr val="tx1"/>
                </a:solidFill>
                <a:latin typeface="Lucida Grande" pitchFamily="48" charset="0"/>
                <a:ea typeface="ＭＳ Ｐゴシック" pitchFamily="34" charset="-128"/>
              </a:defRPr>
            </a:lvl6pPr>
            <a:lvl7pPr marL="3058874" indent="-235298" eaLnBrk="0" fontAlgn="base" hangingPunct="0">
              <a:spcBef>
                <a:spcPct val="0"/>
              </a:spcBef>
              <a:spcAft>
                <a:spcPct val="0"/>
              </a:spcAft>
              <a:defRPr sz="2500">
                <a:solidFill>
                  <a:schemeClr val="tx1"/>
                </a:solidFill>
                <a:latin typeface="Lucida Grande" pitchFamily="48" charset="0"/>
                <a:ea typeface="ＭＳ Ｐゴシック" pitchFamily="34" charset="-128"/>
              </a:defRPr>
            </a:lvl7pPr>
            <a:lvl8pPr marL="3529470" indent="-235298" eaLnBrk="0" fontAlgn="base" hangingPunct="0">
              <a:spcBef>
                <a:spcPct val="0"/>
              </a:spcBef>
              <a:spcAft>
                <a:spcPct val="0"/>
              </a:spcAft>
              <a:defRPr sz="2500">
                <a:solidFill>
                  <a:schemeClr val="tx1"/>
                </a:solidFill>
                <a:latin typeface="Lucida Grande" pitchFamily="48" charset="0"/>
                <a:ea typeface="ＭＳ Ｐゴシック" pitchFamily="34" charset="-128"/>
              </a:defRPr>
            </a:lvl8pPr>
            <a:lvl9pPr marL="4000066" indent="-235298" eaLnBrk="0" fontAlgn="base" hangingPunct="0">
              <a:spcBef>
                <a:spcPct val="0"/>
              </a:spcBef>
              <a:spcAft>
                <a:spcPct val="0"/>
              </a:spcAft>
              <a:defRPr sz="2500">
                <a:solidFill>
                  <a:schemeClr val="tx1"/>
                </a:solidFill>
                <a:latin typeface="Lucida Grande" pitchFamily="48" charset="0"/>
                <a:ea typeface="ＭＳ Ｐゴシック" pitchFamily="34" charset="-128"/>
              </a:defRPr>
            </a:lvl9pPr>
          </a:lstStyle>
          <a:p>
            <a:fld id="{814FFB0D-225F-4B5D-BF7E-DE7F4D28A429}" type="slidenum">
              <a:rPr lang="en-US" altLang="en-US" sz="1200">
                <a:solidFill>
                  <a:srgbClr val="000000"/>
                </a:solidFill>
              </a:rPr>
              <a:pPr/>
              <a:t>19</a:t>
            </a:fld>
            <a:endParaRPr lang="en-US" altLang="en-US" sz="1200">
              <a:solidFill>
                <a:srgbClr val="000000"/>
              </a:solidFill>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1192" fontAlgn="base">
              <a:spcBef>
                <a:spcPct val="30000"/>
              </a:spcBef>
              <a:spcAft>
                <a:spcPct val="0"/>
              </a:spcAft>
              <a:defRPr/>
            </a:pPr>
            <a:r>
              <a:rPr lang="en-US" altLang="en-US" dirty="0">
                <a:solidFill>
                  <a:srgbClr val="000000"/>
                </a:solidFill>
                <a:latin typeface="Lucida Grande" pitchFamily="48" charset="0"/>
                <a:ea typeface="ＭＳ Ｐゴシック" pitchFamily="34" charset="-128"/>
              </a:rPr>
              <a:t>Instructional Approach(s): The teacher should use the picture to illustrate the European physical feature.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D6433-C9C1-4B6B-9ABE-A3B0A949C370}" type="slidenum">
              <a:rPr lang="en-US" smtClean="0"/>
              <a:pPr/>
              <a:t>20</a:t>
            </a:fld>
            <a:endParaRPr lang="en-US" dirty="0"/>
          </a:p>
        </p:txBody>
      </p:sp>
    </p:spTree>
    <p:extLst>
      <p:ext uri="{BB962C8B-B14F-4D97-AF65-F5344CB8AC3E}">
        <p14:creationId xmlns:p14="http://schemas.microsoft.com/office/powerpoint/2010/main" val="594166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Lucida Grande" pitchFamily="48" charset="0"/>
                <a:ea typeface="ＭＳ Ｐゴシック" pitchFamily="34" charset="-128"/>
              </a:defRPr>
            </a:lvl1pPr>
            <a:lvl2pPr marL="764718" indent="-294122">
              <a:defRPr sz="2500">
                <a:solidFill>
                  <a:schemeClr val="tx1"/>
                </a:solidFill>
                <a:latin typeface="Lucida Grande" pitchFamily="48" charset="0"/>
                <a:ea typeface="ＭＳ Ｐゴシック" pitchFamily="34" charset="-128"/>
              </a:defRPr>
            </a:lvl2pPr>
            <a:lvl3pPr marL="1176490" indent="-235298">
              <a:defRPr sz="2500">
                <a:solidFill>
                  <a:schemeClr val="tx1"/>
                </a:solidFill>
                <a:latin typeface="Lucida Grande" pitchFamily="48" charset="0"/>
                <a:ea typeface="ＭＳ Ｐゴシック" pitchFamily="34" charset="-128"/>
              </a:defRPr>
            </a:lvl3pPr>
            <a:lvl4pPr marL="1647086" indent="-235298">
              <a:defRPr sz="2500">
                <a:solidFill>
                  <a:schemeClr val="tx1"/>
                </a:solidFill>
                <a:latin typeface="Lucida Grande" pitchFamily="48" charset="0"/>
                <a:ea typeface="ＭＳ Ｐゴシック" pitchFamily="34" charset="-128"/>
              </a:defRPr>
            </a:lvl4pPr>
            <a:lvl5pPr marL="2117682" indent="-235298">
              <a:defRPr sz="2500">
                <a:solidFill>
                  <a:schemeClr val="tx1"/>
                </a:solidFill>
                <a:latin typeface="Lucida Grande" pitchFamily="48" charset="0"/>
                <a:ea typeface="ＭＳ Ｐゴシック" pitchFamily="34" charset="-128"/>
              </a:defRPr>
            </a:lvl5pPr>
            <a:lvl6pPr marL="2588278" indent="-235298" eaLnBrk="0" fontAlgn="base" hangingPunct="0">
              <a:spcBef>
                <a:spcPct val="0"/>
              </a:spcBef>
              <a:spcAft>
                <a:spcPct val="0"/>
              </a:spcAft>
              <a:defRPr sz="2500">
                <a:solidFill>
                  <a:schemeClr val="tx1"/>
                </a:solidFill>
                <a:latin typeface="Lucida Grande" pitchFamily="48" charset="0"/>
                <a:ea typeface="ＭＳ Ｐゴシック" pitchFamily="34" charset="-128"/>
              </a:defRPr>
            </a:lvl6pPr>
            <a:lvl7pPr marL="3058874" indent="-235298" eaLnBrk="0" fontAlgn="base" hangingPunct="0">
              <a:spcBef>
                <a:spcPct val="0"/>
              </a:spcBef>
              <a:spcAft>
                <a:spcPct val="0"/>
              </a:spcAft>
              <a:defRPr sz="2500">
                <a:solidFill>
                  <a:schemeClr val="tx1"/>
                </a:solidFill>
                <a:latin typeface="Lucida Grande" pitchFamily="48" charset="0"/>
                <a:ea typeface="ＭＳ Ｐゴシック" pitchFamily="34" charset="-128"/>
              </a:defRPr>
            </a:lvl7pPr>
            <a:lvl8pPr marL="3529470" indent="-235298" eaLnBrk="0" fontAlgn="base" hangingPunct="0">
              <a:spcBef>
                <a:spcPct val="0"/>
              </a:spcBef>
              <a:spcAft>
                <a:spcPct val="0"/>
              </a:spcAft>
              <a:defRPr sz="2500">
                <a:solidFill>
                  <a:schemeClr val="tx1"/>
                </a:solidFill>
                <a:latin typeface="Lucida Grande" pitchFamily="48" charset="0"/>
                <a:ea typeface="ＭＳ Ｐゴシック" pitchFamily="34" charset="-128"/>
              </a:defRPr>
            </a:lvl8pPr>
            <a:lvl9pPr marL="4000066" indent="-235298" eaLnBrk="0" fontAlgn="base" hangingPunct="0">
              <a:spcBef>
                <a:spcPct val="0"/>
              </a:spcBef>
              <a:spcAft>
                <a:spcPct val="0"/>
              </a:spcAft>
              <a:defRPr sz="2500">
                <a:solidFill>
                  <a:schemeClr val="tx1"/>
                </a:solidFill>
                <a:latin typeface="Lucida Grande" pitchFamily="48" charset="0"/>
                <a:ea typeface="ＭＳ Ｐゴシック" pitchFamily="34" charset="-128"/>
              </a:defRPr>
            </a:lvl9pPr>
          </a:lstStyle>
          <a:p>
            <a:fld id="{840AAFAA-19AB-42BF-B6C7-8C518E1BF177}" type="slidenum">
              <a:rPr lang="en-US" altLang="en-US" sz="1200">
                <a:solidFill>
                  <a:srgbClr val="000000"/>
                </a:solidFill>
              </a:rPr>
              <a:pPr/>
              <a:t>21</a:t>
            </a:fld>
            <a:endParaRPr lang="en-US" altLang="en-US" sz="1200">
              <a:solidFill>
                <a:srgbClr val="000000"/>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1192" fontAlgn="base">
              <a:spcBef>
                <a:spcPct val="30000"/>
              </a:spcBef>
              <a:spcAft>
                <a:spcPct val="0"/>
              </a:spcAft>
              <a:defRPr/>
            </a:pPr>
            <a:r>
              <a:rPr lang="en-US" altLang="en-US" dirty="0">
                <a:solidFill>
                  <a:srgbClr val="000000"/>
                </a:solidFill>
                <a:latin typeface="Lucida Grande" pitchFamily="48" charset="0"/>
                <a:ea typeface="ＭＳ Ｐゴシック" pitchFamily="34" charset="-128"/>
              </a:rPr>
              <a:t>Instructional Approach(s): The teacher should use the picture to illustrate the European physical feature.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Lucida Grande" pitchFamily="48" charset="0"/>
                <a:ea typeface="ＭＳ Ｐゴシック" pitchFamily="34" charset="-128"/>
              </a:defRPr>
            </a:lvl1pPr>
            <a:lvl2pPr marL="764718" indent="-294122">
              <a:defRPr sz="2500">
                <a:solidFill>
                  <a:schemeClr val="tx1"/>
                </a:solidFill>
                <a:latin typeface="Lucida Grande" pitchFamily="48" charset="0"/>
                <a:ea typeface="ＭＳ Ｐゴシック" pitchFamily="34" charset="-128"/>
              </a:defRPr>
            </a:lvl2pPr>
            <a:lvl3pPr marL="1176490" indent="-235298">
              <a:defRPr sz="2500">
                <a:solidFill>
                  <a:schemeClr val="tx1"/>
                </a:solidFill>
                <a:latin typeface="Lucida Grande" pitchFamily="48" charset="0"/>
                <a:ea typeface="ＭＳ Ｐゴシック" pitchFamily="34" charset="-128"/>
              </a:defRPr>
            </a:lvl3pPr>
            <a:lvl4pPr marL="1647086" indent="-235298">
              <a:defRPr sz="2500">
                <a:solidFill>
                  <a:schemeClr val="tx1"/>
                </a:solidFill>
                <a:latin typeface="Lucida Grande" pitchFamily="48" charset="0"/>
                <a:ea typeface="ＭＳ Ｐゴシック" pitchFamily="34" charset="-128"/>
              </a:defRPr>
            </a:lvl4pPr>
            <a:lvl5pPr marL="2117682" indent="-235298">
              <a:defRPr sz="2500">
                <a:solidFill>
                  <a:schemeClr val="tx1"/>
                </a:solidFill>
                <a:latin typeface="Lucida Grande" pitchFamily="48" charset="0"/>
                <a:ea typeface="ＭＳ Ｐゴシック" pitchFamily="34" charset="-128"/>
              </a:defRPr>
            </a:lvl5pPr>
            <a:lvl6pPr marL="2588278" indent="-235298" eaLnBrk="0" fontAlgn="base" hangingPunct="0">
              <a:spcBef>
                <a:spcPct val="0"/>
              </a:spcBef>
              <a:spcAft>
                <a:spcPct val="0"/>
              </a:spcAft>
              <a:defRPr sz="2500">
                <a:solidFill>
                  <a:schemeClr val="tx1"/>
                </a:solidFill>
                <a:latin typeface="Lucida Grande" pitchFamily="48" charset="0"/>
                <a:ea typeface="ＭＳ Ｐゴシック" pitchFamily="34" charset="-128"/>
              </a:defRPr>
            </a:lvl6pPr>
            <a:lvl7pPr marL="3058874" indent="-235298" eaLnBrk="0" fontAlgn="base" hangingPunct="0">
              <a:spcBef>
                <a:spcPct val="0"/>
              </a:spcBef>
              <a:spcAft>
                <a:spcPct val="0"/>
              </a:spcAft>
              <a:defRPr sz="2500">
                <a:solidFill>
                  <a:schemeClr val="tx1"/>
                </a:solidFill>
                <a:latin typeface="Lucida Grande" pitchFamily="48" charset="0"/>
                <a:ea typeface="ＭＳ Ｐゴシック" pitchFamily="34" charset="-128"/>
              </a:defRPr>
            </a:lvl7pPr>
            <a:lvl8pPr marL="3529470" indent="-235298" eaLnBrk="0" fontAlgn="base" hangingPunct="0">
              <a:spcBef>
                <a:spcPct val="0"/>
              </a:spcBef>
              <a:spcAft>
                <a:spcPct val="0"/>
              </a:spcAft>
              <a:defRPr sz="2500">
                <a:solidFill>
                  <a:schemeClr val="tx1"/>
                </a:solidFill>
                <a:latin typeface="Lucida Grande" pitchFamily="48" charset="0"/>
                <a:ea typeface="ＭＳ Ｐゴシック" pitchFamily="34" charset="-128"/>
              </a:defRPr>
            </a:lvl8pPr>
            <a:lvl9pPr marL="4000066" indent="-235298" eaLnBrk="0" fontAlgn="base" hangingPunct="0">
              <a:spcBef>
                <a:spcPct val="0"/>
              </a:spcBef>
              <a:spcAft>
                <a:spcPct val="0"/>
              </a:spcAft>
              <a:defRPr sz="2500">
                <a:solidFill>
                  <a:schemeClr val="tx1"/>
                </a:solidFill>
                <a:latin typeface="Lucida Grande" pitchFamily="48" charset="0"/>
                <a:ea typeface="ＭＳ Ｐゴシック" pitchFamily="34" charset="-128"/>
              </a:defRPr>
            </a:lvl9pPr>
          </a:lstStyle>
          <a:p>
            <a:fld id="{3734E6A2-BD69-4497-BD6B-9F6D8879C549}" type="slidenum">
              <a:rPr lang="en-US" altLang="en-US" sz="1200">
                <a:solidFill>
                  <a:srgbClr val="000000"/>
                </a:solidFill>
              </a:rPr>
              <a:pPr/>
              <a:t>23</a:t>
            </a:fld>
            <a:endParaRPr lang="en-US" alt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image</a:t>
            </a:r>
            <a:r>
              <a:rPr lang="en-US" baseline="0" dirty="0" smtClean="0"/>
              <a:t> to illustrate the continent of Europe. The teacher may want to ask the class or have students discuss together characteristics of Europe based on the map.</a:t>
            </a:r>
            <a:endParaRPr lang="en-US" dirty="0"/>
          </a:p>
        </p:txBody>
      </p:sp>
      <p:sp>
        <p:nvSpPr>
          <p:cNvPr id="4" name="Slide Number Placeholder 3"/>
          <p:cNvSpPr>
            <a:spLocks noGrp="1"/>
          </p:cNvSpPr>
          <p:nvPr>
            <p:ph type="sldNum" sz="quarter" idx="10"/>
          </p:nvPr>
        </p:nvSpPr>
        <p:spPr/>
        <p:txBody>
          <a:bodyPr/>
          <a:lstStyle/>
          <a:p>
            <a:pPr>
              <a:defRPr/>
            </a:pPr>
            <a:fld id="{1D8159A5-6CA3-4529-949F-B92668783DAB}" type="slidenum">
              <a:rPr lang="en-US" smtClean="0"/>
              <a:pPr>
                <a:defRPr/>
              </a:pPr>
              <a:t>4</a:t>
            </a:fld>
            <a:endParaRPr lang="en-US"/>
          </a:p>
        </p:txBody>
      </p:sp>
    </p:spTree>
    <p:extLst>
      <p:ext uri="{BB962C8B-B14F-4D97-AF65-F5344CB8AC3E}">
        <p14:creationId xmlns:p14="http://schemas.microsoft.com/office/powerpoint/2010/main" val="157538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Lucida Grande" pitchFamily="48" charset="0"/>
                <a:ea typeface="ＭＳ Ｐゴシック" pitchFamily="34" charset="-128"/>
              </a:defRPr>
            </a:lvl1pPr>
            <a:lvl2pPr marL="764718" indent="-294122">
              <a:defRPr sz="2500">
                <a:solidFill>
                  <a:schemeClr val="tx1"/>
                </a:solidFill>
                <a:latin typeface="Lucida Grande" pitchFamily="48" charset="0"/>
                <a:ea typeface="ＭＳ Ｐゴシック" pitchFamily="34" charset="-128"/>
              </a:defRPr>
            </a:lvl2pPr>
            <a:lvl3pPr marL="1176490" indent="-235298">
              <a:defRPr sz="2500">
                <a:solidFill>
                  <a:schemeClr val="tx1"/>
                </a:solidFill>
                <a:latin typeface="Lucida Grande" pitchFamily="48" charset="0"/>
                <a:ea typeface="ＭＳ Ｐゴシック" pitchFamily="34" charset="-128"/>
              </a:defRPr>
            </a:lvl3pPr>
            <a:lvl4pPr marL="1647086" indent="-235298">
              <a:defRPr sz="2500">
                <a:solidFill>
                  <a:schemeClr val="tx1"/>
                </a:solidFill>
                <a:latin typeface="Lucida Grande" pitchFamily="48" charset="0"/>
                <a:ea typeface="ＭＳ Ｐゴシック" pitchFamily="34" charset="-128"/>
              </a:defRPr>
            </a:lvl4pPr>
            <a:lvl5pPr marL="2117682" indent="-235298">
              <a:defRPr sz="2500">
                <a:solidFill>
                  <a:schemeClr val="tx1"/>
                </a:solidFill>
                <a:latin typeface="Lucida Grande" pitchFamily="48" charset="0"/>
                <a:ea typeface="ＭＳ Ｐゴシック" pitchFamily="34" charset="-128"/>
              </a:defRPr>
            </a:lvl5pPr>
            <a:lvl6pPr marL="2588278" indent="-235298" eaLnBrk="0" fontAlgn="base" hangingPunct="0">
              <a:spcBef>
                <a:spcPct val="0"/>
              </a:spcBef>
              <a:spcAft>
                <a:spcPct val="0"/>
              </a:spcAft>
              <a:defRPr sz="2500">
                <a:solidFill>
                  <a:schemeClr val="tx1"/>
                </a:solidFill>
                <a:latin typeface="Lucida Grande" pitchFamily="48" charset="0"/>
                <a:ea typeface="ＭＳ Ｐゴシック" pitchFamily="34" charset="-128"/>
              </a:defRPr>
            </a:lvl6pPr>
            <a:lvl7pPr marL="3058874" indent="-235298" eaLnBrk="0" fontAlgn="base" hangingPunct="0">
              <a:spcBef>
                <a:spcPct val="0"/>
              </a:spcBef>
              <a:spcAft>
                <a:spcPct val="0"/>
              </a:spcAft>
              <a:defRPr sz="2500">
                <a:solidFill>
                  <a:schemeClr val="tx1"/>
                </a:solidFill>
                <a:latin typeface="Lucida Grande" pitchFamily="48" charset="0"/>
                <a:ea typeface="ＭＳ Ｐゴシック" pitchFamily="34" charset="-128"/>
              </a:defRPr>
            </a:lvl7pPr>
            <a:lvl8pPr marL="3529470" indent="-235298" eaLnBrk="0" fontAlgn="base" hangingPunct="0">
              <a:spcBef>
                <a:spcPct val="0"/>
              </a:spcBef>
              <a:spcAft>
                <a:spcPct val="0"/>
              </a:spcAft>
              <a:defRPr sz="2500">
                <a:solidFill>
                  <a:schemeClr val="tx1"/>
                </a:solidFill>
                <a:latin typeface="Lucida Grande" pitchFamily="48" charset="0"/>
                <a:ea typeface="ＭＳ Ｐゴシック" pitchFamily="34" charset="-128"/>
              </a:defRPr>
            </a:lvl8pPr>
            <a:lvl9pPr marL="4000066" indent="-235298" eaLnBrk="0" fontAlgn="base" hangingPunct="0">
              <a:spcBef>
                <a:spcPct val="0"/>
              </a:spcBef>
              <a:spcAft>
                <a:spcPct val="0"/>
              </a:spcAft>
              <a:defRPr sz="2500">
                <a:solidFill>
                  <a:schemeClr val="tx1"/>
                </a:solidFill>
                <a:latin typeface="Lucida Grande" pitchFamily="48" charset="0"/>
                <a:ea typeface="ＭＳ Ｐゴシック" pitchFamily="34" charset="-128"/>
              </a:defRPr>
            </a:lvl9pPr>
          </a:lstStyle>
          <a:p>
            <a:fld id="{BE0620DC-F361-4CCF-963A-9BCB502D6F95}" type="slidenum">
              <a:rPr lang="en-US" altLang="en-US" sz="1200">
                <a:solidFill>
                  <a:srgbClr val="000000"/>
                </a:solidFill>
              </a:rPr>
              <a:pPr/>
              <a:t>8</a:t>
            </a:fld>
            <a:endParaRPr lang="en-US" altLang="en-US" sz="1200">
              <a:solidFill>
                <a:srgbClr val="000000"/>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ea typeface="ＭＳ Ｐゴシック" pitchFamily="34" charset="-128"/>
              </a:rPr>
              <a:t>Instructional Approach(s):</a:t>
            </a:r>
            <a:r>
              <a:rPr lang="en-US" altLang="en-US" baseline="0" dirty="0" smtClean="0">
                <a:ea typeface="ＭＳ Ｐゴシック" pitchFamily="34" charset="-128"/>
              </a:rPr>
              <a:t> The teacher should use the picture to illustrate the European physical feature.</a:t>
            </a:r>
            <a:endParaRPr lang="en-US" altLang="en-US"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Lucida Grande" pitchFamily="48" charset="0"/>
                <a:ea typeface="ＭＳ Ｐゴシック" pitchFamily="34" charset="-128"/>
              </a:defRPr>
            </a:lvl1pPr>
            <a:lvl2pPr marL="764718" indent="-294122">
              <a:defRPr sz="2500">
                <a:solidFill>
                  <a:schemeClr val="tx1"/>
                </a:solidFill>
                <a:latin typeface="Lucida Grande" pitchFamily="48" charset="0"/>
                <a:ea typeface="ＭＳ Ｐゴシック" pitchFamily="34" charset="-128"/>
              </a:defRPr>
            </a:lvl2pPr>
            <a:lvl3pPr marL="1176490" indent="-235298">
              <a:defRPr sz="2500">
                <a:solidFill>
                  <a:schemeClr val="tx1"/>
                </a:solidFill>
                <a:latin typeface="Lucida Grande" pitchFamily="48" charset="0"/>
                <a:ea typeface="ＭＳ Ｐゴシック" pitchFamily="34" charset="-128"/>
              </a:defRPr>
            </a:lvl3pPr>
            <a:lvl4pPr marL="1647086" indent="-235298">
              <a:defRPr sz="2500">
                <a:solidFill>
                  <a:schemeClr val="tx1"/>
                </a:solidFill>
                <a:latin typeface="Lucida Grande" pitchFamily="48" charset="0"/>
                <a:ea typeface="ＭＳ Ｐゴシック" pitchFamily="34" charset="-128"/>
              </a:defRPr>
            </a:lvl4pPr>
            <a:lvl5pPr marL="2117682" indent="-235298">
              <a:defRPr sz="2500">
                <a:solidFill>
                  <a:schemeClr val="tx1"/>
                </a:solidFill>
                <a:latin typeface="Lucida Grande" pitchFamily="48" charset="0"/>
                <a:ea typeface="ＭＳ Ｐゴシック" pitchFamily="34" charset="-128"/>
              </a:defRPr>
            </a:lvl5pPr>
            <a:lvl6pPr marL="2588278" indent="-235298" eaLnBrk="0" fontAlgn="base" hangingPunct="0">
              <a:spcBef>
                <a:spcPct val="0"/>
              </a:spcBef>
              <a:spcAft>
                <a:spcPct val="0"/>
              </a:spcAft>
              <a:defRPr sz="2500">
                <a:solidFill>
                  <a:schemeClr val="tx1"/>
                </a:solidFill>
                <a:latin typeface="Lucida Grande" pitchFamily="48" charset="0"/>
                <a:ea typeface="ＭＳ Ｐゴシック" pitchFamily="34" charset="-128"/>
              </a:defRPr>
            </a:lvl6pPr>
            <a:lvl7pPr marL="3058874" indent="-235298" eaLnBrk="0" fontAlgn="base" hangingPunct="0">
              <a:spcBef>
                <a:spcPct val="0"/>
              </a:spcBef>
              <a:spcAft>
                <a:spcPct val="0"/>
              </a:spcAft>
              <a:defRPr sz="2500">
                <a:solidFill>
                  <a:schemeClr val="tx1"/>
                </a:solidFill>
                <a:latin typeface="Lucida Grande" pitchFamily="48" charset="0"/>
                <a:ea typeface="ＭＳ Ｐゴシック" pitchFamily="34" charset="-128"/>
              </a:defRPr>
            </a:lvl7pPr>
            <a:lvl8pPr marL="3529470" indent="-235298" eaLnBrk="0" fontAlgn="base" hangingPunct="0">
              <a:spcBef>
                <a:spcPct val="0"/>
              </a:spcBef>
              <a:spcAft>
                <a:spcPct val="0"/>
              </a:spcAft>
              <a:defRPr sz="2500">
                <a:solidFill>
                  <a:schemeClr val="tx1"/>
                </a:solidFill>
                <a:latin typeface="Lucida Grande" pitchFamily="48" charset="0"/>
                <a:ea typeface="ＭＳ Ｐゴシック" pitchFamily="34" charset="-128"/>
              </a:defRPr>
            </a:lvl8pPr>
            <a:lvl9pPr marL="4000066" indent="-235298" eaLnBrk="0" fontAlgn="base" hangingPunct="0">
              <a:spcBef>
                <a:spcPct val="0"/>
              </a:spcBef>
              <a:spcAft>
                <a:spcPct val="0"/>
              </a:spcAft>
              <a:defRPr sz="2500">
                <a:solidFill>
                  <a:schemeClr val="tx1"/>
                </a:solidFill>
                <a:latin typeface="Lucida Grande" pitchFamily="48" charset="0"/>
                <a:ea typeface="ＭＳ Ｐゴシック" pitchFamily="34" charset="-128"/>
              </a:defRPr>
            </a:lvl9pPr>
          </a:lstStyle>
          <a:p>
            <a:fld id="{D7C4E894-BE4F-47B3-AADD-9CBBBEE4C2FD}" type="slidenum">
              <a:rPr lang="en-US" altLang="en-US" sz="1200">
                <a:solidFill>
                  <a:srgbClr val="000000"/>
                </a:solidFill>
              </a:rPr>
              <a:pPr/>
              <a:t>9</a:t>
            </a:fld>
            <a:endParaRPr lang="en-US" altLang="en-US" sz="1200">
              <a:solidFill>
                <a:srgbClr val="000000"/>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1192" fontAlgn="base">
              <a:spcBef>
                <a:spcPct val="30000"/>
              </a:spcBef>
              <a:spcAft>
                <a:spcPct val="0"/>
              </a:spcAft>
              <a:defRPr/>
            </a:pPr>
            <a:r>
              <a:rPr lang="en-US" altLang="en-US" dirty="0">
                <a:solidFill>
                  <a:srgbClr val="000000"/>
                </a:solidFill>
                <a:latin typeface="Lucida Grande" pitchFamily="48" charset="0"/>
                <a:ea typeface="ＭＳ Ｐゴシック" pitchFamily="34" charset="-128"/>
              </a:rPr>
              <a:t>Instructional Approach(s): The teacher should use the picture to illustrate the European physical feature.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D6433-C9C1-4B6B-9ABE-A3B0A949C370}" type="slidenum">
              <a:rPr lang="en-US" smtClean="0"/>
              <a:pPr/>
              <a:t>10</a:t>
            </a:fld>
            <a:endParaRPr lang="en-US" dirty="0"/>
          </a:p>
        </p:txBody>
      </p:sp>
    </p:spTree>
    <p:extLst>
      <p:ext uri="{BB962C8B-B14F-4D97-AF65-F5344CB8AC3E}">
        <p14:creationId xmlns:p14="http://schemas.microsoft.com/office/powerpoint/2010/main" val="3951382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Lucida Grande" pitchFamily="48" charset="0"/>
                <a:ea typeface="ＭＳ Ｐゴシック" pitchFamily="34" charset="-128"/>
              </a:defRPr>
            </a:lvl1pPr>
            <a:lvl2pPr marL="764718" indent="-294122">
              <a:defRPr sz="2500">
                <a:solidFill>
                  <a:schemeClr val="tx1"/>
                </a:solidFill>
                <a:latin typeface="Lucida Grande" pitchFamily="48" charset="0"/>
                <a:ea typeface="ＭＳ Ｐゴシック" pitchFamily="34" charset="-128"/>
              </a:defRPr>
            </a:lvl2pPr>
            <a:lvl3pPr marL="1176490" indent="-235298">
              <a:defRPr sz="2500">
                <a:solidFill>
                  <a:schemeClr val="tx1"/>
                </a:solidFill>
                <a:latin typeface="Lucida Grande" pitchFamily="48" charset="0"/>
                <a:ea typeface="ＭＳ Ｐゴシック" pitchFamily="34" charset="-128"/>
              </a:defRPr>
            </a:lvl3pPr>
            <a:lvl4pPr marL="1647086" indent="-235298">
              <a:defRPr sz="2500">
                <a:solidFill>
                  <a:schemeClr val="tx1"/>
                </a:solidFill>
                <a:latin typeface="Lucida Grande" pitchFamily="48" charset="0"/>
                <a:ea typeface="ＭＳ Ｐゴシック" pitchFamily="34" charset="-128"/>
              </a:defRPr>
            </a:lvl4pPr>
            <a:lvl5pPr marL="2117682" indent="-235298">
              <a:defRPr sz="2500">
                <a:solidFill>
                  <a:schemeClr val="tx1"/>
                </a:solidFill>
                <a:latin typeface="Lucida Grande" pitchFamily="48" charset="0"/>
                <a:ea typeface="ＭＳ Ｐゴシック" pitchFamily="34" charset="-128"/>
              </a:defRPr>
            </a:lvl5pPr>
            <a:lvl6pPr marL="2588278" indent="-235298" eaLnBrk="0" fontAlgn="base" hangingPunct="0">
              <a:spcBef>
                <a:spcPct val="0"/>
              </a:spcBef>
              <a:spcAft>
                <a:spcPct val="0"/>
              </a:spcAft>
              <a:defRPr sz="2500">
                <a:solidFill>
                  <a:schemeClr val="tx1"/>
                </a:solidFill>
                <a:latin typeface="Lucida Grande" pitchFamily="48" charset="0"/>
                <a:ea typeface="ＭＳ Ｐゴシック" pitchFamily="34" charset="-128"/>
              </a:defRPr>
            </a:lvl6pPr>
            <a:lvl7pPr marL="3058874" indent="-235298" eaLnBrk="0" fontAlgn="base" hangingPunct="0">
              <a:spcBef>
                <a:spcPct val="0"/>
              </a:spcBef>
              <a:spcAft>
                <a:spcPct val="0"/>
              </a:spcAft>
              <a:defRPr sz="2500">
                <a:solidFill>
                  <a:schemeClr val="tx1"/>
                </a:solidFill>
                <a:latin typeface="Lucida Grande" pitchFamily="48" charset="0"/>
                <a:ea typeface="ＭＳ Ｐゴシック" pitchFamily="34" charset="-128"/>
              </a:defRPr>
            </a:lvl7pPr>
            <a:lvl8pPr marL="3529470" indent="-235298" eaLnBrk="0" fontAlgn="base" hangingPunct="0">
              <a:spcBef>
                <a:spcPct val="0"/>
              </a:spcBef>
              <a:spcAft>
                <a:spcPct val="0"/>
              </a:spcAft>
              <a:defRPr sz="2500">
                <a:solidFill>
                  <a:schemeClr val="tx1"/>
                </a:solidFill>
                <a:latin typeface="Lucida Grande" pitchFamily="48" charset="0"/>
                <a:ea typeface="ＭＳ Ｐゴシック" pitchFamily="34" charset="-128"/>
              </a:defRPr>
            </a:lvl8pPr>
            <a:lvl9pPr marL="4000066" indent="-235298" eaLnBrk="0" fontAlgn="base" hangingPunct="0">
              <a:spcBef>
                <a:spcPct val="0"/>
              </a:spcBef>
              <a:spcAft>
                <a:spcPct val="0"/>
              </a:spcAft>
              <a:defRPr sz="2500">
                <a:solidFill>
                  <a:schemeClr val="tx1"/>
                </a:solidFill>
                <a:latin typeface="Lucida Grande" pitchFamily="48" charset="0"/>
                <a:ea typeface="ＭＳ Ｐゴシック" pitchFamily="34" charset="-128"/>
              </a:defRPr>
            </a:lvl9pPr>
          </a:lstStyle>
          <a:p>
            <a:fld id="{F2E7F516-216C-4EC5-AEA6-CDB0E2135A05}" type="slidenum">
              <a:rPr lang="en-US" altLang="en-US" sz="1200">
                <a:solidFill>
                  <a:srgbClr val="000000"/>
                </a:solidFill>
              </a:rPr>
              <a:pPr/>
              <a:t>11</a:t>
            </a:fld>
            <a:endParaRPr lang="en-US" altLang="en-US" sz="1200">
              <a:solidFill>
                <a:srgbClr val="000000"/>
              </a:solidFill>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1192" fontAlgn="base">
              <a:spcBef>
                <a:spcPct val="30000"/>
              </a:spcBef>
              <a:spcAft>
                <a:spcPct val="0"/>
              </a:spcAft>
              <a:defRPr/>
            </a:pPr>
            <a:r>
              <a:rPr lang="en-US" altLang="en-US" dirty="0">
                <a:solidFill>
                  <a:srgbClr val="000000"/>
                </a:solidFill>
                <a:latin typeface="Lucida Grande" pitchFamily="48" charset="0"/>
                <a:ea typeface="ＭＳ Ｐゴシック" pitchFamily="34" charset="-128"/>
              </a:rPr>
              <a:t>Instructional Approach(s): The teacher should use the picture to illustrate the European physical feature.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D6433-C9C1-4B6B-9ABE-A3B0A949C370}" type="slidenum">
              <a:rPr lang="en-US" smtClean="0"/>
              <a:pPr/>
              <a:t>12</a:t>
            </a:fld>
            <a:endParaRPr lang="en-US" dirty="0"/>
          </a:p>
        </p:txBody>
      </p:sp>
    </p:spTree>
    <p:extLst>
      <p:ext uri="{BB962C8B-B14F-4D97-AF65-F5344CB8AC3E}">
        <p14:creationId xmlns:p14="http://schemas.microsoft.com/office/powerpoint/2010/main" val="531266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192" fontAlgn="base">
              <a:spcBef>
                <a:spcPct val="30000"/>
              </a:spcBef>
              <a:spcAft>
                <a:spcPct val="0"/>
              </a:spcAft>
              <a:defRPr/>
            </a:pPr>
            <a:r>
              <a:rPr lang="en-US" altLang="en-US" dirty="0">
                <a:solidFill>
                  <a:srgbClr val="000000"/>
                </a:solidFill>
                <a:latin typeface="Lucida Grande" pitchFamily="48" charset="0"/>
                <a:ea typeface="ＭＳ Ｐゴシック" pitchFamily="34" charset="-128"/>
              </a:rPr>
              <a:t>Instructional Approach(s): The teacher should use the picture to illustrate the European physical feature.</a:t>
            </a:r>
          </a:p>
        </p:txBody>
      </p:sp>
      <p:sp>
        <p:nvSpPr>
          <p:cNvPr id="4" name="Slide Number Placeholder 3"/>
          <p:cNvSpPr>
            <a:spLocks noGrp="1"/>
          </p:cNvSpPr>
          <p:nvPr>
            <p:ph type="sldNum" sz="quarter" idx="10"/>
          </p:nvPr>
        </p:nvSpPr>
        <p:spPr/>
        <p:txBody>
          <a:bodyPr/>
          <a:lstStyle/>
          <a:p>
            <a:pPr>
              <a:defRPr/>
            </a:pPr>
            <a:fld id="{1D8159A5-6CA3-4529-949F-B92668783DAB}" type="slidenum">
              <a:rPr lang="en-US" smtClean="0"/>
              <a:pPr>
                <a:defRPr/>
              </a:pPr>
              <a:t>14</a:t>
            </a:fld>
            <a:endParaRPr lang="en-US"/>
          </a:p>
        </p:txBody>
      </p:sp>
    </p:spTree>
    <p:extLst>
      <p:ext uri="{BB962C8B-B14F-4D97-AF65-F5344CB8AC3E}">
        <p14:creationId xmlns:p14="http://schemas.microsoft.com/office/powerpoint/2010/main" val="821108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Lucida Grande" pitchFamily="48" charset="0"/>
                <a:ea typeface="ＭＳ Ｐゴシック" pitchFamily="34" charset="-128"/>
              </a:defRPr>
            </a:lvl1pPr>
            <a:lvl2pPr marL="764718" indent="-294122">
              <a:defRPr sz="2500">
                <a:solidFill>
                  <a:schemeClr val="tx1"/>
                </a:solidFill>
                <a:latin typeface="Lucida Grande" pitchFamily="48" charset="0"/>
                <a:ea typeface="ＭＳ Ｐゴシック" pitchFamily="34" charset="-128"/>
              </a:defRPr>
            </a:lvl2pPr>
            <a:lvl3pPr marL="1176490" indent="-235298">
              <a:defRPr sz="2500">
                <a:solidFill>
                  <a:schemeClr val="tx1"/>
                </a:solidFill>
                <a:latin typeface="Lucida Grande" pitchFamily="48" charset="0"/>
                <a:ea typeface="ＭＳ Ｐゴシック" pitchFamily="34" charset="-128"/>
              </a:defRPr>
            </a:lvl3pPr>
            <a:lvl4pPr marL="1647086" indent="-235298">
              <a:defRPr sz="2500">
                <a:solidFill>
                  <a:schemeClr val="tx1"/>
                </a:solidFill>
                <a:latin typeface="Lucida Grande" pitchFamily="48" charset="0"/>
                <a:ea typeface="ＭＳ Ｐゴシック" pitchFamily="34" charset="-128"/>
              </a:defRPr>
            </a:lvl4pPr>
            <a:lvl5pPr marL="2117682" indent="-235298">
              <a:defRPr sz="2500">
                <a:solidFill>
                  <a:schemeClr val="tx1"/>
                </a:solidFill>
                <a:latin typeface="Lucida Grande" pitchFamily="48" charset="0"/>
                <a:ea typeface="ＭＳ Ｐゴシック" pitchFamily="34" charset="-128"/>
              </a:defRPr>
            </a:lvl5pPr>
            <a:lvl6pPr marL="2588278" indent="-235298" eaLnBrk="0" fontAlgn="base" hangingPunct="0">
              <a:spcBef>
                <a:spcPct val="0"/>
              </a:spcBef>
              <a:spcAft>
                <a:spcPct val="0"/>
              </a:spcAft>
              <a:defRPr sz="2500">
                <a:solidFill>
                  <a:schemeClr val="tx1"/>
                </a:solidFill>
                <a:latin typeface="Lucida Grande" pitchFamily="48" charset="0"/>
                <a:ea typeface="ＭＳ Ｐゴシック" pitchFamily="34" charset="-128"/>
              </a:defRPr>
            </a:lvl6pPr>
            <a:lvl7pPr marL="3058874" indent="-235298" eaLnBrk="0" fontAlgn="base" hangingPunct="0">
              <a:spcBef>
                <a:spcPct val="0"/>
              </a:spcBef>
              <a:spcAft>
                <a:spcPct val="0"/>
              </a:spcAft>
              <a:defRPr sz="2500">
                <a:solidFill>
                  <a:schemeClr val="tx1"/>
                </a:solidFill>
                <a:latin typeface="Lucida Grande" pitchFamily="48" charset="0"/>
                <a:ea typeface="ＭＳ Ｐゴシック" pitchFamily="34" charset="-128"/>
              </a:defRPr>
            </a:lvl7pPr>
            <a:lvl8pPr marL="3529470" indent="-235298" eaLnBrk="0" fontAlgn="base" hangingPunct="0">
              <a:spcBef>
                <a:spcPct val="0"/>
              </a:spcBef>
              <a:spcAft>
                <a:spcPct val="0"/>
              </a:spcAft>
              <a:defRPr sz="2500">
                <a:solidFill>
                  <a:schemeClr val="tx1"/>
                </a:solidFill>
                <a:latin typeface="Lucida Grande" pitchFamily="48" charset="0"/>
                <a:ea typeface="ＭＳ Ｐゴシック" pitchFamily="34" charset="-128"/>
              </a:defRPr>
            </a:lvl8pPr>
            <a:lvl9pPr marL="4000066" indent="-235298" eaLnBrk="0" fontAlgn="base" hangingPunct="0">
              <a:spcBef>
                <a:spcPct val="0"/>
              </a:spcBef>
              <a:spcAft>
                <a:spcPct val="0"/>
              </a:spcAft>
              <a:defRPr sz="2500">
                <a:solidFill>
                  <a:schemeClr val="tx1"/>
                </a:solidFill>
                <a:latin typeface="Lucida Grande" pitchFamily="48" charset="0"/>
                <a:ea typeface="ＭＳ Ｐゴシック" pitchFamily="34" charset="-128"/>
              </a:defRPr>
            </a:lvl9pPr>
          </a:lstStyle>
          <a:p>
            <a:fld id="{8670A9D3-6449-4270-9C20-58A581D9560E}" type="slidenum">
              <a:rPr lang="en-US" altLang="en-US" sz="1200">
                <a:solidFill>
                  <a:srgbClr val="000000"/>
                </a:solidFill>
              </a:rPr>
              <a:pPr/>
              <a:t>16</a:t>
            </a:fld>
            <a:endParaRPr lang="en-US" altLang="en-US" sz="1200">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1192" fontAlgn="base">
              <a:spcBef>
                <a:spcPct val="30000"/>
              </a:spcBef>
              <a:spcAft>
                <a:spcPct val="0"/>
              </a:spcAft>
              <a:defRPr/>
            </a:pPr>
            <a:r>
              <a:rPr lang="en-US" altLang="en-US" dirty="0">
                <a:solidFill>
                  <a:srgbClr val="000000"/>
                </a:solidFill>
                <a:latin typeface="Lucida Grande" pitchFamily="48" charset="0"/>
                <a:ea typeface="ＭＳ Ｐゴシック" pitchFamily="34" charset="-128"/>
              </a:rPr>
              <a:t>Instructional Approach(s): The teacher should use the picture to illustrate the European physical feature.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AC148B6-8B4F-4015-B672-4FFEB8C675C0}" type="datetimeFigureOut">
              <a:rPr lang="en-US" smtClean="0"/>
              <a:t>10/17/2016</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AD19DF2E-6E98-4D7F-BED4-0C4C0B91BDC4}"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C148B6-8B4F-4015-B672-4FFEB8C675C0}" type="datetimeFigureOut">
              <a:rPr lang="en-US" smtClean="0"/>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19DF2E-6E98-4D7F-BED4-0C4C0B91BDC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C148B6-8B4F-4015-B672-4FFEB8C675C0}" type="datetimeFigureOut">
              <a:rPr lang="en-US" smtClean="0"/>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19DF2E-6E98-4D7F-BED4-0C4C0B91BDC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C148B6-8B4F-4015-B672-4FFEB8C675C0}" type="datetimeFigureOut">
              <a:rPr lang="en-US" smtClean="0"/>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19DF2E-6E98-4D7F-BED4-0C4C0B91BDC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AC148B6-8B4F-4015-B672-4FFEB8C675C0}" type="datetimeFigureOut">
              <a:rPr lang="en-US" smtClean="0"/>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19DF2E-6E98-4D7F-BED4-0C4C0B91BDC4}"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AC148B6-8B4F-4015-B672-4FFEB8C675C0}" type="datetimeFigureOut">
              <a:rPr lang="en-US" smtClean="0"/>
              <a:t>10/17/2016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19DF2E-6E98-4D7F-BED4-0C4C0B91BDC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AC148B6-8B4F-4015-B672-4FFEB8C675C0}" type="datetimeFigureOut">
              <a:rPr lang="en-US" smtClean="0"/>
              <a:t>10/17/2016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19DF2E-6E98-4D7F-BED4-0C4C0B91BDC4}"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AC148B6-8B4F-4015-B672-4FFEB8C675C0}" type="datetimeFigureOut">
              <a:rPr lang="en-US" smtClean="0"/>
              <a:t>10/17/2016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19DF2E-6E98-4D7F-BED4-0C4C0B91BDC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C148B6-8B4F-4015-B672-4FFEB8C675C0}" type="datetimeFigureOut">
              <a:rPr lang="en-US" smtClean="0"/>
              <a:t>10/17/2016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19DF2E-6E98-4D7F-BED4-0C4C0B91BDC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AC148B6-8B4F-4015-B672-4FFEB8C675C0}" type="datetimeFigureOut">
              <a:rPr lang="en-US" smtClean="0"/>
              <a:t>10/17/2016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19DF2E-6E98-4D7F-BED4-0C4C0B91BDC4}"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AC148B6-8B4F-4015-B672-4FFEB8C675C0}" type="datetimeFigureOut">
              <a:rPr lang="en-US" smtClean="0"/>
              <a:t>10/17/2016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AD19DF2E-6E98-4D7F-BED4-0C4C0B91BDC4}"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AC148B6-8B4F-4015-B672-4FFEB8C675C0}" type="datetimeFigureOut">
              <a:rPr lang="en-US" smtClean="0"/>
              <a:t>10/17/2016</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D19DF2E-6E98-4D7F-BED4-0C4C0B91BDC4}"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worldatlas.com/webimage/countrys/europe/franceb.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gif"/></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Geography%20of%20Europe%20%5bwww.videograbber.net%5d.mp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endersinfo.com/blogs/wp-content/uploads/2012/05/tenders-european_union.jpg"/>
          <p:cNvPicPr>
            <a:picLocks noChangeAspect="1" noChangeArrowheads="1"/>
          </p:cNvPicPr>
          <p:nvPr/>
        </p:nvPicPr>
        <p:blipFill>
          <a:blip r:embed="rId2" cstate="print"/>
          <a:srcRect/>
          <a:stretch>
            <a:fillRect/>
          </a:stretch>
        </p:blipFill>
        <p:spPr bwMode="auto">
          <a:xfrm>
            <a:off x="0" y="0"/>
            <a:ext cx="9118072" cy="6858000"/>
          </a:xfrm>
          <a:prstGeom prst="rect">
            <a:avLst/>
          </a:prstGeom>
          <a:noFill/>
        </p:spPr>
      </p:pic>
      <p:sp>
        <p:nvSpPr>
          <p:cNvPr id="2" name="Title 1"/>
          <p:cNvSpPr>
            <a:spLocks noGrp="1"/>
          </p:cNvSpPr>
          <p:nvPr>
            <p:ph type="ctrTitle"/>
          </p:nvPr>
        </p:nvSpPr>
        <p:spPr>
          <a:xfrm>
            <a:off x="533400" y="0"/>
            <a:ext cx="7772400" cy="1543050"/>
          </a:xfrm>
        </p:spPr>
        <p:txBody>
          <a:bodyPr>
            <a:noAutofit/>
          </a:bodyPr>
          <a:lstStyle/>
          <a:p>
            <a:r>
              <a:rPr lang="en-US" sz="9600" dirty="0" smtClean="0">
                <a:solidFill>
                  <a:srgbClr val="FFFF00"/>
                </a:solidFill>
              </a:rPr>
              <a:t>EUROPE</a:t>
            </a:r>
            <a:endParaRPr lang="en-US" sz="9600" dirty="0">
              <a:solidFill>
                <a:srgbClr val="FFFF00"/>
              </a:solidFill>
            </a:endParaRP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12244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http://www.kitchenproject.com/german/Geography/Rhine/RhineRiver.jpg"/>
          <p:cNvPicPr>
            <a:picLocks noChangeAspect="1" noChangeArrowheads="1"/>
          </p:cNvPicPr>
          <p:nvPr/>
        </p:nvPicPr>
        <p:blipFill>
          <a:blip r:embed="rId3" cstate="print"/>
          <a:srcRect/>
          <a:stretch>
            <a:fillRect/>
          </a:stretch>
        </p:blipFill>
        <p:spPr bwMode="auto">
          <a:xfrm>
            <a:off x="5458691" y="4555828"/>
            <a:ext cx="3262745" cy="2129683"/>
          </a:xfrm>
          <a:prstGeom prst="rect">
            <a:avLst/>
          </a:prstGeom>
          <a:noFill/>
        </p:spPr>
      </p:pic>
      <p:sp>
        <p:nvSpPr>
          <p:cNvPr id="2" name="Title 1"/>
          <p:cNvSpPr>
            <a:spLocks noGrp="1"/>
          </p:cNvSpPr>
          <p:nvPr>
            <p:ph type="title"/>
          </p:nvPr>
        </p:nvSpPr>
        <p:spPr>
          <a:xfrm>
            <a:off x="533400" y="457200"/>
            <a:ext cx="4114800" cy="1143000"/>
          </a:xfrm>
        </p:spPr>
        <p:txBody>
          <a:bodyPr/>
          <a:lstStyle/>
          <a:p>
            <a:r>
              <a:rPr lang="en-US" dirty="0" smtClean="0">
                <a:solidFill>
                  <a:srgbClr val="FF0000"/>
                </a:solidFill>
              </a:rPr>
              <a:t>Rhine River</a:t>
            </a:r>
            <a:endParaRPr lang="en-US" dirty="0">
              <a:solidFill>
                <a:srgbClr val="FF0000"/>
              </a:solidFill>
            </a:endParaRPr>
          </a:p>
        </p:txBody>
      </p:sp>
      <p:sp>
        <p:nvSpPr>
          <p:cNvPr id="3" name="Content Placeholder 2"/>
          <p:cNvSpPr>
            <a:spLocks noGrp="1"/>
          </p:cNvSpPr>
          <p:nvPr>
            <p:ph idx="1"/>
          </p:nvPr>
        </p:nvSpPr>
        <p:spPr>
          <a:xfrm>
            <a:off x="4353791" y="1066800"/>
            <a:ext cx="4572000" cy="3581400"/>
          </a:xfrm>
        </p:spPr>
        <p:txBody>
          <a:bodyPr>
            <a:normAutofit/>
          </a:bodyPr>
          <a:lstStyle/>
          <a:p>
            <a:r>
              <a:rPr lang="en-US" sz="2200" dirty="0" smtClean="0"/>
              <a:t>The Rhine is one of the longest and most important river in Europe. It runs </a:t>
            </a:r>
            <a:r>
              <a:rPr lang="en-US" sz="2200" u="sng" dirty="0" smtClean="0"/>
              <a:t>north</a:t>
            </a:r>
            <a:r>
              <a:rPr lang="en-US" sz="2200" dirty="0" smtClean="0"/>
              <a:t> for over  766 mi from its source in the Swiss Alps (in Switzerland).</a:t>
            </a:r>
          </a:p>
          <a:p>
            <a:r>
              <a:rPr lang="en-US" sz="2200" dirty="0" smtClean="0"/>
              <a:t>The Rhine flows through five countries -Switzerland, Austria, Germany, France and the Netherlands before flowing into the North Sea and is navigable.</a:t>
            </a:r>
          </a:p>
          <a:p>
            <a:endParaRPr lang="en-US" dirty="0"/>
          </a:p>
        </p:txBody>
      </p:sp>
      <p:pic>
        <p:nvPicPr>
          <p:cNvPr id="1034" name="Picture 10" descr="http://www.woodlands-junior.kent.sch.uk/Homework/rivers/rh.jpg"/>
          <p:cNvPicPr>
            <a:picLocks noChangeAspect="1" noChangeArrowheads="1"/>
          </p:cNvPicPr>
          <p:nvPr/>
        </p:nvPicPr>
        <p:blipFill>
          <a:blip r:embed="rId4" cstate="print"/>
          <a:srcRect/>
          <a:stretch>
            <a:fillRect/>
          </a:stretch>
        </p:blipFill>
        <p:spPr bwMode="auto">
          <a:xfrm>
            <a:off x="360218" y="1793777"/>
            <a:ext cx="3962400" cy="4864025"/>
          </a:xfrm>
          <a:prstGeom prst="rect">
            <a:avLst/>
          </a:prstGeom>
          <a:noFill/>
        </p:spPr>
      </p:pic>
    </p:spTree>
    <p:extLst>
      <p:ext uri="{BB962C8B-B14F-4D97-AF65-F5344CB8AC3E}">
        <p14:creationId xmlns:p14="http://schemas.microsoft.com/office/powerpoint/2010/main" val="3524273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endParaRPr lang="en-US" altLang="en-US" smtClean="0"/>
          </a:p>
        </p:txBody>
      </p:sp>
      <p:pic>
        <p:nvPicPr>
          <p:cNvPr id="53251" name="Picture 4" descr="800px-Rhine_Rhein_Basel_2006_8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509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229600" cy="1143000"/>
          </a:xfrm>
        </p:spPr>
        <p:txBody>
          <a:bodyPr/>
          <a:lstStyle/>
          <a:p>
            <a:pPr algn="ctr"/>
            <a:r>
              <a:rPr lang="en-US" dirty="0" smtClean="0">
                <a:solidFill>
                  <a:srgbClr val="FF0000"/>
                </a:solidFill>
              </a:rPr>
              <a:t>Danube River</a:t>
            </a:r>
            <a:endParaRPr lang="en-US" dirty="0">
              <a:solidFill>
                <a:srgbClr val="FF0000"/>
              </a:solidFill>
            </a:endParaRPr>
          </a:p>
        </p:txBody>
      </p:sp>
      <p:sp>
        <p:nvSpPr>
          <p:cNvPr id="3" name="Content Placeholder 2"/>
          <p:cNvSpPr>
            <a:spLocks noGrp="1"/>
          </p:cNvSpPr>
          <p:nvPr>
            <p:ph idx="1"/>
          </p:nvPr>
        </p:nvSpPr>
        <p:spPr>
          <a:xfrm>
            <a:off x="5181600" y="1524000"/>
            <a:ext cx="3657600" cy="4648200"/>
          </a:xfrm>
        </p:spPr>
        <p:txBody>
          <a:bodyPr>
            <a:normAutofit fontScale="92500" lnSpcReduction="10000"/>
          </a:bodyPr>
          <a:lstStyle/>
          <a:p>
            <a:r>
              <a:rPr lang="en-US" dirty="0" smtClean="0"/>
              <a:t>Europe’s second longest river, the Danube River, flows for nearly 1,800 miles through some of eastern Europe's most populous and frequently visited cities.</a:t>
            </a:r>
          </a:p>
          <a:p>
            <a:r>
              <a:rPr lang="en-US" dirty="0" smtClean="0"/>
              <a:t>Today the Danube supplies much of Europe with drinking water, power production, and </a:t>
            </a:r>
            <a:r>
              <a:rPr lang="en-US" u="sng" dirty="0" smtClean="0"/>
              <a:t>irrigation</a:t>
            </a:r>
            <a:r>
              <a:rPr lang="en-US" dirty="0" smtClean="0"/>
              <a:t> for farmland. </a:t>
            </a:r>
            <a:endParaRPr lang="en-US" dirty="0"/>
          </a:p>
        </p:txBody>
      </p:sp>
      <p:pic>
        <p:nvPicPr>
          <p:cNvPr id="35842" name="Picture 2" descr="http://assets.panda.org/img/original/danube.gif"/>
          <p:cNvPicPr>
            <a:picLocks noChangeAspect="1" noChangeArrowheads="1"/>
          </p:cNvPicPr>
          <p:nvPr/>
        </p:nvPicPr>
        <p:blipFill>
          <a:blip r:embed="rId3" cstate="print"/>
          <a:srcRect/>
          <a:stretch>
            <a:fillRect/>
          </a:stretch>
        </p:blipFill>
        <p:spPr bwMode="auto">
          <a:xfrm>
            <a:off x="228600" y="1371600"/>
            <a:ext cx="4775900" cy="2790825"/>
          </a:xfrm>
          <a:prstGeom prst="rect">
            <a:avLst/>
          </a:prstGeom>
          <a:noFill/>
        </p:spPr>
      </p:pic>
      <p:pic>
        <p:nvPicPr>
          <p:cNvPr id="35844" name="Picture 4" descr="http://www.austria-trips.com/Durnstein/Danube-River-Durnstein.jpg"/>
          <p:cNvPicPr>
            <a:picLocks noChangeAspect="1" noChangeArrowheads="1"/>
          </p:cNvPicPr>
          <p:nvPr/>
        </p:nvPicPr>
        <p:blipFill>
          <a:blip r:embed="rId4" cstate="print"/>
          <a:srcRect/>
          <a:stretch>
            <a:fillRect/>
          </a:stretch>
        </p:blipFill>
        <p:spPr bwMode="auto">
          <a:xfrm>
            <a:off x="1143000" y="4038600"/>
            <a:ext cx="3971925" cy="2647950"/>
          </a:xfrm>
          <a:prstGeom prst="rect">
            <a:avLst/>
          </a:prstGeom>
          <a:noFill/>
        </p:spPr>
      </p:pic>
    </p:spTree>
    <p:extLst>
      <p:ext uri="{BB962C8B-B14F-4D97-AF65-F5344CB8AC3E}">
        <p14:creationId xmlns:p14="http://schemas.microsoft.com/office/powerpoint/2010/main" val="1784825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pPr algn="ctr"/>
            <a:r>
              <a:rPr lang="en-US" dirty="0" smtClean="0">
                <a:solidFill>
                  <a:srgbClr val="FF0000"/>
                </a:solidFill>
              </a:rPr>
              <a:t>English Channel</a:t>
            </a:r>
            <a:endParaRPr lang="en-US" dirty="0">
              <a:solidFill>
                <a:srgbClr val="FF0000"/>
              </a:solidFill>
            </a:endParaRPr>
          </a:p>
        </p:txBody>
      </p:sp>
      <p:sp>
        <p:nvSpPr>
          <p:cNvPr id="3" name="Content Placeholder 2"/>
          <p:cNvSpPr>
            <a:spLocks noGrp="1"/>
          </p:cNvSpPr>
          <p:nvPr>
            <p:ph idx="1"/>
          </p:nvPr>
        </p:nvSpPr>
        <p:spPr>
          <a:xfrm>
            <a:off x="5486400" y="1371600"/>
            <a:ext cx="3657600" cy="3810000"/>
          </a:xfrm>
        </p:spPr>
        <p:txBody>
          <a:bodyPr>
            <a:normAutofit fontScale="77500" lnSpcReduction="20000"/>
          </a:bodyPr>
          <a:lstStyle/>
          <a:p>
            <a:r>
              <a:rPr lang="en-US" dirty="0" smtClean="0"/>
              <a:t>The English Channel is a part of the </a:t>
            </a:r>
            <a:r>
              <a:rPr lang="en-US" b="1" dirty="0" smtClean="0"/>
              <a:t>Atlantic Ocean</a:t>
            </a:r>
            <a:r>
              <a:rPr lang="en-US" dirty="0" smtClean="0"/>
              <a:t>, and it separates the island of </a:t>
            </a:r>
            <a:r>
              <a:rPr lang="en-US" b="1" dirty="0" smtClean="0"/>
              <a:t>Britain</a:t>
            </a:r>
            <a:r>
              <a:rPr lang="en-US" dirty="0" smtClean="0"/>
              <a:t> from northern </a:t>
            </a:r>
            <a:r>
              <a:rPr lang="en-US" b="1" dirty="0" smtClean="0"/>
              <a:t>France</a:t>
            </a:r>
            <a:r>
              <a:rPr lang="en-US" dirty="0" smtClean="0"/>
              <a:t> and joins the </a:t>
            </a:r>
            <a:r>
              <a:rPr lang="en-US" b="1" dirty="0" smtClean="0"/>
              <a:t>North Sea</a:t>
            </a:r>
            <a:r>
              <a:rPr lang="en-US" dirty="0" smtClean="0"/>
              <a:t> to the </a:t>
            </a:r>
            <a:r>
              <a:rPr lang="en-US" b="1" dirty="0" smtClean="0"/>
              <a:t>Atlantic Ocean</a:t>
            </a:r>
            <a:r>
              <a:rPr lang="en-US" dirty="0" smtClean="0"/>
              <a:t>. It is today one of the busiest shipping lanes on the planet. It's approximately 350 miles long, and at its narrowest in the Strait of Dover. </a:t>
            </a:r>
          </a:p>
          <a:p>
            <a:r>
              <a:rPr lang="en-US" dirty="0" smtClean="0"/>
              <a:t>The Chunnel (Channel Tunnel) passes under it.</a:t>
            </a:r>
            <a:br>
              <a:rPr lang="en-US" dirty="0" smtClean="0"/>
            </a:br>
            <a:r>
              <a:rPr lang="en-US" dirty="0" smtClean="0"/>
              <a:t/>
            </a:r>
            <a:br>
              <a:rPr lang="en-US" dirty="0" smtClean="0"/>
            </a:br>
            <a:endParaRPr lang="en-US" dirty="0"/>
          </a:p>
        </p:txBody>
      </p:sp>
      <p:pic>
        <p:nvPicPr>
          <p:cNvPr id="19458" name="Picture 2" descr="http://www.worldatlas.com/aatlas/infopage/englishc.gif"/>
          <p:cNvPicPr>
            <a:picLocks noChangeAspect="1" noChangeArrowheads="1"/>
          </p:cNvPicPr>
          <p:nvPr/>
        </p:nvPicPr>
        <p:blipFill>
          <a:blip r:embed="rId2" cstate="print"/>
          <a:srcRect/>
          <a:stretch>
            <a:fillRect/>
          </a:stretch>
        </p:blipFill>
        <p:spPr bwMode="auto">
          <a:xfrm>
            <a:off x="304800" y="1304924"/>
            <a:ext cx="5181600" cy="5181601"/>
          </a:xfrm>
          <a:prstGeom prst="rect">
            <a:avLst/>
          </a:prstGeom>
          <a:noFill/>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800600"/>
            <a:ext cx="2997617"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2919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upload.wikimedia.org/wikipedia/commons/7/7a/English_Channel_Satell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57275"/>
            <a:ext cx="88392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391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dirty="0" smtClean="0">
                <a:solidFill>
                  <a:srgbClr val="FF0000"/>
                </a:solidFill>
              </a:rPr>
              <a:t>European Plain and Mountains</a:t>
            </a:r>
            <a:endParaRPr lang="en-US" dirty="0">
              <a:solidFill>
                <a:srgbClr val="FF0000"/>
              </a:solidFill>
            </a:endParaRPr>
          </a:p>
        </p:txBody>
      </p:sp>
      <p:sp>
        <p:nvSpPr>
          <p:cNvPr id="3" name="Content Placeholder 2"/>
          <p:cNvSpPr>
            <a:spLocks noGrp="1"/>
          </p:cNvSpPr>
          <p:nvPr>
            <p:ph idx="1"/>
          </p:nvPr>
        </p:nvSpPr>
        <p:spPr>
          <a:xfrm>
            <a:off x="6400800" y="1447800"/>
            <a:ext cx="2514600" cy="4525963"/>
          </a:xfrm>
        </p:spPr>
        <p:txBody>
          <a:bodyPr/>
          <a:lstStyle/>
          <a:p>
            <a:r>
              <a:rPr lang="en-US" dirty="0"/>
              <a:t>European Plain is the mainland of Europe</a:t>
            </a:r>
          </a:p>
          <a:p>
            <a:r>
              <a:rPr lang="en-US" dirty="0" smtClean="0"/>
              <a:t>Mountains:</a:t>
            </a:r>
          </a:p>
          <a:p>
            <a:pPr lvl="1"/>
            <a:r>
              <a:rPr lang="en-US" sz="3200" dirty="0" smtClean="0"/>
              <a:t>Alps</a:t>
            </a:r>
          </a:p>
          <a:p>
            <a:pPr lvl="1"/>
            <a:r>
              <a:rPr lang="en-US" sz="3200" dirty="0" smtClean="0"/>
              <a:t>Ural</a:t>
            </a:r>
          </a:p>
          <a:p>
            <a:pPr lvl="1"/>
            <a:r>
              <a:rPr lang="en-US" sz="3200" dirty="0" smtClean="0"/>
              <a:t>Pyrenees</a:t>
            </a:r>
          </a:p>
          <a:p>
            <a:pPr lvl="1">
              <a:buNone/>
            </a:pPr>
            <a:endParaRPr lang="en-US" dirty="0" smtClean="0"/>
          </a:p>
        </p:txBody>
      </p:sp>
      <p:pic>
        <p:nvPicPr>
          <p:cNvPr id="20482" name="Picture 2" descr="http://www.worldatlas.com/webimage/countrys/eunewlnd.gif"/>
          <p:cNvPicPr>
            <a:picLocks noChangeAspect="1" noChangeArrowheads="1"/>
          </p:cNvPicPr>
          <p:nvPr/>
        </p:nvPicPr>
        <p:blipFill>
          <a:blip r:embed="rId2" cstate="print"/>
          <a:srcRect/>
          <a:stretch>
            <a:fillRect/>
          </a:stretch>
        </p:blipFill>
        <p:spPr bwMode="auto">
          <a:xfrm>
            <a:off x="381000" y="1295400"/>
            <a:ext cx="5867400" cy="5185145"/>
          </a:xfrm>
          <a:prstGeom prst="rect">
            <a:avLst/>
          </a:prstGeom>
          <a:noFill/>
        </p:spPr>
      </p:pic>
    </p:spTree>
    <p:extLst>
      <p:ext uri="{BB962C8B-B14F-4D97-AF65-F5344CB8AC3E}">
        <p14:creationId xmlns:p14="http://schemas.microsoft.com/office/powerpoint/2010/main" val="1736501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endParaRPr lang="en-US" altLang="en-US" smtClean="0"/>
          </a:p>
        </p:txBody>
      </p:sp>
      <p:sp>
        <p:nvSpPr>
          <p:cNvPr id="56323" name="Rectangle 3"/>
          <p:cNvSpPr>
            <a:spLocks noGrp="1" noChangeArrowheads="1"/>
          </p:cNvSpPr>
          <p:nvPr>
            <p:ph type="body" idx="1"/>
          </p:nvPr>
        </p:nvSpPr>
        <p:spPr/>
        <p:txBody>
          <a:bodyPr/>
          <a:lstStyle/>
          <a:p>
            <a:pPr eaLnBrk="1" hangingPunct="1"/>
            <a:endParaRPr lang="en-US" altLang="en-US" smtClean="0"/>
          </a:p>
        </p:txBody>
      </p:sp>
      <p:pic>
        <p:nvPicPr>
          <p:cNvPr id="56324" name="Picture 4" descr="737px-European_pl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Box 6"/>
          <p:cNvSpPr txBox="1">
            <a:spLocks noChangeArrowheads="1"/>
          </p:cNvSpPr>
          <p:nvPr/>
        </p:nvSpPr>
        <p:spPr bwMode="auto">
          <a:xfrm>
            <a:off x="4724400" y="2667000"/>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a:solidFill>
                  <a:srgbClr val="000000"/>
                </a:solidFill>
              </a:rPr>
              <a:t>European Plain</a:t>
            </a:r>
          </a:p>
        </p:txBody>
      </p:sp>
    </p:spTree>
    <p:extLst>
      <p:ext uri="{BB962C8B-B14F-4D97-AF65-F5344CB8AC3E}">
        <p14:creationId xmlns:p14="http://schemas.microsoft.com/office/powerpoint/2010/main" val="3952476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solidFill>
                  <a:srgbClr val="FF0000"/>
                </a:solidFill>
              </a:rPr>
              <a:t>European Plain</a:t>
            </a:r>
            <a:endParaRPr lang="en-US" dirty="0">
              <a:solidFill>
                <a:srgbClr val="FF0000"/>
              </a:solidFill>
            </a:endParaRPr>
          </a:p>
        </p:txBody>
      </p:sp>
      <p:sp>
        <p:nvSpPr>
          <p:cNvPr id="3" name="Content Placeholder 2"/>
          <p:cNvSpPr>
            <a:spLocks noGrp="1"/>
          </p:cNvSpPr>
          <p:nvPr>
            <p:ph idx="1"/>
          </p:nvPr>
        </p:nvSpPr>
        <p:spPr>
          <a:xfrm>
            <a:off x="152400" y="1503188"/>
            <a:ext cx="4572000" cy="5278611"/>
          </a:xfrm>
        </p:spPr>
        <p:txBody>
          <a:bodyPr>
            <a:normAutofit fontScale="70000" lnSpcReduction="20000"/>
          </a:bodyPr>
          <a:lstStyle/>
          <a:p>
            <a:r>
              <a:rPr lang="en-US" dirty="0" smtClean="0"/>
              <a:t>It </a:t>
            </a:r>
            <a:r>
              <a:rPr lang="en-US" dirty="0"/>
              <a:t>sweeps from the Pyrenees Mountains on the French-Spanish border across northern Europe to the Ural Mountains in Russia. In western Europe the plain is comparatively narrow, rarely exceeding 200 miles </a:t>
            </a:r>
            <a:r>
              <a:rPr lang="en-US" dirty="0" smtClean="0"/>
              <a:t>in </a:t>
            </a:r>
            <a:r>
              <a:rPr lang="en-US" dirty="0"/>
              <a:t>width, but as it stretches eastward it broadens steadily until it reaches its greatest width in western Russia, where it extends more than 2,000 miles</a:t>
            </a:r>
            <a:r>
              <a:rPr lang="en-US" dirty="0" smtClean="0"/>
              <a:t>.</a:t>
            </a:r>
          </a:p>
          <a:p>
            <a:r>
              <a:rPr lang="en-US" dirty="0"/>
              <a:t>The terrain is flat or gently undulating</a:t>
            </a:r>
            <a:r>
              <a:rPr lang="en-US" dirty="0" smtClean="0"/>
              <a:t>.</a:t>
            </a:r>
          </a:p>
          <a:p>
            <a:r>
              <a:rPr lang="en-US" dirty="0"/>
              <a:t>The climate on the whole is characterized by marked seasonal changes, with cold winters and warm summers. The west has a maritime climate very </a:t>
            </a:r>
            <a:r>
              <a:rPr lang="en-US" dirty="0" err="1"/>
              <a:t>favourable</a:t>
            </a:r>
            <a:r>
              <a:rPr lang="en-US" dirty="0"/>
              <a:t> to agriculture. It has enough rain in all seasons to keep fields green. Summers are warm but not hot, and winters are cold but not freezing.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752600"/>
            <a:ext cx="4191000" cy="2807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5065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5275"/>
            <a:ext cx="2057400" cy="984849"/>
          </a:xfrm>
        </p:spPr>
        <p:txBody>
          <a:bodyPr/>
          <a:lstStyle/>
          <a:p>
            <a:r>
              <a:rPr lang="en-US" dirty="0" smtClean="0">
                <a:solidFill>
                  <a:srgbClr val="FF0000"/>
                </a:solidFill>
              </a:rPr>
              <a:t>Alps</a:t>
            </a:r>
            <a:endParaRPr lang="en-US" dirty="0">
              <a:solidFill>
                <a:srgbClr val="FF0000"/>
              </a:solidFill>
            </a:endParaRPr>
          </a:p>
        </p:txBody>
      </p:sp>
      <p:sp>
        <p:nvSpPr>
          <p:cNvPr id="3" name="Content Placeholder 2"/>
          <p:cNvSpPr>
            <a:spLocks noGrp="1"/>
          </p:cNvSpPr>
          <p:nvPr>
            <p:ph idx="1"/>
          </p:nvPr>
        </p:nvSpPr>
        <p:spPr>
          <a:xfrm>
            <a:off x="152399" y="4495800"/>
            <a:ext cx="8748135" cy="2286000"/>
          </a:xfrm>
        </p:spPr>
        <p:txBody>
          <a:bodyPr>
            <a:normAutofit fontScale="77500" lnSpcReduction="20000"/>
          </a:bodyPr>
          <a:lstStyle/>
          <a:p>
            <a:pPr fontAlgn="base"/>
            <a:r>
              <a:rPr lang="en-US" dirty="0"/>
              <a:t>The Alps is the name for one of the highest mountain range of Europe. </a:t>
            </a:r>
          </a:p>
          <a:p>
            <a:pPr fontAlgn="base"/>
            <a:r>
              <a:rPr lang="en-US" dirty="0" smtClean="0"/>
              <a:t>The </a:t>
            </a:r>
            <a:r>
              <a:rPr lang="en-US" dirty="0"/>
              <a:t>Alps are a mountain system located in south-central Europe, immediately north of the Mediterranean Sea. They extend for almost 700 miles in a crescent shape from the coastline of southern France </a:t>
            </a:r>
            <a:r>
              <a:rPr lang="en-US" dirty="0" smtClean="0"/>
              <a:t>into </a:t>
            </a:r>
            <a:r>
              <a:rPr lang="en-US" dirty="0"/>
              <a:t>Switzerland, then through northern Italy and into Austria, and down through Slovenia, Croatia, Bosnia and Herzegovina, Serbia and Montenegro - then ending in Albania on the rugged coastline of the Adriatic Sea.</a:t>
            </a:r>
          </a:p>
          <a:p>
            <a:pPr fontAlgn="base"/>
            <a:r>
              <a:rPr lang="en-US" dirty="0"/>
              <a:t>The highest point is </a:t>
            </a:r>
            <a:r>
              <a:rPr lang="en-US" dirty="0">
                <a:hlinkClick r:id="rId3"/>
              </a:rPr>
              <a:t>Mont Blanc</a:t>
            </a:r>
            <a:r>
              <a:rPr lang="en-US" dirty="0"/>
              <a:t> at 15,771 ft. (4,807m)</a:t>
            </a:r>
          </a:p>
          <a:p>
            <a:endParaRPr lang="en-US" dirty="0"/>
          </a:p>
        </p:txBody>
      </p:sp>
      <p:pic>
        <p:nvPicPr>
          <p:cNvPr id="36866" name="Picture 2" descr="http://www.worldatlas.com/aatlas/infopage/alps.gif"/>
          <p:cNvPicPr>
            <a:picLocks noChangeAspect="1" noChangeArrowheads="1"/>
          </p:cNvPicPr>
          <p:nvPr/>
        </p:nvPicPr>
        <p:blipFill>
          <a:blip r:embed="rId4" cstate="print"/>
          <a:srcRect/>
          <a:stretch>
            <a:fillRect/>
          </a:stretch>
        </p:blipFill>
        <p:spPr bwMode="auto">
          <a:xfrm>
            <a:off x="55457" y="1219200"/>
            <a:ext cx="4668943" cy="3124200"/>
          </a:xfrm>
          <a:prstGeom prst="rect">
            <a:avLst/>
          </a:prstGeom>
          <a:noFill/>
        </p:spPr>
      </p:pic>
      <p:pic>
        <p:nvPicPr>
          <p:cNvPr id="36870" name="Picture 6" descr="http://www.eikongraphia.com/wordpress/wp-content/Mont_Blanc_1600%20small.jpg"/>
          <p:cNvPicPr>
            <a:picLocks noChangeAspect="1" noChangeArrowheads="1"/>
          </p:cNvPicPr>
          <p:nvPr/>
        </p:nvPicPr>
        <p:blipFill>
          <a:blip r:embed="rId5" cstate="print"/>
          <a:srcRect/>
          <a:stretch>
            <a:fillRect/>
          </a:stretch>
        </p:blipFill>
        <p:spPr bwMode="auto">
          <a:xfrm>
            <a:off x="4724400" y="152400"/>
            <a:ext cx="4176135" cy="3590925"/>
          </a:xfrm>
          <a:prstGeom prst="rect">
            <a:avLst/>
          </a:prstGeom>
          <a:noFill/>
        </p:spPr>
      </p:pic>
      <p:sp>
        <p:nvSpPr>
          <p:cNvPr id="7" name="TextBox 6"/>
          <p:cNvSpPr txBox="1"/>
          <p:nvPr/>
        </p:nvSpPr>
        <p:spPr>
          <a:xfrm>
            <a:off x="5943600" y="3810000"/>
            <a:ext cx="1981200" cy="381000"/>
          </a:xfrm>
          <a:prstGeom prst="rect">
            <a:avLst/>
          </a:prstGeom>
          <a:noFill/>
        </p:spPr>
        <p:txBody>
          <a:bodyPr wrap="square" rtlCol="0">
            <a:spAutoFit/>
          </a:bodyPr>
          <a:lstStyle/>
          <a:p>
            <a:pPr algn="ctr"/>
            <a:r>
              <a:rPr lang="en-US" dirty="0" smtClean="0"/>
              <a:t>Mont Blanc</a:t>
            </a:r>
            <a:endParaRPr lang="en-US" dirty="0"/>
          </a:p>
        </p:txBody>
      </p:sp>
    </p:spTree>
    <p:extLst>
      <p:ext uri="{BB962C8B-B14F-4D97-AF65-F5344CB8AC3E}">
        <p14:creationId xmlns:p14="http://schemas.microsoft.com/office/powerpoint/2010/main" val="3967679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endParaRPr lang="en-US" altLang="en-US" smtClean="0"/>
          </a:p>
        </p:txBody>
      </p:sp>
      <p:sp>
        <p:nvSpPr>
          <p:cNvPr id="45059" name="Rectangle 3"/>
          <p:cNvSpPr>
            <a:spLocks noGrp="1" noChangeArrowheads="1"/>
          </p:cNvSpPr>
          <p:nvPr>
            <p:ph type="body" idx="1"/>
          </p:nvPr>
        </p:nvSpPr>
        <p:spPr/>
        <p:txBody>
          <a:bodyPr/>
          <a:lstStyle/>
          <a:p>
            <a:pPr eaLnBrk="1" hangingPunct="1"/>
            <a:endParaRPr lang="en-US" altLang="en-US" smtClean="0"/>
          </a:p>
        </p:txBody>
      </p:sp>
      <p:pic>
        <p:nvPicPr>
          <p:cNvPr id="45060" name="Picture 4" descr="the_al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065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81912"/>
          </a:xfrm>
        </p:spPr>
        <p:txBody>
          <a:bodyPr>
            <a:normAutofit fontScale="90000"/>
          </a:bodyPr>
          <a:lstStyle/>
          <a:p>
            <a:pPr algn="ctr"/>
            <a:r>
              <a:rPr lang="en-US" sz="5400" dirty="0" err="1" smtClean="0">
                <a:solidFill>
                  <a:srgbClr val="FF0000"/>
                </a:solidFill>
              </a:rPr>
              <a:t>Youtube</a:t>
            </a:r>
            <a:r>
              <a:rPr lang="en-US" dirty="0" smtClean="0">
                <a:solidFill>
                  <a:srgbClr val="FF0000"/>
                </a:solidFill>
              </a:rPr>
              <a:t>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457200" y="2819400"/>
            <a:ext cx="8229600" cy="3505200"/>
          </a:xfrm>
        </p:spPr>
        <p:txBody>
          <a:bodyPr/>
          <a:lstStyle/>
          <a:p>
            <a:r>
              <a:rPr lang="en-US" sz="6000" u="sng" dirty="0" smtClean="0">
                <a:solidFill>
                  <a:schemeClr val="tx1">
                    <a:lumMod val="95000"/>
                    <a:lumOff val="5000"/>
                  </a:schemeClr>
                </a:solidFill>
                <a:hlinkClick r:id="rId2" action="ppaction://hlinkfile"/>
              </a:rPr>
              <a:t>The basics of Europe</a:t>
            </a:r>
            <a:endParaRPr lang="en-US" sz="6000" u="sng" dirty="0" smtClean="0">
              <a:solidFill>
                <a:schemeClr val="tx1">
                  <a:lumMod val="95000"/>
                  <a:lumOff val="5000"/>
                </a:schemeClr>
              </a:solidFill>
            </a:endParaRPr>
          </a:p>
          <a:p>
            <a:endParaRPr lang="en-US" dirty="0" smtClean="0"/>
          </a:p>
          <a:p>
            <a:endParaRPr lang="en-US" dirty="0"/>
          </a:p>
        </p:txBody>
      </p:sp>
    </p:spTree>
    <p:extLst>
      <p:ext uri="{BB962C8B-B14F-4D97-AF65-F5344CB8AC3E}">
        <p14:creationId xmlns:p14="http://schemas.microsoft.com/office/powerpoint/2010/main" val="2250989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Pyrenees</a:t>
            </a:r>
            <a:endParaRPr lang="en-US" dirty="0">
              <a:solidFill>
                <a:srgbClr val="FF0000"/>
              </a:solidFill>
            </a:endParaRPr>
          </a:p>
        </p:txBody>
      </p:sp>
      <p:sp>
        <p:nvSpPr>
          <p:cNvPr id="3" name="Content Placeholder 2"/>
          <p:cNvSpPr>
            <a:spLocks noGrp="1"/>
          </p:cNvSpPr>
          <p:nvPr>
            <p:ph idx="1"/>
          </p:nvPr>
        </p:nvSpPr>
        <p:spPr>
          <a:xfrm>
            <a:off x="4495800" y="3429000"/>
            <a:ext cx="4495800" cy="3200400"/>
          </a:xfrm>
        </p:spPr>
        <p:txBody>
          <a:bodyPr>
            <a:normAutofit fontScale="85000" lnSpcReduction="10000"/>
          </a:bodyPr>
          <a:lstStyle/>
          <a:p>
            <a:r>
              <a:rPr lang="en-US" dirty="0" smtClean="0"/>
              <a:t>The </a:t>
            </a:r>
            <a:r>
              <a:rPr lang="en-US" b="1" dirty="0" smtClean="0"/>
              <a:t>Pyrenees</a:t>
            </a:r>
            <a:r>
              <a:rPr lang="en-US" dirty="0" smtClean="0"/>
              <a:t> are a range of mountains in southwest Europe that form a natural border between France and Spain. </a:t>
            </a:r>
          </a:p>
          <a:p>
            <a:r>
              <a:rPr lang="en-US" dirty="0" smtClean="0"/>
              <a:t>They separate the Iberian Peninsula from the rest of continental Europe, and extend for about 305 mi from the Bay of Biscay to the Mediterranean Sea.</a:t>
            </a:r>
          </a:p>
          <a:p>
            <a:endParaRPr lang="en-US" dirty="0"/>
          </a:p>
        </p:txBody>
      </p:sp>
      <p:pic>
        <p:nvPicPr>
          <p:cNvPr id="37890" name="Picture 2" descr="http://www.worldatlas.com/aatlas/infopage/pyrenees.gif"/>
          <p:cNvPicPr>
            <a:picLocks noChangeAspect="1" noChangeArrowheads="1"/>
          </p:cNvPicPr>
          <p:nvPr/>
        </p:nvPicPr>
        <p:blipFill>
          <a:blip r:embed="rId3" cstate="print"/>
          <a:srcRect/>
          <a:stretch>
            <a:fillRect/>
          </a:stretch>
        </p:blipFill>
        <p:spPr bwMode="auto">
          <a:xfrm>
            <a:off x="457200" y="2057400"/>
            <a:ext cx="4038600" cy="4095750"/>
          </a:xfrm>
          <a:prstGeom prst="rect">
            <a:avLst/>
          </a:prstGeom>
          <a:noFill/>
        </p:spPr>
      </p:pic>
      <p:pic>
        <p:nvPicPr>
          <p:cNvPr id="37892" name="Picture 4" descr="http://travel.nationalgeographic.com/places/images/photos/photo_lg_andorra.jpg"/>
          <p:cNvPicPr>
            <a:picLocks noChangeAspect="1" noChangeArrowheads="1"/>
          </p:cNvPicPr>
          <p:nvPr/>
        </p:nvPicPr>
        <p:blipFill>
          <a:blip r:embed="rId4" cstate="print"/>
          <a:srcRect/>
          <a:stretch>
            <a:fillRect/>
          </a:stretch>
        </p:blipFill>
        <p:spPr bwMode="auto">
          <a:xfrm>
            <a:off x="4876800" y="304800"/>
            <a:ext cx="3637586" cy="2921000"/>
          </a:xfrm>
          <a:prstGeom prst="rect">
            <a:avLst/>
          </a:prstGeom>
          <a:noFill/>
        </p:spPr>
      </p:pic>
    </p:spTree>
    <p:extLst>
      <p:ext uri="{BB962C8B-B14F-4D97-AF65-F5344CB8AC3E}">
        <p14:creationId xmlns:p14="http://schemas.microsoft.com/office/powerpoint/2010/main" val="1682061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endParaRPr lang="en-US" altLang="en-US" smtClean="0"/>
          </a:p>
        </p:txBody>
      </p:sp>
      <p:sp>
        <p:nvSpPr>
          <p:cNvPr id="43011" name="Rectangle 3"/>
          <p:cNvSpPr>
            <a:spLocks noGrp="1" noChangeArrowheads="1"/>
          </p:cNvSpPr>
          <p:nvPr>
            <p:ph type="body" idx="1"/>
          </p:nvPr>
        </p:nvSpPr>
        <p:spPr/>
        <p:txBody>
          <a:bodyPr/>
          <a:lstStyle/>
          <a:p>
            <a:pPr eaLnBrk="1" hangingPunct="1"/>
            <a:endParaRPr lang="en-US" altLang="en-US" smtClean="0"/>
          </a:p>
        </p:txBody>
      </p:sp>
      <p:pic>
        <p:nvPicPr>
          <p:cNvPr id="43012" name="Picture 4" descr="hautes-pyrenees-nationalp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45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solidFill>
                  <a:srgbClr val="FF0000"/>
                </a:solidFill>
              </a:rPr>
              <a:t>The Ural Mountains</a:t>
            </a:r>
            <a:endParaRPr lang="en-US" dirty="0">
              <a:solidFill>
                <a:srgbClr val="FF0000"/>
              </a:solidFill>
            </a:endParaRPr>
          </a:p>
        </p:txBody>
      </p:sp>
      <p:sp>
        <p:nvSpPr>
          <p:cNvPr id="3" name="Content Placeholder 2"/>
          <p:cNvSpPr>
            <a:spLocks noGrp="1"/>
          </p:cNvSpPr>
          <p:nvPr>
            <p:ph idx="1"/>
          </p:nvPr>
        </p:nvSpPr>
        <p:spPr>
          <a:xfrm>
            <a:off x="76200" y="1524000"/>
            <a:ext cx="5676900" cy="5334000"/>
          </a:xfrm>
        </p:spPr>
        <p:txBody>
          <a:bodyPr>
            <a:normAutofit fontScale="77500" lnSpcReduction="20000"/>
          </a:bodyPr>
          <a:lstStyle/>
          <a:p>
            <a:r>
              <a:rPr lang="en-US" dirty="0"/>
              <a:t>The Ural Mountains are an ancient mountain range located at the extreme eastern limit of Europe. They are notably associated with the boundary between Europe and Asia</a:t>
            </a:r>
            <a:r>
              <a:rPr lang="en-US" dirty="0" smtClean="0"/>
              <a:t>.</a:t>
            </a:r>
          </a:p>
          <a:p>
            <a:r>
              <a:rPr lang="en-US" b="1" dirty="0"/>
              <a:t>A natural boundary between Europe and Asia</a:t>
            </a:r>
            <a:br>
              <a:rPr lang="en-US" b="1" dirty="0"/>
            </a:br>
            <a:r>
              <a:rPr lang="en-US" dirty="0"/>
              <a:t>The Urals are traditionally used to mark the easternmost boundary of Europe into Asia. West of the Urals lay the European prairies of Russia, while on the East spans Siberia for thousands of miles, up to the Pacific Ocean.</a:t>
            </a:r>
          </a:p>
          <a:p>
            <a:r>
              <a:rPr lang="en-US" b="1" dirty="0" smtClean="0"/>
              <a:t>Climate </a:t>
            </a:r>
            <a:r>
              <a:rPr lang="en-US" b="1" dirty="0"/>
              <a:t>impact</a:t>
            </a:r>
            <a:r>
              <a:rPr lang="en-US" dirty="0"/>
              <a:t/>
            </a:r>
            <a:br>
              <a:rPr lang="en-US" dirty="0"/>
            </a:br>
            <a:r>
              <a:rPr lang="en-US" dirty="0"/>
              <a:t>The Urals act as a natural barrier to winds from the Atlantic. After blowing east from the ocean for thousands of miles through European central plains, those winds are stopped by the Urals. As a result, the region east of the Urals – Siberia – is in average colder and dryer.</a:t>
            </a:r>
          </a:p>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100" y="2362200"/>
            <a:ext cx="3390900" cy="24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7349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ext Box 2"/>
          <p:cNvSpPr txBox="1">
            <a:spLocks noChangeArrowheads="1"/>
          </p:cNvSpPr>
          <p:nvPr/>
        </p:nvSpPr>
        <p:spPr bwMode="auto">
          <a:xfrm>
            <a:off x="238125" y="76200"/>
            <a:ext cx="8610600" cy="701675"/>
          </a:xfrm>
          <a:prstGeom prst="rect">
            <a:avLst/>
          </a:prstGeom>
          <a:noFill/>
          <a:ln w="9525">
            <a:noFill/>
            <a:miter lim="800000"/>
            <a:headEnd/>
            <a:tailEnd/>
          </a:ln>
          <a:effectLst>
            <a:outerShdw dist="45791" dir="3378596" algn="ctr" rotWithShape="0">
              <a:srgbClr val="ABABC7">
                <a:alpha val="50000"/>
              </a:srgbClr>
            </a:outerShdw>
          </a:effectLst>
        </p:spPr>
        <p:txBody>
          <a:bodyPr>
            <a:spAutoFit/>
          </a:bodyPr>
          <a:lstStyle/>
          <a:p>
            <a:pPr>
              <a:defRPr/>
            </a:pPr>
            <a:r>
              <a:rPr lang="en-US" sz="4000" dirty="0">
                <a:solidFill>
                  <a:srgbClr val="000000"/>
                </a:solidFill>
                <a:effectLst>
                  <a:outerShdw blurRad="38100" dist="38100" dir="2700000" algn="tl">
                    <a:srgbClr val="000000"/>
                  </a:outerShdw>
                </a:effectLst>
                <a:latin typeface="Lucida Grande"/>
                <a:ea typeface="ＭＳ Ｐゴシック" pitchFamily="48" charset="-128"/>
              </a:rPr>
              <a:t>Ural Mountains: “The Great Divide”</a:t>
            </a:r>
          </a:p>
        </p:txBody>
      </p:sp>
      <p:sp>
        <p:nvSpPr>
          <p:cNvPr id="260099" name="Text Box 3"/>
          <p:cNvSpPr txBox="1">
            <a:spLocks noChangeArrowheads="1"/>
          </p:cNvSpPr>
          <p:nvPr/>
        </p:nvSpPr>
        <p:spPr bwMode="auto">
          <a:xfrm>
            <a:off x="76200" y="5957888"/>
            <a:ext cx="9067800" cy="523875"/>
          </a:xfrm>
          <a:prstGeom prst="rect">
            <a:avLst/>
          </a:prstGeom>
          <a:noFill/>
          <a:ln w="9525">
            <a:noFill/>
            <a:miter lim="800000"/>
            <a:headEnd/>
            <a:tailEnd/>
          </a:ln>
          <a:effectLst/>
        </p:spPr>
        <p:txBody>
          <a:bodyPr>
            <a:spAutoFit/>
          </a:bodyPr>
          <a:lstStyle/>
          <a:p>
            <a:pPr algn="ctr">
              <a:buClr>
                <a:srgbClr val="CC3300"/>
              </a:buClr>
              <a:defRPr/>
            </a:pPr>
            <a:r>
              <a:rPr lang="en-US" sz="2800" dirty="0">
                <a:solidFill>
                  <a:srgbClr val="000000"/>
                </a:solidFill>
                <a:effectLst>
                  <a:outerShdw blurRad="38100" dist="38100" dir="2700000" algn="tl">
                    <a:srgbClr val="000000"/>
                  </a:outerShdw>
                </a:effectLst>
                <a:latin typeface="Lucida Grande"/>
                <a:ea typeface="ＭＳ Ｐゴシック" pitchFamily="48" charset="-128"/>
              </a:rPr>
              <a:t>It divides the European and Asian sections of Russia.</a:t>
            </a:r>
          </a:p>
        </p:txBody>
      </p:sp>
      <p:pic>
        <p:nvPicPr>
          <p:cNvPr id="61444" name="Picture 4" descr="europe_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0600"/>
            <a:ext cx="7010400" cy="4822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445" name="Oval 5"/>
          <p:cNvSpPr>
            <a:spLocks noChangeArrowheads="1"/>
          </p:cNvSpPr>
          <p:nvPr/>
        </p:nvSpPr>
        <p:spPr bwMode="auto">
          <a:xfrm rot="1691026">
            <a:off x="6318250" y="1571625"/>
            <a:ext cx="1416050" cy="2792413"/>
          </a:xfrm>
          <a:prstGeom prst="ellipse">
            <a:avLst/>
          </a:pr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endParaRPr lang="en-US" altLang="en-US">
              <a:solidFill>
                <a:srgbClr val="000000"/>
              </a:solidFill>
            </a:endParaRPr>
          </a:p>
        </p:txBody>
      </p:sp>
      <p:sp>
        <p:nvSpPr>
          <p:cNvPr id="61446" name="Text Box 6"/>
          <p:cNvSpPr txBox="1">
            <a:spLocks noChangeArrowheads="1"/>
          </p:cNvSpPr>
          <p:nvPr/>
        </p:nvSpPr>
        <p:spPr bwMode="auto">
          <a:xfrm rot="-3622108">
            <a:off x="6477001" y="27432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r>
              <a:rPr lang="en-US" altLang="en-US" sz="2000" b="1">
                <a:solidFill>
                  <a:srgbClr val="CC3300"/>
                </a:solidFill>
              </a:rPr>
              <a:t>1500 miles</a:t>
            </a:r>
          </a:p>
        </p:txBody>
      </p:sp>
    </p:spTree>
    <p:extLst>
      <p:ext uri="{BB962C8B-B14F-4D97-AF65-F5344CB8AC3E}">
        <p14:creationId xmlns:p14="http://schemas.microsoft.com/office/powerpoint/2010/main" val="3176125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nodeType="withEffect">
                                  <p:stCondLst>
                                    <p:cond delay="1000"/>
                                  </p:stCondLst>
                                  <p:childTnLst>
                                    <p:set>
                                      <p:cBhvr>
                                        <p:cTn id="6" dur="1" fill="hold">
                                          <p:stCondLst>
                                            <p:cond delay="0"/>
                                          </p:stCondLst>
                                        </p:cTn>
                                        <p:tgtEl>
                                          <p:spTgt spid="260099">
                                            <p:txEl>
                                              <p:pRg st="0" end="0"/>
                                            </p:txEl>
                                          </p:spTgt>
                                        </p:tgtEl>
                                        <p:attrNameLst>
                                          <p:attrName>style.visibility</p:attrName>
                                        </p:attrNameLst>
                                      </p:cBhvr>
                                      <p:to>
                                        <p:strVal val="visible"/>
                                      </p:to>
                                    </p:set>
                                    <p:anim calcmode="lin" valueType="num">
                                      <p:cBhvr>
                                        <p:cTn id="7" dur="1000" fill="hold"/>
                                        <p:tgtEl>
                                          <p:spTgt spid="260099">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260099">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260099">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260099">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260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3" y="152400"/>
            <a:ext cx="8229600" cy="1143000"/>
          </a:xfrm>
        </p:spPr>
        <p:txBody>
          <a:bodyPr/>
          <a:lstStyle/>
          <a:p>
            <a:pPr algn="ctr"/>
            <a:r>
              <a:rPr lang="en-US" dirty="0" smtClean="0">
                <a:solidFill>
                  <a:srgbClr val="FF0000"/>
                </a:solidFill>
              </a:rPr>
              <a:t>Ural Mountains</a:t>
            </a:r>
            <a:endParaRPr lang="en-US" dirty="0">
              <a:solidFill>
                <a:srgbClr val="FF0000"/>
              </a:solidFill>
            </a:endParaRPr>
          </a:p>
        </p:txBody>
      </p:sp>
      <p:pic>
        <p:nvPicPr>
          <p:cNvPr id="3" name="Picture 2" descr="http://i.infoplease.com/images/mrussi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491" y="1371600"/>
            <a:ext cx="8298874" cy="5374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9940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en-US" dirty="0" smtClean="0">
                <a:solidFill>
                  <a:srgbClr val="FF0000"/>
                </a:solidFill>
              </a:rPr>
              <a:t>Iberian Peninsula</a:t>
            </a:r>
            <a:endParaRPr lang="en-US" dirty="0">
              <a:solidFill>
                <a:srgbClr val="FF0000"/>
              </a:solidFill>
            </a:endParaRPr>
          </a:p>
        </p:txBody>
      </p:sp>
      <p:sp>
        <p:nvSpPr>
          <p:cNvPr id="3" name="Content Placeholder 2"/>
          <p:cNvSpPr>
            <a:spLocks noGrp="1"/>
          </p:cNvSpPr>
          <p:nvPr>
            <p:ph idx="1"/>
          </p:nvPr>
        </p:nvSpPr>
        <p:spPr>
          <a:xfrm>
            <a:off x="6324600" y="1600200"/>
            <a:ext cx="2819400" cy="4525963"/>
          </a:xfrm>
        </p:spPr>
        <p:txBody>
          <a:bodyPr/>
          <a:lstStyle/>
          <a:p>
            <a:r>
              <a:rPr lang="en-US" dirty="0" smtClean="0"/>
              <a:t>Iberian </a:t>
            </a:r>
            <a:r>
              <a:rPr lang="en-US" u="sng" dirty="0" smtClean="0"/>
              <a:t>Peninsula</a:t>
            </a:r>
            <a:r>
              <a:rPr lang="en-US" dirty="0" smtClean="0"/>
              <a:t> is Spain and Portugal</a:t>
            </a:r>
            <a:endParaRPr lang="en-US" dirty="0"/>
          </a:p>
        </p:txBody>
      </p:sp>
      <p:pic>
        <p:nvPicPr>
          <p:cNvPr id="18434" name="Picture 2" descr="http://www.worldatlas.com/webimage/countrys/europe/iberian.gif"/>
          <p:cNvPicPr>
            <a:picLocks noChangeAspect="1" noChangeArrowheads="1"/>
          </p:cNvPicPr>
          <p:nvPr/>
        </p:nvPicPr>
        <p:blipFill>
          <a:blip r:embed="rId2" cstate="print"/>
          <a:srcRect/>
          <a:stretch>
            <a:fillRect/>
          </a:stretch>
        </p:blipFill>
        <p:spPr bwMode="auto">
          <a:xfrm>
            <a:off x="152400" y="1524000"/>
            <a:ext cx="5943600" cy="5029200"/>
          </a:xfrm>
          <a:prstGeom prst="rect">
            <a:avLst/>
          </a:prstGeom>
          <a:noFill/>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5758" y="3546894"/>
            <a:ext cx="3661117"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0392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pPr algn="ctr"/>
            <a:r>
              <a:rPr lang="en-US" dirty="0" smtClean="0">
                <a:solidFill>
                  <a:srgbClr val="FF0000"/>
                </a:solidFill>
              </a:rPr>
              <a:t>Scandinavian Peninsula</a:t>
            </a:r>
            <a:endParaRPr lang="en-US" dirty="0">
              <a:solidFill>
                <a:srgbClr val="FF0000"/>
              </a:solidFill>
            </a:endParaRPr>
          </a:p>
        </p:txBody>
      </p:sp>
      <p:sp>
        <p:nvSpPr>
          <p:cNvPr id="3" name="Content Placeholder 2"/>
          <p:cNvSpPr>
            <a:spLocks noGrp="1"/>
          </p:cNvSpPr>
          <p:nvPr>
            <p:ph idx="1"/>
          </p:nvPr>
        </p:nvSpPr>
        <p:spPr>
          <a:xfrm>
            <a:off x="5638800" y="1396042"/>
            <a:ext cx="3429000" cy="4525963"/>
          </a:xfrm>
        </p:spPr>
        <p:txBody>
          <a:bodyPr/>
          <a:lstStyle/>
          <a:p>
            <a:r>
              <a:rPr lang="en-US" dirty="0" smtClean="0"/>
              <a:t>Scandinavian Peninsula is Norway and Sweden.</a:t>
            </a:r>
            <a:endParaRPr lang="en-US" dirty="0"/>
          </a:p>
        </p:txBody>
      </p:sp>
      <p:pic>
        <p:nvPicPr>
          <p:cNvPr id="21506" name="Picture 2" descr="http://www.worldatlas.com/aatlas/infopage/scanpen.gif"/>
          <p:cNvPicPr>
            <a:picLocks noChangeAspect="1" noChangeArrowheads="1"/>
          </p:cNvPicPr>
          <p:nvPr/>
        </p:nvPicPr>
        <p:blipFill>
          <a:blip r:embed="rId2" cstate="print"/>
          <a:srcRect/>
          <a:stretch>
            <a:fillRect/>
          </a:stretch>
        </p:blipFill>
        <p:spPr bwMode="auto">
          <a:xfrm>
            <a:off x="228600" y="1371600"/>
            <a:ext cx="5181600" cy="5193765"/>
          </a:xfrm>
          <a:prstGeom prst="rect">
            <a:avLst/>
          </a:prstGeom>
          <a:noFill/>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3014932"/>
            <a:ext cx="3429000" cy="3645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9356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304800"/>
            <a:ext cx="7772400" cy="1143000"/>
          </a:xfrm>
        </p:spPr>
        <p:txBody>
          <a:bodyPr>
            <a:normAutofit fontScale="90000"/>
          </a:bodyPr>
          <a:lstStyle/>
          <a:p>
            <a:r>
              <a:rPr lang="en-US" altLang="en-US" b="1" smtClean="0">
                <a:ea typeface="Batang" pitchFamily="18" charset="-127"/>
              </a:rPr>
              <a:t>Size Comparison of Europe to the United States</a:t>
            </a:r>
          </a:p>
        </p:txBody>
      </p:sp>
      <p:graphicFrame>
        <p:nvGraphicFramePr>
          <p:cNvPr id="31747" name="Object 3"/>
          <p:cNvGraphicFramePr>
            <a:graphicFrameLocks noChangeAspect="1"/>
          </p:cNvGraphicFramePr>
          <p:nvPr/>
        </p:nvGraphicFramePr>
        <p:xfrm>
          <a:off x="1295400" y="1828800"/>
          <a:ext cx="6324600" cy="4813300"/>
        </p:xfrm>
        <a:graphic>
          <a:graphicData uri="http://schemas.openxmlformats.org/presentationml/2006/ole">
            <mc:AlternateContent xmlns:mc="http://schemas.openxmlformats.org/markup-compatibility/2006">
              <mc:Choice xmlns:v="urn:schemas-microsoft-com:vml" Requires="v">
                <p:oleObj spid="_x0000_s1049" name="Acrobat Document" r:id="rId4" imgW="1401882" imgH="1066608" progId="AcroExch.Document.11">
                  <p:embed/>
                </p:oleObj>
              </mc:Choice>
              <mc:Fallback>
                <p:oleObj name="Acrobat Document" r:id="rId4" imgW="1401882" imgH="1066608" progId="AcroExch.Document.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828800"/>
                        <a:ext cx="63246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29720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52400" y="228600"/>
            <a:ext cx="8839200" cy="923925"/>
          </a:xfrm>
          <a:prstGeom prst="rect">
            <a:avLst/>
          </a:prstGeom>
          <a:noFill/>
          <a:ln>
            <a:noFill/>
          </a:ln>
          <a:effectLst>
            <a:outerShdw dist="45791" dir="3378596" algn="ctr" rotWithShape="0">
              <a:srgbClr val="ABABC7">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48" charset="0"/>
                <a:ea typeface="ＭＳ Ｐゴシック" pitchFamily="34" charset="-128"/>
              </a:defRPr>
            </a:lvl1pPr>
            <a:lvl2pPr marL="742950" indent="-285750">
              <a:defRPr sz="2400">
                <a:solidFill>
                  <a:schemeClr val="tx1"/>
                </a:solidFill>
                <a:latin typeface="Lucida Grande" pitchFamily="48" charset="0"/>
                <a:ea typeface="ＭＳ Ｐゴシック" pitchFamily="34" charset="-128"/>
              </a:defRPr>
            </a:lvl2pPr>
            <a:lvl3pPr marL="1143000" indent="-228600">
              <a:defRPr sz="2400">
                <a:solidFill>
                  <a:schemeClr val="tx1"/>
                </a:solidFill>
                <a:latin typeface="Lucida Grande" pitchFamily="48" charset="0"/>
                <a:ea typeface="ＭＳ Ｐゴシック" pitchFamily="34" charset="-128"/>
              </a:defRPr>
            </a:lvl3pPr>
            <a:lvl4pPr marL="1600200" indent="-228600">
              <a:defRPr sz="2400">
                <a:solidFill>
                  <a:schemeClr val="tx1"/>
                </a:solidFill>
                <a:latin typeface="Lucida Grande" pitchFamily="48" charset="0"/>
                <a:ea typeface="ＭＳ Ｐゴシック" pitchFamily="34" charset="-128"/>
              </a:defRPr>
            </a:lvl4pPr>
            <a:lvl5pPr marL="2057400" indent="-228600">
              <a:defRPr sz="2400">
                <a:solidFill>
                  <a:schemeClr val="tx1"/>
                </a:solidFill>
                <a:latin typeface="Lucida Grande" pitchFamily="4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48" charset="0"/>
                <a:ea typeface="ＭＳ Ｐゴシック" pitchFamily="34" charset="-128"/>
              </a:defRPr>
            </a:lvl9pPr>
          </a:lstStyle>
          <a:p>
            <a:pPr algn="ctr"/>
            <a:r>
              <a:rPr lang="en-US" altLang="en-US" sz="5400" b="1">
                <a:solidFill>
                  <a:srgbClr val="000000"/>
                </a:solidFill>
                <a:ea typeface="Batang" pitchFamily="18" charset="-127"/>
              </a:rPr>
              <a:t>Satellite View of Europe</a:t>
            </a:r>
          </a:p>
        </p:txBody>
      </p:sp>
      <p:pic>
        <p:nvPicPr>
          <p:cNvPr id="30723" name="Picture 6" descr="europe"/>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a:stretch>
            <a:fillRect/>
          </a:stretch>
        </p:blipFill>
        <p:spPr bwMode="auto">
          <a:xfrm>
            <a:off x="1143000" y="1447800"/>
            <a:ext cx="6934200" cy="4860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355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r>
              <a:rPr lang="en-US" dirty="0" smtClean="0">
                <a:solidFill>
                  <a:srgbClr val="FF0000"/>
                </a:solidFill>
              </a:rPr>
              <a:t>Countries of Europe </a:t>
            </a:r>
            <a:endParaRPr lang="en-US" dirty="0">
              <a:solidFill>
                <a:srgbClr val="FF0000"/>
              </a:solidFill>
            </a:endParaRPr>
          </a:p>
        </p:txBody>
      </p:sp>
      <p:sp>
        <p:nvSpPr>
          <p:cNvPr id="3" name="Content Placeholder 2"/>
          <p:cNvSpPr>
            <a:spLocks noGrp="1"/>
          </p:cNvSpPr>
          <p:nvPr>
            <p:ph idx="1"/>
          </p:nvPr>
        </p:nvSpPr>
        <p:spPr>
          <a:xfrm>
            <a:off x="6096000" y="1005418"/>
            <a:ext cx="3048000" cy="5638800"/>
          </a:xfrm>
        </p:spPr>
        <p:txBody>
          <a:bodyPr>
            <a:normAutofit/>
          </a:bodyPr>
          <a:lstStyle/>
          <a:p>
            <a:pPr algn="ctr"/>
            <a:r>
              <a:rPr lang="en-US" dirty="0"/>
              <a:t>C</a:t>
            </a:r>
            <a:r>
              <a:rPr lang="en-US" dirty="0" smtClean="0"/>
              <a:t>ountries to know:</a:t>
            </a:r>
          </a:p>
          <a:p>
            <a:pPr lvl="1"/>
            <a:r>
              <a:rPr lang="en-US" dirty="0" smtClean="0"/>
              <a:t>United Kingdom</a:t>
            </a:r>
          </a:p>
          <a:p>
            <a:pPr lvl="1"/>
            <a:r>
              <a:rPr lang="en-US" dirty="0" smtClean="0"/>
              <a:t>Russia</a:t>
            </a:r>
          </a:p>
          <a:p>
            <a:pPr lvl="1"/>
            <a:r>
              <a:rPr lang="en-US" dirty="0" smtClean="0"/>
              <a:t>Ukraine</a:t>
            </a:r>
          </a:p>
          <a:p>
            <a:pPr lvl="1"/>
            <a:r>
              <a:rPr lang="en-US" dirty="0" smtClean="0"/>
              <a:t>Poland</a:t>
            </a:r>
          </a:p>
          <a:p>
            <a:pPr lvl="1"/>
            <a:r>
              <a:rPr lang="en-US" dirty="0" smtClean="0"/>
              <a:t>Germany</a:t>
            </a:r>
          </a:p>
          <a:p>
            <a:pPr lvl="1"/>
            <a:r>
              <a:rPr lang="en-US" dirty="0" smtClean="0"/>
              <a:t>Belgium</a:t>
            </a:r>
          </a:p>
          <a:p>
            <a:pPr lvl="1"/>
            <a:r>
              <a:rPr lang="en-US" dirty="0" smtClean="0"/>
              <a:t>Italy</a:t>
            </a:r>
          </a:p>
          <a:p>
            <a:pPr lvl="1"/>
            <a:r>
              <a:rPr lang="en-US" dirty="0" smtClean="0"/>
              <a:t>France</a:t>
            </a:r>
          </a:p>
          <a:p>
            <a:pPr lvl="1"/>
            <a:r>
              <a:rPr lang="en-US" dirty="0" smtClean="0"/>
              <a:t>Spain</a:t>
            </a:r>
          </a:p>
          <a:p>
            <a:pPr lvl="1"/>
            <a:r>
              <a:rPr lang="en-US" dirty="0" err="1" smtClean="0"/>
              <a:t>Portugual</a:t>
            </a:r>
            <a:endParaRPr lang="en-US" dirty="0" smtClean="0"/>
          </a:p>
        </p:txBody>
      </p:sp>
      <p:pic>
        <p:nvPicPr>
          <p:cNvPr id="1026" name="Picture 2" descr="http://www.vbmap.org/pictures/europe/europe_map3.gif"/>
          <p:cNvPicPr>
            <a:picLocks noChangeAspect="1" noChangeArrowheads="1"/>
          </p:cNvPicPr>
          <p:nvPr/>
        </p:nvPicPr>
        <p:blipFill>
          <a:blip r:embed="rId2" cstate="print"/>
          <a:srcRect/>
          <a:stretch>
            <a:fillRect/>
          </a:stretch>
        </p:blipFill>
        <p:spPr bwMode="auto">
          <a:xfrm>
            <a:off x="304800" y="1529964"/>
            <a:ext cx="5943600" cy="5348818"/>
          </a:xfrm>
          <a:prstGeom prst="rect">
            <a:avLst/>
          </a:prstGeom>
          <a:noFill/>
        </p:spPr>
      </p:pic>
    </p:spTree>
    <p:extLst>
      <p:ext uri="{BB962C8B-B14F-4D97-AF65-F5344CB8AC3E}">
        <p14:creationId xmlns:p14="http://schemas.microsoft.com/office/powerpoint/2010/main" val="2575338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1143000"/>
            <a:ext cx="8229600" cy="1143000"/>
          </a:xfrm>
        </p:spPr>
        <p:txBody>
          <a:bodyPr/>
          <a:lstStyle/>
          <a:p>
            <a:pPr algn="ctr"/>
            <a:r>
              <a:rPr lang="en-US" dirty="0" smtClean="0">
                <a:solidFill>
                  <a:srgbClr val="FF0000"/>
                </a:solidFill>
              </a:rPr>
              <a:t>Major Capital Cities:</a:t>
            </a:r>
            <a:endParaRPr lang="en-US" dirty="0">
              <a:solidFill>
                <a:srgbClr val="FF0000"/>
              </a:solidFill>
            </a:endParaRPr>
          </a:p>
        </p:txBody>
      </p:sp>
      <p:sp>
        <p:nvSpPr>
          <p:cNvPr id="3" name="Content Placeholder 2"/>
          <p:cNvSpPr>
            <a:spLocks noGrp="1"/>
          </p:cNvSpPr>
          <p:nvPr>
            <p:ph idx="1"/>
          </p:nvPr>
        </p:nvSpPr>
        <p:spPr>
          <a:xfrm>
            <a:off x="457200" y="2493322"/>
            <a:ext cx="8229600" cy="4389120"/>
          </a:xfrm>
        </p:spPr>
        <p:txBody>
          <a:bodyPr/>
          <a:lstStyle/>
          <a:p>
            <a:pPr algn="ctr"/>
            <a:r>
              <a:rPr lang="en-US" dirty="0" smtClean="0"/>
              <a:t>London, England</a:t>
            </a:r>
          </a:p>
          <a:p>
            <a:pPr algn="ctr"/>
            <a:r>
              <a:rPr lang="en-US" dirty="0" smtClean="0"/>
              <a:t>Rome, Italy</a:t>
            </a:r>
          </a:p>
          <a:p>
            <a:pPr algn="ctr"/>
            <a:r>
              <a:rPr lang="en-US" dirty="0" smtClean="0"/>
              <a:t>Berlin, Germany</a:t>
            </a:r>
          </a:p>
          <a:p>
            <a:pPr algn="ctr"/>
            <a:r>
              <a:rPr lang="en-US" dirty="0" smtClean="0"/>
              <a:t>Moscow, Russia</a:t>
            </a:r>
          </a:p>
          <a:p>
            <a:pPr algn="ctr"/>
            <a:r>
              <a:rPr lang="en-US" dirty="0" smtClean="0"/>
              <a:t>Paris, France</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438400"/>
            <a:ext cx="27432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8875" y="2590800"/>
            <a:ext cx="2852737" cy="1897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76200"/>
            <a:ext cx="3511550"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83" y="4411786"/>
            <a:ext cx="30861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3998" y="4953000"/>
            <a:ext cx="3462461" cy="1731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6456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223250" cy="5899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0519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en-US" altLang="en-US" smtClean="0"/>
          </a:p>
        </p:txBody>
      </p:sp>
      <p:sp>
        <p:nvSpPr>
          <p:cNvPr id="36867" name="Rectangle 3"/>
          <p:cNvSpPr>
            <a:spLocks noGrp="1" noChangeArrowheads="1"/>
          </p:cNvSpPr>
          <p:nvPr>
            <p:ph type="body" idx="1"/>
          </p:nvPr>
        </p:nvSpPr>
        <p:spPr/>
        <p:txBody>
          <a:bodyPr/>
          <a:lstStyle/>
          <a:p>
            <a:pPr eaLnBrk="1" hangingPunct="1"/>
            <a:endParaRPr lang="en-US" altLang="en-US" smtClean="0"/>
          </a:p>
        </p:txBody>
      </p:sp>
      <p:pic>
        <p:nvPicPr>
          <p:cNvPr id="36868"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671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sail-la-vie.com/images/areas/area_1002_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10115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3825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1030</TotalTime>
  <Words>789</Words>
  <Application>Microsoft Office PowerPoint</Application>
  <PresentationFormat>On-screen Show (4:3)</PresentationFormat>
  <Paragraphs>86</Paragraphs>
  <Slides>26</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Flow</vt:lpstr>
      <vt:lpstr>Acrobat Document</vt:lpstr>
      <vt:lpstr>EUROPE</vt:lpstr>
      <vt:lpstr>Youtube  </vt:lpstr>
      <vt:lpstr>Size Comparison of Europe to the United States</vt:lpstr>
      <vt:lpstr>PowerPoint Presentation</vt:lpstr>
      <vt:lpstr>Countries of Europe </vt:lpstr>
      <vt:lpstr>Major Capital Cities:</vt:lpstr>
      <vt:lpstr>PowerPoint Presentation</vt:lpstr>
      <vt:lpstr>PowerPoint Presentation</vt:lpstr>
      <vt:lpstr>PowerPoint Presentation</vt:lpstr>
      <vt:lpstr>Rhine River</vt:lpstr>
      <vt:lpstr>PowerPoint Presentation</vt:lpstr>
      <vt:lpstr>Danube River</vt:lpstr>
      <vt:lpstr>English Channel</vt:lpstr>
      <vt:lpstr>PowerPoint Presentation</vt:lpstr>
      <vt:lpstr>European Plain and Mountains</vt:lpstr>
      <vt:lpstr>PowerPoint Presentation</vt:lpstr>
      <vt:lpstr>European Plain</vt:lpstr>
      <vt:lpstr>Alps</vt:lpstr>
      <vt:lpstr>PowerPoint Presentation</vt:lpstr>
      <vt:lpstr>Pyrenees</vt:lpstr>
      <vt:lpstr>PowerPoint Presentation</vt:lpstr>
      <vt:lpstr>The Ural Mountains</vt:lpstr>
      <vt:lpstr>PowerPoint Presentation</vt:lpstr>
      <vt:lpstr>Ural Mountains</vt:lpstr>
      <vt:lpstr>Iberian Peninsula</vt:lpstr>
      <vt:lpstr>Scandinavian Peninsula</vt:lpstr>
    </vt:vector>
  </TitlesOfParts>
  <Company>Walton County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dc:title>
  <dc:creator>Wheeler, Michael</dc:creator>
  <cp:lastModifiedBy>Wheeler, Michael</cp:lastModifiedBy>
  <cp:revision>39</cp:revision>
  <cp:lastPrinted>2016-10-08T20:42:06Z</cp:lastPrinted>
  <dcterms:created xsi:type="dcterms:W3CDTF">2016-10-06T12:22:30Z</dcterms:created>
  <dcterms:modified xsi:type="dcterms:W3CDTF">2016-10-17T21:30:18Z</dcterms:modified>
</cp:coreProperties>
</file>