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65" r:id="rId2"/>
    <p:sldId id="326" r:id="rId3"/>
    <p:sldId id="325" r:id="rId4"/>
    <p:sldId id="329" r:id="rId5"/>
    <p:sldId id="336" r:id="rId6"/>
    <p:sldId id="288" r:id="rId7"/>
    <p:sldId id="268" r:id="rId8"/>
    <p:sldId id="269" r:id="rId9"/>
    <p:sldId id="270" r:id="rId10"/>
    <p:sldId id="271" r:id="rId11"/>
    <p:sldId id="334" r:id="rId12"/>
    <p:sldId id="287" r:id="rId13"/>
    <p:sldId id="289" r:id="rId14"/>
    <p:sldId id="290" r:id="rId15"/>
    <p:sldId id="291" r:id="rId16"/>
    <p:sldId id="279" r:id="rId17"/>
    <p:sldId id="335" r:id="rId18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DB7F470B-8A29-4064-B6A7-4B836D73D2FF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D070C98E-A7D5-40C3-947D-E27B57925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9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E7C108FE-46D1-47BC-AF3B-924AFA94F29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75DCA4E6-5268-4AF3-A0E3-C46913299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8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48B6-8B4F-4015-B672-4FFEB8C675C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F2E-6E98-4D7F-BED4-0C4C0B91BDC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48B6-8B4F-4015-B672-4FFEB8C675C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F2E-6E98-4D7F-BED4-0C4C0B91BD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48B6-8B4F-4015-B672-4FFEB8C675C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F2E-6E98-4D7F-BED4-0C4C0B91BD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48B6-8B4F-4015-B672-4FFEB8C675C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F2E-6E98-4D7F-BED4-0C4C0B91BD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48B6-8B4F-4015-B672-4FFEB8C675C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F2E-6E98-4D7F-BED4-0C4C0B91BDC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48B6-8B4F-4015-B672-4FFEB8C675C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F2E-6E98-4D7F-BED4-0C4C0B91BD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48B6-8B4F-4015-B672-4FFEB8C675C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F2E-6E98-4D7F-BED4-0C4C0B91BD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48B6-8B4F-4015-B672-4FFEB8C675C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F2E-6E98-4D7F-BED4-0C4C0B91BD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48B6-8B4F-4015-B672-4FFEB8C675C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F2E-6E98-4D7F-BED4-0C4C0B91BD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48B6-8B4F-4015-B672-4FFEB8C675C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DF2E-6E98-4D7F-BED4-0C4C0B91BDC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48B6-8B4F-4015-B672-4FFEB8C675C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19DF2E-6E98-4D7F-BED4-0C4C0B91BD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C148B6-8B4F-4015-B672-4FFEB8C675C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19DF2E-6E98-4D7F-BED4-0C4C0B91BDC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Russia/Tribute%20to%20Chernobyl%20disaster%20-%20Sleeping%20Sun%20%5bwww.videograbber.net%5d%20(1).mp4" TargetMode="External"/><Relationship Id="rId2" Type="http://schemas.openxmlformats.org/officeDocument/2006/relationships/hyperlink" Target="../Russia/Victims%20of%20Chernobyl%20disaster%20%5bwww.videograbber.net%5d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Southern%20Europe/Etnatao%20Etna%20volcanic%20smoke%20rings.mp4" TargetMode="External"/><Relationship Id="rId2" Type="http://schemas.openxmlformats.org/officeDocument/2006/relationships/hyperlink" Target="../Southern%20Europe/Bodies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564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Climates of Europe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100" dirty="0" smtClean="0"/>
              <a:t>Although Europe has different types of climatic conditions, most of the Europe climate remains </a:t>
            </a:r>
            <a:r>
              <a:rPr lang="en-US" sz="3100" u="sng" dirty="0" smtClean="0"/>
              <a:t>temperate</a:t>
            </a:r>
            <a:r>
              <a:rPr lang="en-US" sz="3100" dirty="0" smtClean="0"/>
              <a:t> </a:t>
            </a:r>
            <a:r>
              <a:rPr lang="en-US" sz="3100" dirty="0" smtClean="0">
                <a:solidFill>
                  <a:srgbClr val="FF0000"/>
                </a:solidFill>
              </a:rPr>
              <a:t>(mild, with cool summers and cold winters).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Generally: </a:t>
            </a:r>
            <a:br>
              <a:rPr lang="en-US" sz="3100" dirty="0" smtClean="0"/>
            </a:br>
            <a:r>
              <a:rPr lang="en-US" sz="3100" dirty="0" smtClean="0"/>
              <a:t>Europe gets warmer towards the south</a:t>
            </a:r>
          </a:p>
          <a:p>
            <a:pPr>
              <a:buNone/>
            </a:pPr>
            <a:r>
              <a:rPr lang="en-US" sz="3100" dirty="0" smtClean="0"/>
              <a:t>	It gets drier towards the east</a:t>
            </a:r>
          </a:p>
          <a:p>
            <a:pPr>
              <a:buNone/>
            </a:pPr>
            <a:r>
              <a:rPr lang="en-US" sz="3100" dirty="0" smtClean="0"/>
              <a:t>	The wind blows in from the Atlantic Ocean</a:t>
            </a:r>
            <a:r>
              <a:rPr lang="en-US" sz="3100" dirty="0"/>
              <a:t> </a:t>
            </a:r>
            <a:r>
              <a:rPr lang="en-US" sz="3100" dirty="0" smtClean="0"/>
              <a:t>stopping at the Ural Mountains.</a:t>
            </a:r>
          </a:p>
          <a:p>
            <a:pPr>
              <a:buNone/>
            </a:pP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Southern Europe has the Mediterranean climate </a:t>
            </a:r>
            <a:r>
              <a:rPr lang="en-US" sz="3100" dirty="0" smtClean="0">
                <a:solidFill>
                  <a:srgbClr val="FF0000"/>
                </a:solidFill>
              </a:rPr>
              <a:t>(A climate with warm, wet winters and calm, hot, dry summers.), </a:t>
            </a:r>
            <a:r>
              <a:rPr lang="en-US" sz="3100" dirty="0" smtClean="0"/>
              <a:t>which appears in countries as: Portugal, Spain, France(south), and Italy. 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Tundra/Polar Climate: northern Europe. Countries: Norway, Sweden, Finland, Russia. </a:t>
            </a: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85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81" name="Picture 5" descr="London Fog by blamstu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45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Air Pollution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19200"/>
            <a:ext cx="8991600" cy="5638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What is it? </a:t>
            </a:r>
            <a:r>
              <a:rPr lang="en-US" sz="2000" dirty="0" smtClean="0"/>
              <a:t>Pollution caused by sunlight acting on gases from cars and factories </a:t>
            </a:r>
            <a:r>
              <a:rPr lang="en-US" sz="2000" b="1" dirty="0" smtClean="0"/>
              <a:t>What are the causes?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A) Smoke and sulfur dioxide from burning fossil fuels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B) Exhaust from vehicles 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Affects of the environment?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A) Asthma and pneumonia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B) Smog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C) Discolors buildings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D) Kills wildlife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Affects on Neighbors?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A) Air currents carries the pollution to other countries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B) Causes acid rain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Solutions?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A) Stricter emission laws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B) Use cleaner fuels (water , wind and solar)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C) Government checks air quality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D) Citizens drive less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08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457200"/>
            <a:ext cx="34290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Call of Duty Modern Warfare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5" y="152400"/>
            <a:ext cx="475420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5105400" cy="339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68" y="25146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5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6" y="363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Chernobyl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905000"/>
            <a:ext cx="4876800" cy="51054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early morning hours 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April 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26,1986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testing error caused an explosion at 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Chernobyl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nuclear power station in northern Ukraine. During a radioactive fire 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burned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10 days, 190 tons of toxic materials were expelled into the atmosphere. 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wind </a:t>
            </a:r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blew 70% of the radioactive material into the neighboring country of Belarus.</a:t>
            </a:r>
          </a:p>
          <a:p>
            <a:pPr lvl="0"/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Chernobyl accident is equivalent to 500 nuclear bombs used in Hiroshima in 1945. </a:t>
            </a:r>
          </a:p>
          <a:p>
            <a:endParaRPr lang="en-US" dirty="0"/>
          </a:p>
        </p:txBody>
      </p:sp>
      <p:pic>
        <p:nvPicPr>
          <p:cNvPr id="10242" name="Picture 2" descr="http://athens.src.uchicago.edu/~lenka/images/chernobyl_openp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810000" cy="4657725"/>
          </a:xfrm>
          <a:prstGeom prst="rect">
            <a:avLst/>
          </a:prstGeom>
          <a:noFill/>
        </p:spPr>
      </p:pic>
      <p:pic>
        <p:nvPicPr>
          <p:cNvPr id="10244" name="Picture 4" descr="http://thevelvetrocket.files.wordpress.com/2009/08/chernobyl_museum_kiev.jpg?w=453&amp;h=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1174578" cy="1565160"/>
          </a:xfrm>
          <a:prstGeom prst="rect">
            <a:avLst/>
          </a:prstGeom>
          <a:noFill/>
        </p:spPr>
      </p:pic>
      <p:pic>
        <p:nvPicPr>
          <p:cNvPr id="6" name="Picture 4" descr="http://thevelvetrocket.files.wordpress.com/2009/08/chernobyl_museum_kiev.jpg?w=453&amp;h=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52400"/>
            <a:ext cx="1174578" cy="1565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78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45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Chernobyl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4724400"/>
            <a:ext cx="3393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Victims of Chernobyl </a:t>
            </a:r>
            <a:r>
              <a:rPr lang="en-US" b="1" dirty="0" smtClean="0">
                <a:hlinkClick r:id="rId2" action="ppaction://hlinkfile"/>
              </a:rPr>
              <a:t>disaster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2362200"/>
            <a:ext cx="4997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Tribute to Chernobyl disaster - </a:t>
            </a:r>
            <a:r>
              <a:rPr lang="en-US" b="1" dirty="0" smtClean="0">
                <a:hlinkClick r:id="rId3" action="ppaction://hlinkfile"/>
              </a:rPr>
              <a:t>Sleeping Sun </a:t>
            </a:r>
            <a:endParaRPr lang="en-US" dirty="0"/>
          </a:p>
        </p:txBody>
      </p:sp>
      <p:pic>
        <p:nvPicPr>
          <p:cNvPr id="15364" name="Picture 4" descr="http://i1.ytimg.com/vi/lCdKYsU3JdY/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3886200"/>
            <a:ext cx="2539997" cy="1905000"/>
          </a:xfrm>
          <a:prstGeom prst="rect">
            <a:avLst/>
          </a:prstGeom>
          <a:noFill/>
        </p:spPr>
      </p:pic>
      <p:pic>
        <p:nvPicPr>
          <p:cNvPr id="15366" name="Picture 6" descr="Tribute to Chernobyl disaster - Sleeping Su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76400"/>
            <a:ext cx="2539997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39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Chernobyl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estimated 17 million people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 contaminated to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degree. 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143,000 people have been evacuated from contaminated areas of Ukraine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600,000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took part in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cleaning up of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disaster, 100,000 of which already died or are now handicapped 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the time of the accident, about 7 million people lived in contaminated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territories, including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million children.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5.5 million people – including more than a million children – continue to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live in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contaminated zones.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0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Effects on People’s health, the Environment and Food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486400"/>
          </a:xfrm>
        </p:spPr>
        <p:txBody>
          <a:bodyPr>
            <a:noAutofit/>
          </a:bodyPr>
          <a:lstStyle/>
          <a:p>
            <a:pPr lvl="0"/>
            <a:r>
              <a:rPr lang="en-US" sz="2000" b="1" dirty="0">
                <a:solidFill>
                  <a:schemeClr val="tx1"/>
                </a:solidFill>
              </a:rPr>
              <a:t>Birth Defects</a:t>
            </a:r>
            <a:r>
              <a:rPr lang="en-US" sz="2000" dirty="0">
                <a:solidFill>
                  <a:schemeClr val="tx1"/>
                </a:solidFill>
              </a:rPr>
              <a:t>: Maternal exposure to radiation can cause severe organ and brain damage in an unborn child. </a:t>
            </a: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Genetic Mutations</a:t>
            </a:r>
            <a:r>
              <a:rPr lang="en-US" sz="2000" dirty="0">
                <a:solidFill>
                  <a:schemeClr val="tx1"/>
                </a:solidFill>
              </a:rPr>
              <a:t>: Hereditary defects in Belarusian newborns increased in the years after the disaster.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Soil</a:t>
            </a:r>
            <a:r>
              <a:rPr lang="en-US" sz="2000" dirty="0" smtClean="0">
                <a:solidFill>
                  <a:schemeClr val="tx1"/>
                </a:solidFill>
              </a:rPr>
              <a:t>: Twenty-one percent of prime Belarusian farmland remains contaminated.</a:t>
            </a:r>
          </a:p>
          <a:p>
            <a:pPr lvl="0"/>
            <a:r>
              <a:rPr lang="en-US" sz="2000" b="1" dirty="0" smtClean="0">
                <a:solidFill>
                  <a:schemeClr val="tx1"/>
                </a:solidFill>
              </a:rPr>
              <a:t>Groundwater</a:t>
            </a:r>
            <a:r>
              <a:rPr lang="en-US" sz="2000" dirty="0" smtClean="0">
                <a:solidFill>
                  <a:schemeClr val="tx1"/>
                </a:solidFill>
              </a:rPr>
              <a:t>: Radiation concentrated in sediments at the bottoms of lakes and ponds – the population continues to contaminate itself by fishing there. </a:t>
            </a:r>
          </a:p>
          <a:p>
            <a:pPr lvl="0"/>
            <a:r>
              <a:rPr lang="en-US" sz="2000" b="1" dirty="0" smtClean="0">
                <a:solidFill>
                  <a:schemeClr val="tx1"/>
                </a:solidFill>
              </a:rPr>
              <a:t>Air: </a:t>
            </a: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air outside </a:t>
            </a: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s generally safe.</a:t>
            </a:r>
          </a:p>
          <a:p>
            <a:pPr lvl="0"/>
            <a:r>
              <a:rPr lang="en-US" sz="2000" b="1" dirty="0" smtClean="0">
                <a:solidFill>
                  <a:schemeClr val="tx1"/>
                </a:solidFill>
              </a:rPr>
              <a:t>Food: </a:t>
            </a:r>
            <a:r>
              <a:rPr lang="en-US" sz="2000" dirty="0" smtClean="0">
                <a:solidFill>
                  <a:schemeClr val="tx1"/>
                </a:solidFill>
              </a:rPr>
              <a:t>The food and water supply is continuously contaminated by rainfall and by the movement of radioactive dust. Mushrooms are severely contaminated in half the country but still collected and eaten.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</a:rPr>
              <a:t>Livestock such as cattle and goats accumulate radioactivity in their meat and milk.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20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Nuclear Radiation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371600"/>
            <a:ext cx="8991600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What is it? </a:t>
            </a:r>
            <a:r>
              <a:rPr lang="en-US" sz="2000" dirty="0" smtClean="0"/>
              <a:t>Nuclear Power Station where a nuclear reactor exploded releasing tons of radiation into the environment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What are the causes?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A) Reactor was faulty and being misused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Affects of the environment?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A) Poisoned air, water, trees, and land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B) Causes cancer, mutations, deaths in people and wildlife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C) 30 miles area around plant abandoned, some areas still unlivable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Affects on Neighbors?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A) Radioactive material entered the air into northern Europe and 		     Scandinavia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B) Belarus was affected physically and economically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Solutions?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A) Reactor was closed and encased on concrete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708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http://www.loghomesdirect.co.uk/res/default/lak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862"/>
            <a:ext cx="3048000" cy="2286000"/>
          </a:xfrm>
          <a:prstGeom prst="rect">
            <a:avLst/>
          </a:prstGeom>
          <a:noFill/>
        </p:spPr>
      </p:pic>
      <p:pic>
        <p:nvPicPr>
          <p:cNvPr id="56322" name="Picture 2" descr="http://finlandtrip.files.wordpress.com/2008/08/finland-slid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800" cy="2228850"/>
          </a:xfrm>
          <a:prstGeom prst="rect">
            <a:avLst/>
          </a:prstGeom>
          <a:noFill/>
        </p:spPr>
      </p:pic>
      <p:pic>
        <p:nvPicPr>
          <p:cNvPr id="56330" name="Picture 10" descr="http://www.goway.com/asia/vietnam/viet_img/Dalat_lake_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10910"/>
            <a:ext cx="3352800" cy="22470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491" y="1181017"/>
            <a:ext cx="335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Geography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3630" y="234160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Climate is </a:t>
            </a:r>
            <a:r>
              <a:rPr lang="en-US" u="sng" dirty="0" smtClean="0">
                <a:solidFill>
                  <a:srgbClr val="FF0000"/>
                </a:solidFill>
              </a:rPr>
              <a:t>temperate</a:t>
            </a:r>
            <a:r>
              <a:rPr lang="en-US" dirty="0" smtClean="0">
                <a:solidFill>
                  <a:srgbClr val="FF0000"/>
                </a:solidFill>
              </a:rPr>
              <a:t> to subarctic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6324" name="Picture 4" descr="http://www.athropolis.com/arctic-facts/land/volcan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9797" y="4610911"/>
            <a:ext cx="3550403" cy="2247090"/>
          </a:xfrm>
          <a:prstGeom prst="rect">
            <a:avLst/>
          </a:prstGeom>
          <a:noFill/>
        </p:spPr>
      </p:pic>
      <p:pic>
        <p:nvPicPr>
          <p:cNvPr id="56326" name="Picture 6" descr="http://upload.wikimedia.org/wikipedia/commons/8/8e/Eyjafjallaj%C3%B6kul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6491" y="2819400"/>
            <a:ext cx="2955678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6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European Facts: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Size: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Russia is the largest country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6,601,642 mi² (2x the USA)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Arable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(land that is fertile)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land: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Areas within the European Plain and along the Mediterranean Sea are the most arable.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Population: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Russia is the most populated country with Germany being 2nd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majority of the countries Birth Rate and Death Rate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are very close with Birth Rate being slightly higher. Russia is an exception. Their death rate is higher than the birth rate and their life expectancy is the lowest.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9732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Other Facts of Southern Europe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altLang="en-US" sz="3600" dirty="0" smtClean="0"/>
              <a:t>Area deals with earthquakes, mudslides, flooding, volcanoes (</a:t>
            </a:r>
            <a:r>
              <a:rPr lang="en-US" altLang="en-US" sz="3600" dirty="0" smtClean="0">
                <a:hlinkClick r:id="rId2" action="ppaction://hlinkfile"/>
              </a:rPr>
              <a:t>Pompeii</a:t>
            </a:r>
            <a:r>
              <a:rPr lang="en-US" altLang="en-US" sz="3600" dirty="0" smtClean="0"/>
              <a:t>, </a:t>
            </a:r>
            <a:r>
              <a:rPr lang="en-US" altLang="en-US" sz="3600" dirty="0" smtClean="0">
                <a:hlinkClick r:id="rId3" action="ppaction://hlinkfile"/>
              </a:rPr>
              <a:t>Mt Etna</a:t>
            </a:r>
            <a:r>
              <a:rPr lang="en-US" altLang="en-US" sz="3600" dirty="0" smtClean="0"/>
              <a:t>)</a:t>
            </a:r>
          </a:p>
          <a:p>
            <a:r>
              <a:rPr lang="en-US" altLang="en-US" sz="3600" dirty="0" smtClean="0"/>
              <a:t>Many peninsulas: Iberian, Scandinavian, Italy, and Greece.</a:t>
            </a:r>
          </a:p>
          <a:p>
            <a:r>
              <a:rPr lang="en-US" altLang="en-US" sz="3600" dirty="0" smtClean="0"/>
              <a:t>Area is called </a:t>
            </a:r>
            <a:r>
              <a:rPr lang="en-US" altLang="en-US" sz="3600" u="sng" dirty="0" smtClean="0"/>
              <a:t>Mediterranean</a:t>
            </a:r>
            <a:r>
              <a:rPr lang="en-US" altLang="en-US" sz="3600" dirty="0" smtClean="0"/>
              <a:t> Europe (</a:t>
            </a:r>
            <a:r>
              <a:rPr lang="en-US" altLang="en-US" sz="3600" dirty="0" smtClean="0">
                <a:solidFill>
                  <a:srgbClr val="FF0000"/>
                </a:solidFill>
              </a:rPr>
              <a:t>means Middle of the land</a:t>
            </a:r>
            <a:r>
              <a:rPr lang="en-US" altLang="en-US" sz="3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do the people live? Why?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71712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45" y="1905000"/>
            <a:ext cx="39909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49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Environmental Issues: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935480"/>
            <a:ext cx="3581400" cy="4389120"/>
          </a:xfrm>
        </p:spPr>
        <p:txBody>
          <a:bodyPr/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acid rain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ir pollution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water pollution due to animals waste or chemical fertilizers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Nuclear reactor meltdown</a:t>
            </a:r>
          </a:p>
          <a:p>
            <a:endParaRPr lang="en-US" dirty="0"/>
          </a:p>
        </p:txBody>
      </p:sp>
      <p:pic>
        <p:nvPicPr>
          <p:cNvPr id="60418" name="Picture 2" descr="http://static.howstuffworks.com/gif/acid-rain-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24050"/>
            <a:ext cx="3886200" cy="4440555"/>
          </a:xfrm>
          <a:prstGeom prst="rect">
            <a:avLst/>
          </a:prstGeom>
          <a:noFill/>
        </p:spPr>
      </p:pic>
      <p:pic>
        <p:nvPicPr>
          <p:cNvPr id="60420" name="Picture 4" descr="http://www.bww.irk.ru/baikalinfo/baikal/baikalpollutio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19600"/>
            <a:ext cx="27432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Acid </a:t>
            </a:r>
            <a:r>
              <a:rPr lang="en-US" sz="6000" dirty="0" smtClean="0">
                <a:solidFill>
                  <a:srgbClr val="FF0000"/>
                </a:solidFill>
              </a:rPr>
              <a:t>Rain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19200"/>
            <a:ext cx="8991600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What is it? </a:t>
            </a:r>
            <a:r>
              <a:rPr lang="en-US" sz="2000" dirty="0" smtClean="0"/>
              <a:t>is </a:t>
            </a:r>
            <a:r>
              <a:rPr lang="en-US" sz="2000" dirty="0"/>
              <a:t>rain, snow, sleet, or other wet precipitation that is polluted by acids such as sulfuric acid and nitric acid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What are the causes?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A) Smoke from factories and power plants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B) Burning of fossil fuels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C) </a:t>
            </a:r>
            <a:r>
              <a:rPr lang="en-US" sz="2000" dirty="0"/>
              <a:t>E</a:t>
            </a:r>
            <a:r>
              <a:rPr lang="en-US" sz="2000" dirty="0" smtClean="0"/>
              <a:t>xhaust from vehicles 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Affects of the environment?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A) Damage </a:t>
            </a:r>
            <a:r>
              <a:rPr lang="en-US" sz="2000" dirty="0"/>
              <a:t>statues, buildings, and </a:t>
            </a:r>
            <a:r>
              <a:rPr lang="en-US" sz="2000" dirty="0" smtClean="0"/>
              <a:t>bridges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B) Damage </a:t>
            </a:r>
            <a:r>
              <a:rPr lang="en-US" sz="2000" dirty="0"/>
              <a:t>forests and </a:t>
            </a:r>
            <a:r>
              <a:rPr lang="en-US" sz="2000" dirty="0" smtClean="0"/>
              <a:t>soil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C) Pollutes rivers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D) Kills wildlife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Affects on Neighbors?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A) Air currents carries the acid rain to bordering countries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B) Water Currents carries the pollutants in the rivers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smtClean="0"/>
              <a:t>Solutions?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A) Stricter emission laws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B) Use cleaner fuels (water , wind and solar)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C) Filter smoke stacks from factories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Germany does not as many regulations /rules than other countries, so they allow more of the burning of coal and other fossil fuels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13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51" y="3505200"/>
            <a:ext cx="459860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19266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32" y="318655"/>
            <a:ext cx="5539794" cy="295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Air </a:t>
            </a:r>
            <a:r>
              <a:rPr lang="en-US" sz="6600" dirty="0" smtClean="0">
                <a:solidFill>
                  <a:srgbClr val="FF0000"/>
                </a:solidFill>
              </a:rPr>
              <a:t>Pollution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49580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Smog</a:t>
            </a:r>
            <a:r>
              <a:rPr lang="en-US" sz="2400" dirty="0"/>
              <a:t> is a form of air pollution</a:t>
            </a:r>
          </a:p>
          <a:p>
            <a:r>
              <a:rPr lang="en-US" sz="2400" dirty="0"/>
              <a:t>first used in 1905 to describe the combination of smoke and thick fog that at times hung over London and other cities in the United </a:t>
            </a:r>
            <a:r>
              <a:rPr lang="en-US" sz="2400" dirty="0" smtClean="0"/>
              <a:t>Kingdom</a:t>
            </a:r>
          </a:p>
          <a:p>
            <a:r>
              <a:rPr lang="en-US" sz="2400" dirty="0" smtClean="0"/>
              <a:t>It is particularly bad in the UK due to air current blowing towards the island</a:t>
            </a:r>
            <a:endParaRPr lang="en-US" sz="2400" dirty="0"/>
          </a:p>
        </p:txBody>
      </p:sp>
      <p:pic>
        <p:nvPicPr>
          <p:cNvPr id="2052" name="Picture 4" descr="http://sagemagazine.org/wp-content/uploads/2012/02/london-smog-by-Paul-Low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67315"/>
            <a:ext cx="4890655" cy="329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1024</TotalTime>
  <Words>623</Words>
  <Application>Microsoft Office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Climates of Europe</vt:lpstr>
      <vt:lpstr>Geography</vt:lpstr>
      <vt:lpstr>European Facts:</vt:lpstr>
      <vt:lpstr>Other Facts of Southern Europe</vt:lpstr>
      <vt:lpstr>Where do the people live? Why?</vt:lpstr>
      <vt:lpstr>Environmental Issues: </vt:lpstr>
      <vt:lpstr>Acid Rain</vt:lpstr>
      <vt:lpstr>PowerPoint Presentation</vt:lpstr>
      <vt:lpstr>Air Pollution</vt:lpstr>
      <vt:lpstr>PowerPoint Presentation</vt:lpstr>
      <vt:lpstr>Air Pollution</vt:lpstr>
      <vt:lpstr>Call of Duty Modern Warfare</vt:lpstr>
      <vt:lpstr>Chernobyl</vt:lpstr>
      <vt:lpstr>Chernobyl</vt:lpstr>
      <vt:lpstr>Chernobyl</vt:lpstr>
      <vt:lpstr>Effects on People’s health, the Environment and Food</vt:lpstr>
      <vt:lpstr>Nuclear Radiation</vt:lpstr>
    </vt:vector>
  </TitlesOfParts>
  <Company>Walton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</dc:title>
  <dc:creator>Wheeler, Michael</dc:creator>
  <cp:lastModifiedBy>Wheeler, Michael</cp:lastModifiedBy>
  <cp:revision>39</cp:revision>
  <cp:lastPrinted>2016-10-08T20:42:06Z</cp:lastPrinted>
  <dcterms:created xsi:type="dcterms:W3CDTF">2016-10-06T12:22:30Z</dcterms:created>
  <dcterms:modified xsi:type="dcterms:W3CDTF">2016-10-17T21:32:37Z</dcterms:modified>
</cp:coreProperties>
</file>