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7"/>
  </p:notesMasterIdLst>
  <p:sldIdLst>
    <p:sldId id="256" r:id="rId2"/>
    <p:sldId id="278" r:id="rId3"/>
    <p:sldId id="279" r:id="rId4"/>
    <p:sldId id="277" r:id="rId5"/>
    <p:sldId id="285" r:id="rId6"/>
    <p:sldId id="280" r:id="rId7"/>
    <p:sldId id="281" r:id="rId8"/>
    <p:sldId id="282" r:id="rId9"/>
    <p:sldId id="283" r:id="rId10"/>
    <p:sldId id="284" r:id="rId11"/>
    <p:sldId id="259" r:id="rId12"/>
    <p:sldId id="265" r:id="rId13"/>
    <p:sldId id="266" r:id="rId14"/>
    <p:sldId id="267" r:id="rId15"/>
    <p:sldId id="268" r:id="rId16"/>
    <p:sldId id="269" r:id="rId17"/>
    <p:sldId id="270" r:id="rId18"/>
    <p:sldId id="274" r:id="rId19"/>
    <p:sldId id="275" r:id="rId20"/>
    <p:sldId id="276" r:id="rId21"/>
    <p:sldId id="271" r:id="rId22"/>
    <p:sldId id="272" r:id="rId23"/>
    <p:sldId id="262" r:id="rId24"/>
    <p:sldId id="263" r:id="rId25"/>
    <p:sldId id="264"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32" y="-9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23F07BA-6413-413D-95DE-57CEC6AF0560}" type="datetimeFigureOut">
              <a:rPr lang="en-US" smtClean="0"/>
              <a:t>10/15/2016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DA810A1-0C4F-4E93-84FE-E3CAEB4DA41D}" type="slidenum">
              <a:rPr lang="en-US" smtClean="0"/>
              <a:t>‹#›</a:t>
            </a:fld>
            <a:endParaRPr lang="en-US"/>
          </a:p>
        </p:txBody>
      </p:sp>
    </p:spTree>
    <p:extLst>
      <p:ext uri="{BB962C8B-B14F-4D97-AF65-F5344CB8AC3E}">
        <p14:creationId xmlns:p14="http://schemas.microsoft.com/office/powerpoint/2010/main" val="22766858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E9330F7-6A96-46D0-B223-0DCF236FF001}" type="slidenum">
              <a:rPr lang="en-US" smtClean="0"/>
              <a:pPr/>
              <a:t>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89952" y="1016990"/>
            <a:ext cx="7179733"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90600" y="1009650"/>
            <a:ext cx="7179733"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769521" y="702069"/>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7855433" y="749720"/>
            <a:ext cx="566928" cy="566928"/>
          </a:xfrm>
          <a:prstGeom prst="rect">
            <a:avLst/>
          </a:prstGeom>
          <a:noFill/>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en-US" smtClean="0"/>
              <a:t>Click to edit Master title style</a:t>
            </a:r>
            <a:endParaRPr lang="en-US"/>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6770676" y="5357592"/>
            <a:ext cx="1213821" cy="365125"/>
          </a:xfrm>
        </p:spPr>
        <p:txBody>
          <a:bodyPr/>
          <a:lstStyle/>
          <a:p>
            <a:fld id="{F7858F9C-DED3-4A02-94B4-7D08E8E9C93D}" type="datetimeFigureOut">
              <a:rPr lang="en-US" smtClean="0"/>
              <a:t>10/15/2016</a:t>
            </a:fld>
            <a:endParaRPr lang="en-US"/>
          </a:p>
        </p:txBody>
      </p:sp>
      <p:sp>
        <p:nvSpPr>
          <p:cNvPr id="5" name="Footer Placeholder 4"/>
          <p:cNvSpPr>
            <a:spLocks noGrp="1"/>
          </p:cNvSpPr>
          <p:nvPr>
            <p:ph type="ftr" sz="quarter" idx="11"/>
          </p:nvPr>
        </p:nvSpPr>
        <p:spPr>
          <a:xfrm>
            <a:off x="1174044" y="5357592"/>
            <a:ext cx="5034845" cy="365125"/>
          </a:xfrm>
        </p:spPr>
        <p:txBody>
          <a:bodyPr/>
          <a:lstStyle/>
          <a:p>
            <a:endParaRPr lang="en-US"/>
          </a:p>
        </p:txBody>
      </p:sp>
      <p:sp>
        <p:nvSpPr>
          <p:cNvPr id="6" name="Slide Number Placeholder 5"/>
          <p:cNvSpPr>
            <a:spLocks noGrp="1"/>
          </p:cNvSpPr>
          <p:nvPr>
            <p:ph type="sldNum" sz="quarter" idx="12"/>
          </p:nvPr>
        </p:nvSpPr>
        <p:spPr>
          <a:xfrm>
            <a:off x="6213930" y="5357592"/>
            <a:ext cx="554023" cy="365125"/>
          </a:xfrm>
        </p:spPr>
        <p:txBody>
          <a:bodyPr/>
          <a:lstStyle>
            <a:lvl1pPr algn="ctr">
              <a:defRPr/>
            </a:lvl1pPr>
          </a:lstStyle>
          <a:p>
            <a:fld id="{90FF76E8-B45B-4C84-BA81-5221DFA2A4A8}"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858F9C-DED3-4A02-94B4-7D08E8E9C93D}" type="datetimeFigureOut">
              <a:rPr lang="en-US" smtClean="0"/>
              <a:t>10/15/2016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FF76E8-B45B-4C84-BA81-5221DFA2A4A8}"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858F9C-DED3-4A02-94B4-7D08E8E9C93D}" type="datetimeFigureOut">
              <a:rPr lang="en-US" smtClean="0"/>
              <a:t>10/15/2016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FF76E8-B45B-4C84-BA81-5221DFA2A4A8}"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858F9C-DED3-4A02-94B4-7D08E8E9C93D}" type="datetimeFigureOut">
              <a:rPr lang="en-US" smtClean="0"/>
              <a:t>10/15/2016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FF76E8-B45B-4C84-BA81-5221DFA2A4A8}"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456267" y="3725334"/>
            <a:ext cx="6231467"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7858F9C-DED3-4A02-94B4-7D08E8E9C93D}" type="datetimeFigureOut">
              <a:rPr lang="en-US" smtClean="0"/>
              <a:t>10/15/2016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FF76E8-B45B-4C84-BA81-5221DFA2A4A8}"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F7858F9C-DED3-4A02-94B4-7D08E8E9C93D}" type="datetimeFigureOut">
              <a:rPr lang="en-US" smtClean="0"/>
              <a:t>10/15/2016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FF76E8-B45B-4C84-BA81-5221DFA2A4A8}" type="slidenum">
              <a:rPr lang="en-US" smtClean="0"/>
              <a:t>‹#›</a:t>
            </a:fld>
            <a:endParaRPr lang="en-US"/>
          </a:p>
        </p:txBody>
      </p:sp>
      <p:sp>
        <p:nvSpPr>
          <p:cNvPr id="9" name="Content Placeholder 8"/>
          <p:cNvSpPr>
            <a:spLocks noGrp="1"/>
          </p:cNvSpPr>
          <p:nvPr>
            <p:ph sz="quarter" idx="13"/>
          </p:nvPr>
        </p:nvSpPr>
        <p:spPr>
          <a:xfrm>
            <a:off x="1298448" y="2121407"/>
            <a:ext cx="3200400" cy="360273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63440" y="2119313"/>
            <a:ext cx="3200400" cy="36052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F7858F9C-DED3-4A02-94B4-7D08E8E9C93D}" type="datetimeFigureOut">
              <a:rPr lang="en-US" smtClean="0"/>
              <a:t>10/15/2016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0FF76E8-B45B-4C84-BA81-5221DFA2A4A8}" type="slidenum">
              <a:rPr lang="en-US" smtClean="0"/>
              <a:t>‹#›</a:t>
            </a:fld>
            <a:endParaRPr lang="en-US"/>
          </a:p>
        </p:txBody>
      </p:sp>
      <p:sp>
        <p:nvSpPr>
          <p:cNvPr id="11" name="Content Placeholder 10"/>
          <p:cNvSpPr>
            <a:spLocks noGrp="1"/>
          </p:cNvSpPr>
          <p:nvPr>
            <p:ph sz="quarter" idx="13"/>
          </p:nvPr>
        </p:nvSpPr>
        <p:spPr>
          <a:xfrm>
            <a:off x="1298448" y="2944368"/>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7858F9C-DED3-4A02-94B4-7D08E8E9C93D}" type="datetimeFigureOut">
              <a:rPr lang="en-US" smtClean="0"/>
              <a:t>10/15/2016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0FF76E8-B45B-4C84-BA81-5221DFA2A4A8}"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858F9C-DED3-4A02-94B4-7D08E8E9C93D}" type="datetimeFigureOut">
              <a:rPr lang="en-US" smtClean="0"/>
              <a:t>10/15/2016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0FF76E8-B45B-4C84-BA81-5221DFA2A4A8}"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1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60000">
            <a:off x="4471416" y="603504"/>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21540000">
            <a:off x="749808" y="576072"/>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en-US" smtClean="0"/>
              <a:t>Click to edit Master title style</a:t>
            </a:r>
            <a:endParaRPr lang="en-US"/>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6341698" y="5885672"/>
            <a:ext cx="1213821" cy="365125"/>
          </a:xfrm>
        </p:spPr>
        <p:txBody>
          <a:bodyPr/>
          <a:lstStyle/>
          <a:p>
            <a:fld id="{F7858F9C-DED3-4A02-94B4-7D08E8E9C93D}" type="datetimeFigureOut">
              <a:rPr lang="en-US" smtClean="0"/>
              <a:t>10/15/2016</a:t>
            </a:fld>
            <a:endParaRPr lang="en-US"/>
          </a:p>
        </p:txBody>
      </p:sp>
      <p:sp>
        <p:nvSpPr>
          <p:cNvPr id="6" name="Footer Placeholder 5"/>
          <p:cNvSpPr>
            <a:spLocks noGrp="1"/>
          </p:cNvSpPr>
          <p:nvPr>
            <p:ph type="ftr" sz="quarter" idx="11"/>
          </p:nvPr>
        </p:nvSpPr>
        <p:spPr>
          <a:xfrm rot="-60000">
            <a:off x="914554" y="5829261"/>
            <a:ext cx="3522607" cy="365125"/>
          </a:xfrm>
        </p:spPr>
        <p:txBody>
          <a:bodyPr/>
          <a:lstStyle/>
          <a:p>
            <a:endParaRPr lang="en-US"/>
          </a:p>
        </p:txBody>
      </p:sp>
      <p:sp>
        <p:nvSpPr>
          <p:cNvPr id="7" name="Slide Number Placeholder 6"/>
          <p:cNvSpPr>
            <a:spLocks noGrp="1"/>
          </p:cNvSpPr>
          <p:nvPr>
            <p:ph type="sldNum" sz="quarter" idx="12"/>
          </p:nvPr>
        </p:nvSpPr>
        <p:spPr>
          <a:xfrm rot="60000">
            <a:off x="7557313" y="5896961"/>
            <a:ext cx="554023" cy="365125"/>
          </a:xfrm>
        </p:spPr>
        <p:txBody>
          <a:bodyPr/>
          <a:lstStyle/>
          <a:p>
            <a:fld id="{90FF76E8-B45B-4C84-BA81-5221DFA2A4A8}"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3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5058" y="575769"/>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60000">
            <a:off x="4464768" y="603920"/>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6345936" y="5888737"/>
            <a:ext cx="1213821" cy="365125"/>
          </a:xfrm>
        </p:spPr>
        <p:txBody>
          <a:bodyPr/>
          <a:lstStyle/>
          <a:p>
            <a:fld id="{F7858F9C-DED3-4A02-94B4-7D08E8E9C93D}" type="datetimeFigureOut">
              <a:rPr lang="en-US" smtClean="0"/>
              <a:t>10/15/2016</a:t>
            </a:fld>
            <a:endParaRPr lang="en-US"/>
          </a:p>
        </p:txBody>
      </p:sp>
      <p:sp>
        <p:nvSpPr>
          <p:cNvPr id="6" name="Footer Placeholder 5"/>
          <p:cNvSpPr>
            <a:spLocks noGrp="1"/>
          </p:cNvSpPr>
          <p:nvPr>
            <p:ph type="ftr" sz="quarter" idx="11"/>
          </p:nvPr>
        </p:nvSpPr>
        <p:spPr>
          <a:xfrm rot="-60000">
            <a:off x="914569" y="5831037"/>
            <a:ext cx="3319043" cy="365125"/>
          </a:xfrm>
        </p:spPr>
        <p:txBody>
          <a:bodyPr/>
          <a:lstStyle/>
          <a:p>
            <a:endParaRPr lang="en-US"/>
          </a:p>
        </p:txBody>
      </p:sp>
      <p:sp>
        <p:nvSpPr>
          <p:cNvPr id="7" name="Slide Number Placeholder 6"/>
          <p:cNvSpPr>
            <a:spLocks noGrp="1"/>
          </p:cNvSpPr>
          <p:nvPr>
            <p:ph type="sldNum" sz="quarter" idx="12"/>
          </p:nvPr>
        </p:nvSpPr>
        <p:spPr>
          <a:xfrm rot="60000">
            <a:off x="7562089" y="5900026"/>
            <a:ext cx="554023" cy="365125"/>
          </a:xfrm>
        </p:spPr>
        <p:txBody>
          <a:bodyPr/>
          <a:lstStyle/>
          <a:p>
            <a:fld id="{90FF76E8-B45B-4C84-BA81-5221DFA2A4A8}"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31520" y="575310"/>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31520" y="576072"/>
            <a:ext cx="7696200" cy="571500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14" cstate="print"/>
          <a:srcRect/>
          <a:stretch>
            <a:fillRect/>
          </a:stretch>
        </p:blipFill>
        <p:spPr bwMode="auto">
          <a:xfrm rot="1435684">
            <a:off x="543741" y="273091"/>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4" cstate="print"/>
          <a:srcRect/>
          <a:stretch>
            <a:fillRect/>
          </a:stretch>
        </p:blipFill>
        <p:spPr bwMode="auto">
          <a:xfrm rot="4096196">
            <a:off x="8115079" y="298163"/>
            <a:ext cx="566928" cy="566928"/>
          </a:xfrm>
          <a:prstGeom prst="rect">
            <a:avLst/>
          </a:prstGeom>
          <a:noFill/>
        </p:spPr>
      </p:pic>
      <p:sp>
        <p:nvSpPr>
          <p:cNvPr id="2" name="Title Placeholder 1"/>
          <p:cNvSpPr>
            <a:spLocks noGrp="1"/>
          </p:cNvSpPr>
          <p:nvPr>
            <p:ph type="title"/>
          </p:nvPr>
        </p:nvSpPr>
        <p:spPr>
          <a:xfrm>
            <a:off x="1095023" y="817582"/>
            <a:ext cx="6965245" cy="120248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63040" y="2119257"/>
            <a:ext cx="6196405" cy="3603812"/>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454588" y="5809152"/>
            <a:ext cx="1213821"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fld id="{F7858F9C-DED3-4A02-94B4-7D08E8E9C93D}" type="datetimeFigureOut">
              <a:rPr lang="en-US" smtClean="0"/>
              <a:t>10/15/2016</a:t>
            </a:fld>
            <a:endParaRPr lang="en-US"/>
          </a:p>
        </p:txBody>
      </p:sp>
      <p:sp>
        <p:nvSpPr>
          <p:cNvPr id="5" name="Footer Placeholder 4"/>
          <p:cNvSpPr>
            <a:spLocks noGrp="1"/>
          </p:cNvSpPr>
          <p:nvPr>
            <p:ph type="ftr" sz="quarter" idx="3"/>
          </p:nvPr>
        </p:nvSpPr>
        <p:spPr>
          <a:xfrm>
            <a:off x="914401" y="5809152"/>
            <a:ext cx="5540188"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endParaRPr lang="en-US"/>
          </a:p>
        </p:txBody>
      </p:sp>
      <p:sp>
        <p:nvSpPr>
          <p:cNvPr id="6" name="Slide Number Placeholder 5"/>
          <p:cNvSpPr>
            <a:spLocks noGrp="1"/>
          </p:cNvSpPr>
          <p:nvPr>
            <p:ph type="sldNum" sz="quarter" idx="4"/>
          </p:nvPr>
        </p:nvSpPr>
        <p:spPr>
          <a:xfrm>
            <a:off x="7670202" y="5809152"/>
            <a:ext cx="554023"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90FF76E8-B45B-4C84-BA81-5221DFA2A4A8}"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jpeg"/></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6.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1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6.xml"/><Relationship Id="rId5" Type="http://schemas.openxmlformats.org/officeDocument/2006/relationships/image" Target="../media/image30.jpeg"/><Relationship Id="rId4" Type="http://schemas.openxmlformats.org/officeDocument/2006/relationships/image" Target="../media/image29.jpeg"/></Relationships>
</file>

<file path=ppt/slides/_rels/slide14.xml.rels><?xml version="1.0" encoding="UTF-8" standalone="yes"?>
<Relationships xmlns="http://schemas.openxmlformats.org/package/2006/relationships"><Relationship Id="rId3" Type="http://schemas.openxmlformats.org/officeDocument/2006/relationships/image" Target="../media/image32.jpeg"/><Relationship Id="rId7" Type="http://schemas.openxmlformats.org/officeDocument/2006/relationships/image" Target="../media/image36.jpeg"/><Relationship Id="rId2" Type="http://schemas.openxmlformats.org/officeDocument/2006/relationships/image" Target="../media/image31.jpeg"/><Relationship Id="rId1" Type="http://schemas.openxmlformats.org/officeDocument/2006/relationships/slideLayout" Target="../slideLayouts/slideLayout6.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s/_rels/slide1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6.xml"/><Relationship Id="rId5" Type="http://schemas.openxmlformats.org/officeDocument/2006/relationships/image" Target="../media/image40.jpeg"/><Relationship Id="rId4" Type="http://schemas.openxmlformats.org/officeDocument/2006/relationships/image" Target="../media/image39.jpeg"/></Relationships>
</file>

<file path=ppt/slides/_rels/slide16.xml.rels><?xml version="1.0" encoding="UTF-8" standalone="yes"?>
<Relationships xmlns="http://schemas.openxmlformats.org/package/2006/relationships"><Relationship Id="rId8" Type="http://schemas.openxmlformats.org/officeDocument/2006/relationships/hyperlink" Target="../Southern%20Europe/Bull%20Fight%20and%20Matador%20thrown%20into%20the%20air%20in%20Spain..mp4" TargetMode="External"/><Relationship Id="rId3" Type="http://schemas.openxmlformats.org/officeDocument/2006/relationships/image" Target="../media/image42.jpeg"/><Relationship Id="rId7" Type="http://schemas.openxmlformats.org/officeDocument/2006/relationships/hyperlink" Target="../Southern%20Europe/Raw%20Video%20Running%20of%20the%20Bulls%20in%20Spain.mp4" TargetMode="External"/><Relationship Id="rId2" Type="http://schemas.openxmlformats.org/officeDocument/2006/relationships/image" Target="../media/image41.jpeg"/><Relationship Id="rId1" Type="http://schemas.openxmlformats.org/officeDocument/2006/relationships/slideLayout" Target="../slideLayouts/slideLayout6.xml"/><Relationship Id="rId6" Type="http://schemas.openxmlformats.org/officeDocument/2006/relationships/hyperlink" Target="../Southern%20Europe/Raw%20Video%20World's%20Biggest%20Tomato%20Fight.mp4" TargetMode="External"/><Relationship Id="rId5" Type="http://schemas.openxmlformats.org/officeDocument/2006/relationships/image" Target="../media/image44.jpeg"/><Relationship Id="rId4" Type="http://schemas.openxmlformats.org/officeDocument/2006/relationships/image" Target="../media/image43.jpeg"/></Relationships>
</file>

<file path=ppt/slides/_rels/slide17.xml.rels><?xml version="1.0" encoding="UTF-8" standalone="yes"?>
<Relationships xmlns="http://schemas.openxmlformats.org/package/2006/relationships"><Relationship Id="rId3" Type="http://schemas.openxmlformats.org/officeDocument/2006/relationships/image" Target="../media/image46.jpeg"/><Relationship Id="rId7" Type="http://schemas.openxmlformats.org/officeDocument/2006/relationships/image" Target="../media/image50.jpeg"/><Relationship Id="rId2" Type="http://schemas.openxmlformats.org/officeDocument/2006/relationships/image" Target="../media/image45.jpeg"/><Relationship Id="rId1" Type="http://schemas.openxmlformats.org/officeDocument/2006/relationships/slideLayout" Target="../slideLayouts/slideLayout2.xml"/><Relationship Id="rId6" Type="http://schemas.openxmlformats.org/officeDocument/2006/relationships/image" Target="../media/image49.jpeg"/><Relationship Id="rId5" Type="http://schemas.openxmlformats.org/officeDocument/2006/relationships/image" Target="../media/image48.jpeg"/><Relationship Id="rId4" Type="http://schemas.openxmlformats.org/officeDocument/2006/relationships/image" Target="../media/image47.jpeg"/></Relationships>
</file>

<file path=ppt/slides/_rels/slide18.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9.gif"/><Relationship Id="rId5" Type="http://schemas.openxmlformats.org/officeDocument/2006/relationships/image" Target="../media/image8.jpeg"/><Relationship Id="rId4" Type="http://schemas.openxmlformats.org/officeDocument/2006/relationships/image" Target="../media/image7.jpeg"/></Relationships>
</file>

<file path=ppt/slides/_rels/slide20.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jpeg"/><Relationship Id="rId1" Type="http://schemas.openxmlformats.org/officeDocument/2006/relationships/slideLayout" Target="../slideLayouts/slideLayout6.xml"/><Relationship Id="rId4" Type="http://schemas.openxmlformats.org/officeDocument/2006/relationships/image" Target="../media/image57.jpeg"/></Relationships>
</file>

<file path=ppt/slides/_rels/slide21.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1.jpeg"/><Relationship Id="rId7" Type="http://schemas.openxmlformats.org/officeDocument/2006/relationships/image" Target="../media/image64.png"/><Relationship Id="rId2" Type="http://schemas.openxmlformats.org/officeDocument/2006/relationships/image" Target="../media/image60.jpeg"/><Relationship Id="rId1" Type="http://schemas.openxmlformats.org/officeDocument/2006/relationships/slideLayout" Target="../slideLayouts/slideLayout2.xml"/><Relationship Id="rId6" Type="http://schemas.openxmlformats.org/officeDocument/2006/relationships/image" Target="../media/image63.png"/><Relationship Id="rId5" Type="http://schemas.openxmlformats.org/officeDocument/2006/relationships/hyperlink" Target="http://www.vatican.va/various/cappelle/sistina_vr/index.html" TargetMode="External"/><Relationship Id="rId4" Type="http://schemas.openxmlformats.org/officeDocument/2006/relationships/image" Target="../media/image62.jpeg"/></Relationships>
</file>

<file path=ppt/slides/_rels/slide23.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43603" y="1295400"/>
            <a:ext cx="5723468" cy="989890"/>
          </a:xfrm>
        </p:spPr>
        <p:txBody>
          <a:bodyPr/>
          <a:lstStyle/>
          <a:p>
            <a:r>
              <a:rPr lang="en-US" dirty="0" smtClean="0"/>
              <a:t>European Culture</a:t>
            </a:r>
            <a:endParaRPr lang="en-US" dirty="0"/>
          </a:p>
        </p:txBody>
      </p:sp>
      <p:sp>
        <p:nvSpPr>
          <p:cNvPr id="3" name="Subtitle 2"/>
          <p:cNvSpPr>
            <a:spLocks noGrp="1"/>
          </p:cNvSpPr>
          <p:nvPr>
            <p:ph type="subTitle" idx="1"/>
          </p:nvPr>
        </p:nvSpPr>
        <p:spPr/>
        <p:txBody>
          <a:bodyPr/>
          <a:lstStyle/>
          <a:p>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2514600"/>
            <a:ext cx="5850819" cy="2952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620919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Problems with Multiple Languages </a:t>
            </a:r>
          </a:p>
        </p:txBody>
      </p:sp>
      <p:sp>
        <p:nvSpPr>
          <p:cNvPr id="3" name="Content Placeholder 2"/>
          <p:cNvSpPr>
            <a:spLocks noGrp="1"/>
          </p:cNvSpPr>
          <p:nvPr>
            <p:ph idx="1"/>
          </p:nvPr>
        </p:nvSpPr>
        <p:spPr/>
        <p:txBody>
          <a:bodyPr>
            <a:normAutofit lnSpcReduction="10000"/>
          </a:bodyPr>
          <a:lstStyle/>
          <a:p>
            <a:r>
              <a:rPr lang="en-US" dirty="0" smtClean="0"/>
              <a:t>It </a:t>
            </a:r>
            <a:r>
              <a:rPr lang="en-US" dirty="0"/>
              <a:t>is difficult to live, work, and trade with people who cannot communicate with each other </a:t>
            </a:r>
            <a:endParaRPr lang="en-US" dirty="0" smtClean="0"/>
          </a:p>
          <a:p>
            <a:r>
              <a:rPr lang="en-US" dirty="0" smtClean="0"/>
              <a:t>Most </a:t>
            </a:r>
            <a:r>
              <a:rPr lang="en-US" dirty="0"/>
              <a:t>schoolchildren learn one or two other languages besides their own </a:t>
            </a:r>
            <a:endParaRPr lang="en-US" dirty="0" smtClean="0"/>
          </a:p>
          <a:p>
            <a:r>
              <a:rPr lang="en-US" dirty="0"/>
              <a:t>The European Union have 23 “official” languages to make sure laws and decisions are understood </a:t>
            </a:r>
            <a:endParaRPr lang="en-US" dirty="0" smtClean="0"/>
          </a:p>
          <a:p>
            <a:r>
              <a:rPr lang="en-US" dirty="0" smtClean="0"/>
              <a:t>Special </a:t>
            </a:r>
            <a:r>
              <a:rPr lang="en-US" dirty="0"/>
              <a:t>laws exist to protect languages spoken by only a few people </a:t>
            </a:r>
            <a:endParaRPr lang="en-US" dirty="0"/>
          </a:p>
        </p:txBody>
      </p:sp>
    </p:spTree>
    <p:extLst>
      <p:ext uri="{BB962C8B-B14F-4D97-AF65-F5344CB8AC3E}">
        <p14:creationId xmlns:p14="http://schemas.microsoft.com/office/powerpoint/2010/main" val="196669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92" name="Picture 12" descr="http://www.voyagesphotosmanu.com/Complet/images/russian_dance.jpg"/>
          <p:cNvPicPr>
            <a:picLocks noChangeAspect="1" noChangeArrowheads="1"/>
          </p:cNvPicPr>
          <p:nvPr/>
        </p:nvPicPr>
        <p:blipFill>
          <a:blip r:embed="rId2" cstate="print"/>
          <a:srcRect/>
          <a:stretch>
            <a:fillRect/>
          </a:stretch>
        </p:blipFill>
        <p:spPr bwMode="auto">
          <a:xfrm>
            <a:off x="152400" y="152400"/>
            <a:ext cx="4041738" cy="2705100"/>
          </a:xfrm>
          <a:prstGeom prst="rect">
            <a:avLst/>
          </a:prstGeom>
          <a:noFill/>
        </p:spPr>
      </p:pic>
      <p:sp>
        <p:nvSpPr>
          <p:cNvPr id="2" name="Title 1"/>
          <p:cNvSpPr>
            <a:spLocks noGrp="1"/>
          </p:cNvSpPr>
          <p:nvPr>
            <p:ph type="title"/>
          </p:nvPr>
        </p:nvSpPr>
        <p:spPr>
          <a:xfrm>
            <a:off x="2590800" y="2802147"/>
            <a:ext cx="3810000" cy="1143000"/>
          </a:xfrm>
        </p:spPr>
        <p:txBody>
          <a:bodyPr>
            <a:normAutofit/>
          </a:bodyPr>
          <a:lstStyle/>
          <a:p>
            <a:r>
              <a:rPr lang="en-US" sz="4000" dirty="0" smtClean="0"/>
              <a:t>Russian Culture</a:t>
            </a:r>
            <a:endParaRPr lang="en-US" sz="4000" dirty="0"/>
          </a:p>
        </p:txBody>
      </p:sp>
      <p:pic>
        <p:nvPicPr>
          <p:cNvPr id="20484" name="Picture 4" descr="http://www.csmonitor.com/var/ezflow_site/storage/images/media/images/0225-ohasbeen-olympics-icehockey-russia-600/7461416-1-eng-US/0225-OHASBEEN-OLYMPICS-ICEHOCKEY-Russia-600_full_600.jpg"/>
          <p:cNvPicPr>
            <a:picLocks noChangeAspect="1" noChangeArrowheads="1"/>
          </p:cNvPicPr>
          <p:nvPr/>
        </p:nvPicPr>
        <p:blipFill>
          <a:blip r:embed="rId3" cstate="print"/>
          <a:srcRect/>
          <a:stretch>
            <a:fillRect/>
          </a:stretch>
        </p:blipFill>
        <p:spPr bwMode="auto">
          <a:xfrm>
            <a:off x="4953000" y="3962400"/>
            <a:ext cx="4000500" cy="2667000"/>
          </a:xfrm>
          <a:prstGeom prst="rect">
            <a:avLst/>
          </a:prstGeom>
          <a:noFill/>
        </p:spPr>
      </p:pic>
      <p:pic>
        <p:nvPicPr>
          <p:cNvPr id="20490" name="Picture 10" descr="http://aksrc.homestead.com/white-nights-festival.jpg"/>
          <p:cNvPicPr>
            <a:picLocks noChangeAspect="1" noChangeArrowheads="1"/>
          </p:cNvPicPr>
          <p:nvPr/>
        </p:nvPicPr>
        <p:blipFill>
          <a:blip r:embed="rId4" cstate="print"/>
          <a:srcRect/>
          <a:stretch>
            <a:fillRect/>
          </a:stretch>
        </p:blipFill>
        <p:spPr bwMode="auto">
          <a:xfrm>
            <a:off x="457200" y="3810000"/>
            <a:ext cx="3886200" cy="2864644"/>
          </a:xfrm>
          <a:prstGeom prst="rect">
            <a:avLst/>
          </a:prstGeom>
          <a:noFill/>
        </p:spPr>
      </p:pic>
      <p:pic>
        <p:nvPicPr>
          <p:cNvPr id="20482" name="Picture 2" descr="http://www.dynamicexport.com.au/wp-content/uploads/2009/07/russia_matrioshka.jpg"/>
          <p:cNvPicPr>
            <a:picLocks noChangeAspect="1" noChangeArrowheads="1"/>
          </p:cNvPicPr>
          <p:nvPr/>
        </p:nvPicPr>
        <p:blipFill>
          <a:blip r:embed="rId5" cstate="print"/>
          <a:srcRect/>
          <a:stretch>
            <a:fillRect/>
          </a:stretch>
        </p:blipFill>
        <p:spPr bwMode="auto">
          <a:xfrm>
            <a:off x="5414264" y="142336"/>
            <a:ext cx="3077972" cy="2781300"/>
          </a:xfrm>
          <a:prstGeom prst="rect">
            <a:avLst/>
          </a:prstGeom>
          <a:noFill/>
        </p:spPr>
      </p:pic>
    </p:spTree>
    <p:extLst>
      <p:ext uri="{BB962C8B-B14F-4D97-AF65-F5344CB8AC3E}">
        <p14:creationId xmlns:p14="http://schemas.microsoft.com/office/powerpoint/2010/main" val="62411161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981201" y="533400"/>
            <a:ext cx="7089774" cy="784968"/>
          </a:xfrm>
        </p:spPr>
        <p:txBody>
          <a:bodyPr>
            <a:normAutofit/>
          </a:bodyPr>
          <a:lstStyle/>
          <a:p>
            <a:pPr algn="ctr"/>
            <a:r>
              <a:rPr lang="en-US" sz="3200" dirty="0" smtClean="0"/>
              <a:t>Famous Sites of Northern Europe</a:t>
            </a:r>
            <a:endParaRPr lang="en-US" sz="3200" dirty="0"/>
          </a:p>
        </p:txBody>
      </p:sp>
      <p:pic>
        <p:nvPicPr>
          <p:cNvPr id="57346" name="Picture 2" descr="http://onearthtravel.com/blog/wp-content/uploads/2008/08/lochness.jpg"/>
          <p:cNvPicPr>
            <a:picLocks noChangeAspect="1" noChangeArrowheads="1"/>
          </p:cNvPicPr>
          <p:nvPr/>
        </p:nvPicPr>
        <p:blipFill>
          <a:blip r:embed="rId2" cstate="print"/>
          <a:srcRect/>
          <a:stretch>
            <a:fillRect/>
          </a:stretch>
        </p:blipFill>
        <p:spPr bwMode="auto">
          <a:xfrm>
            <a:off x="0" y="4191000"/>
            <a:ext cx="3352800" cy="2514600"/>
          </a:xfrm>
          <a:prstGeom prst="rect">
            <a:avLst/>
          </a:prstGeom>
          <a:noFill/>
        </p:spPr>
      </p:pic>
      <p:sp>
        <p:nvSpPr>
          <p:cNvPr id="8" name="TextBox 7"/>
          <p:cNvSpPr txBox="1"/>
          <p:nvPr/>
        </p:nvSpPr>
        <p:spPr>
          <a:xfrm>
            <a:off x="381000" y="3657600"/>
            <a:ext cx="2209800" cy="369332"/>
          </a:xfrm>
          <a:prstGeom prst="rect">
            <a:avLst/>
          </a:prstGeom>
          <a:noFill/>
        </p:spPr>
        <p:txBody>
          <a:bodyPr wrap="square" rtlCol="0">
            <a:spAutoFit/>
          </a:bodyPr>
          <a:lstStyle/>
          <a:p>
            <a:r>
              <a:rPr lang="en-US" dirty="0" smtClean="0"/>
              <a:t>Loch Ness, Scotland</a:t>
            </a:r>
            <a:endParaRPr lang="en-US" dirty="0"/>
          </a:p>
        </p:txBody>
      </p:sp>
      <p:sp>
        <p:nvSpPr>
          <p:cNvPr id="9" name="TextBox 8"/>
          <p:cNvSpPr txBox="1"/>
          <p:nvPr/>
        </p:nvSpPr>
        <p:spPr>
          <a:xfrm>
            <a:off x="6171691" y="1318368"/>
            <a:ext cx="2362200" cy="369332"/>
          </a:xfrm>
          <a:prstGeom prst="rect">
            <a:avLst/>
          </a:prstGeom>
          <a:noFill/>
        </p:spPr>
        <p:txBody>
          <a:bodyPr wrap="square" rtlCol="0">
            <a:spAutoFit/>
          </a:bodyPr>
          <a:lstStyle/>
          <a:p>
            <a:r>
              <a:rPr lang="en-US" dirty="0" smtClean="0"/>
              <a:t>Stonehenge, England</a:t>
            </a:r>
            <a:endParaRPr lang="en-US" dirty="0"/>
          </a:p>
        </p:txBody>
      </p:sp>
      <p:pic>
        <p:nvPicPr>
          <p:cNvPr id="57350" name="Picture 6" descr="http://pejuangikhlas.files.wordpress.com/2008/10/big-ben-london1.jpg"/>
          <p:cNvPicPr>
            <a:picLocks noChangeAspect="1" noChangeArrowheads="1"/>
          </p:cNvPicPr>
          <p:nvPr/>
        </p:nvPicPr>
        <p:blipFill>
          <a:blip r:embed="rId3" cstate="print"/>
          <a:srcRect/>
          <a:stretch>
            <a:fillRect/>
          </a:stretch>
        </p:blipFill>
        <p:spPr bwMode="auto">
          <a:xfrm>
            <a:off x="228600" y="304800"/>
            <a:ext cx="1981200" cy="2637692"/>
          </a:xfrm>
          <a:prstGeom prst="rect">
            <a:avLst/>
          </a:prstGeom>
          <a:noFill/>
        </p:spPr>
      </p:pic>
      <p:sp>
        <p:nvSpPr>
          <p:cNvPr id="12" name="TextBox 11"/>
          <p:cNvSpPr txBox="1"/>
          <p:nvPr/>
        </p:nvSpPr>
        <p:spPr>
          <a:xfrm>
            <a:off x="304800" y="2971800"/>
            <a:ext cx="2133600" cy="369332"/>
          </a:xfrm>
          <a:prstGeom prst="rect">
            <a:avLst/>
          </a:prstGeom>
          <a:noFill/>
        </p:spPr>
        <p:txBody>
          <a:bodyPr wrap="square" rtlCol="0">
            <a:spAutoFit/>
          </a:bodyPr>
          <a:lstStyle/>
          <a:p>
            <a:r>
              <a:rPr lang="en-US" dirty="0" smtClean="0"/>
              <a:t>Big Ben, England</a:t>
            </a:r>
            <a:endParaRPr lang="en-US" dirty="0"/>
          </a:p>
        </p:txBody>
      </p:sp>
      <p:sp>
        <p:nvSpPr>
          <p:cNvPr id="14" name="TextBox 13"/>
          <p:cNvSpPr txBox="1"/>
          <p:nvPr/>
        </p:nvSpPr>
        <p:spPr>
          <a:xfrm>
            <a:off x="3729006" y="5181600"/>
            <a:ext cx="1295400" cy="646331"/>
          </a:xfrm>
          <a:prstGeom prst="rect">
            <a:avLst/>
          </a:prstGeom>
          <a:noFill/>
        </p:spPr>
        <p:txBody>
          <a:bodyPr wrap="square" rtlCol="0">
            <a:spAutoFit/>
          </a:bodyPr>
          <a:lstStyle/>
          <a:p>
            <a:pPr algn="ctr"/>
            <a:r>
              <a:rPr lang="en-US" dirty="0" smtClean="0"/>
              <a:t>London Bridge</a:t>
            </a:r>
            <a:endParaRPr lang="en-US" dirty="0"/>
          </a:p>
        </p:txBody>
      </p:sp>
      <p:pic>
        <p:nvPicPr>
          <p:cNvPr id="57354" name="Picture 10" descr="http://www.theodora.com/wfb/photos/united_kingdom/buckingham_palace_london_uk_photo_gov.jpg"/>
          <p:cNvPicPr>
            <a:picLocks noChangeAspect="1" noChangeArrowheads="1"/>
          </p:cNvPicPr>
          <p:nvPr/>
        </p:nvPicPr>
        <p:blipFill>
          <a:blip r:embed="rId4" cstate="print"/>
          <a:srcRect/>
          <a:stretch>
            <a:fillRect/>
          </a:stretch>
        </p:blipFill>
        <p:spPr bwMode="auto">
          <a:xfrm>
            <a:off x="2438400" y="1295400"/>
            <a:ext cx="3250399" cy="2164766"/>
          </a:xfrm>
          <a:prstGeom prst="rect">
            <a:avLst/>
          </a:prstGeom>
          <a:noFill/>
        </p:spPr>
      </p:pic>
      <p:sp>
        <p:nvSpPr>
          <p:cNvPr id="17" name="TextBox 16"/>
          <p:cNvSpPr txBox="1"/>
          <p:nvPr/>
        </p:nvSpPr>
        <p:spPr>
          <a:xfrm>
            <a:off x="2819400" y="3581400"/>
            <a:ext cx="2590800" cy="369332"/>
          </a:xfrm>
          <a:prstGeom prst="rect">
            <a:avLst/>
          </a:prstGeom>
          <a:noFill/>
        </p:spPr>
        <p:txBody>
          <a:bodyPr wrap="square" rtlCol="0">
            <a:spAutoFit/>
          </a:bodyPr>
          <a:lstStyle/>
          <a:p>
            <a:pPr algn="ctr"/>
            <a:r>
              <a:rPr lang="en-US" dirty="0" smtClean="0"/>
              <a:t>Buckingham Palace</a:t>
            </a:r>
            <a:endParaRPr lang="en-US" dirty="0"/>
          </a:p>
        </p:txBody>
      </p:sp>
      <p:sp>
        <p:nvSpPr>
          <p:cNvPr id="2" name="AutoShape 2" descr="data:image/jpeg;base64,/9j/4AAQSkZJRgABAQAAAQABAAD/2wCEAAkGBhQSEBQUEhQUFRQVFRUVFRUUFBQUFBQVFBUVFBQUFRQXHSYeGBkkGRQUHy8gIycpLCwsFR4xNTAqNSYrLSkBCQoKDgwOGg8PGiwkHCQpKSkpLCwsKiwsLCksLCkpLCksLCwsLCwsLCwsLCwsKSkpKSwsLCwsKSwpLCksLCwsLP/AABEIALoBDwMBIgACEQEDEQH/xAAcAAABBQEBAQAAAAAAAAAAAAADAQIEBQYABwj/xABFEAABAwIDBQQHBQUHAwUAAAABAAIRAyEEEjEFBiJBURNhcZEUMkKBobHBB1Jy0fAjM7LC4RUkU2KCkqIWQ4M0RJPS8f/EABkBAAMBAQEAAAAAAAAAAAAAAAABAgMEBf/EACsRAAICAgIAAwgCAwAAAAAAAAABAhEhMQMSQVFhBCIycZGx0fAT4SPB8f/aAAwDAQACEQMRAD8A9OKRDdUXZ10HCFAThCEHpwelYx+ZO7RDlKClYxS5IXJZTSiwOzJpKUBI8IsVCB6M3FdyBkSAJWFE6liEdxUShTlS2NSspHC6XInhI9yVlUNhdmTQ5IixBmuT8yBKcEhhg9KmNT5QMWFxXSkQAkpwKTKuARYqOcVwcuISZUyWKlC4BcQmKjiulIFxTEzkxy4phKpGTZSCknZYXSlhKzUYiAJISgJDFlLKUBOyoAQFLKQhMc6EAFC4oAcU9rkAEASspSkzI7bJDDUWQEaEBr0TMpKFypxppGuTw9IYLIuyopITYQFDISBEhdlRYUI0p8rsq6EBQspQUwhKEAPlckC6EALKWVwSpiGyllOXQgKGlInQkITIaBkJhCKQkLVaZk4lFCQlDNZdmSNQgeiByACiNKQBQ5cXpsLiQEAKSomKxIa6nMDM6LkAeq7rz7k3aWJLaTy20DWJ+AI+ayG+jhUxdBhP7horEeznNRuSx7mOv0Kzm8fQuOzcynhq6g9rmhw0cAR77oeHxGYvBEZX5dQfZaeXj8VdkB2ooKDmTwUDDtcn5kBrk4KWMNK7Mhgp7UDFDksp7Wp2RIYwFODl2VLlQAoclzJsJUALKVIGrigB0pUDtRnDZEkEgczBH5o4QnY2hQE6EgTkxHQlXJQEFpDYSEIkJIRYOIOEkIkJIVWQ4GRTmpkpwcqMwzUVpQGvTwUgDPqIRKcq3b+0Oww1WpN2scR+IiG/EhJuhpWUu0Nts7OnRzEvqVGnQfuxWdNwAL5NO9ZrHVnnFV3OuXOpsb+FtMR/F5yoWCJqYum1ryQG02gseLEMJMEgxefeVYPefT2h0vbTw5rPlwzGSWgSAJ4eo9rwXC5Ns6uqo2W7W0ZplrnABgaBPQkgG/IkgA+CXdnHGp2ribPe57eUNzFo+DWrAbbrZ6Tn0w4BlaiOJ0kB2eQCD6s5bcpK1W5tOqBTuMoabZDMGY4p6gq48jwQ4JJmyBRG+KY2mSiejldZgPa4dURqE2gi02QpYwgpogpJgJTw5IoeAnSkCdCBjBU7k+UsJQgBuRKAnpCgY2EhUbaOILGtLYvUptv0c9rT80LbO1mYei+q8jgY94BN3ZBMAc+Q96ViMNtPeiudrBlJzBSpVBTfADnFgYx9SC7R3E8W0gL0hq8J3RDqj3VnmXOe97ieZqBwPxkr13dra7ajBTLh2jARHPKIj4EeSx42k2i5W6Leliml7mA3ZlzCRbMJFkcKl2VtEPxmJZyZ2bR4taM/xeB7leLaLsnqcAnhNlLKZaoVIulIgdnJEq5MkxWZODlGFREa9aHLZJaUVrlFbURW1Uig+YrPb+MnA1JixpkWBvnaJ+KvRXWc+0NxOAfDiOKnNhcZxa+l4NuiiWio7POd2caaddkML+MmGloJ9aNVsMVtGkHsz06jXOYA6Mrppta95Ez3gkR11WN3S/8AUMvPFfr6pWr2m5pq0gSA6KrblkceGgE5jwi+nPTkuKWzrRHdiMMadZpzZT2bhFNoGduZwmOdtVo9y9pteabQHyGBsljsts7vW05/BZPDbLinUaRPG2oMobB/ZVmD1SQLuBn3cwrfAV3NoUslQsJaIcGZ7gyBlynXrFk47RMtM9Oake8rzmntnFNv6Y02B46TYPUzlsOh5/KVT3mxU/v8Ke8ty2g3jMLzFtbrr7HLZuBVRmPWAxG+OJYwu/uro5AuBn7tnm6mYfeyuaVJ7WUqhe0HKMzG3AMteXGwm8hFoLNwHLmOufcse3e3ERJwk2ceGtNmmPuc+XVEbvnUF3YSqJMQHt1iRqB193NT2RZsQ5ODl59jftGzFlNlKtTeXiC4U8pDDNRpMk3AIsJupOK3pr02vcWNGd1MNc1wf2ZcWthzTYyIiLcWqmU0ml5lLKb8jc501la3n81mmfaDhCJmo2wN6VTnpoD/AFRm76YT/Fib3ZUHf93vV2TZoTWTe2VEN78IdMRTkxAkySbAARJRjt6hJBrUwRq1zgw+ToKBdkU32g7cFL0ZkwX1s5JMQKYt/wAnDyWP+1DbHa1aQBzM7AVGC2UOqZw4yNfVbzOik/am+nUdRcxzH8FQEtLXaEEAxPU+awj3EtZnAaGsDBA5AzJHW5lYS2zaOi+3YzNw7iwgBtEGC2ZhriLzbTorfdOuKVPBxIqO7NxBb6wqODr1Bpp7xZQNzcaMpZ2b3tyNaSA3Rsi4J5hS2Y/D5qZaHNcx7GsBYJDGEABsO1FxEdVg3k0SwXm4W06r8Q55Df2lUudJdMvBzRwwf6BenZl5dubjKLK5ZSDy3tGlsU3HUOmY0u7n0XpeddXDpmPI6DZ0uZAzrg9bmfYPmSygdokNdIO5IzJJQRWXGqmDmYQORWOUQORGvVmBMa5GaobKiM2opKRJlZv7QawGCcJEuewC+sOk/AKx2htdtMH2nAF2UaNaPbefZb8TyBKwG81KtVoPxdRxDQ5raTYgBrjBcG8rxrJ+aKxb0Lu7Sjsz279TJiAS7LfXKXaB14C0m1cCypVD/SWNORvslhuwNMgmRaFlNhtc6q0B5BMgOnSQR9Vq9sbGqVK4BqPkjKOgDQxt/wD5AFwzfvHoQVID6OGMe416dRxFpcCRGaImb8RSVmdthabQe0c3KQyg4mtzBgRyBuqjGYJ7GNdndDpMOEaBuvuhbbcKi+Wlx4RTsIGs5dfcT/qSisoUtMxX9l1mj93j22HsOImbjUW+qdmqtP73HNuTLqb5mIDv3nrHTwXtWZLnXXT8zkx5fb8HiBx9QCPSaw4Yh1J/O5bztK7+1XyP70wwTGai7uM3pnUgWPyXuGdIabTq1p8QD80ZF1j5fb8HirNt1OWIw/vp5bu1P7safDkjM3jrjSthjbTOW6GCIka6kc17A/Z1E60qR8abD9EB+7uFOuHoH/xU/wAkZH1R5JV2tWLpnDkhxJLa/rZRYOmrcDl4RdS6u8OKe3KWUSC9ruB7ZkFtQXD/APKF6W7dDBHXC0f9gHyQX7iYA/8Atafuzj5OSd/v/B0lfr++Zg6e8+Ii+Hc6Y0e10l5iYyHUWA5G4uif9U1YvhakR91jhAOVoM07idfvHvWyf9nGzz/2APCpVH8yC77MsDyZUHhVf9SUULr6/f8AJicXvDmcxzqNdrqbw4fs23Lbku0voJtaEStvpRcSSwi0DNSaTo3LJNQmAZP9FrnfZjhOT8SNdK5568lEqfZLhTpWxI/8jT3fdSr0H19f36GYqbzYR3IR303CYFtHGCXXnloLFDqbUwbgRNME88lUaiXGMpi9gOXfqoP2g7ntwPY9lVqvFTPOci2QNiI/EfJZZrYsSI81OC1C/H7fg9F3OrMDqoY5rhkJluYN9YnLxAeCJTpse4PaQRSqvMEjiGYPJDi2w4iPdcXVLuO+HwA4gj2ajWGC4ddfBWDKWDBv2ut+KkZ+K5Z/E6OmKxk1W5zAzEOa0ggGhcRe2Um2lwbd69HNReR7D2gTiKpo9o6zSyG0jxNnLmnQZhy71udhbxsxVPM2z22qMOrHcx4awfyXV7OrTOXnkk0jQisuNdV/brjWXTRzdiacSmekKA6qmmqigssDiEnpSr+0Sh6EhWZltZOFVV4rINbazWuDBxPOjARPUkk2aO8rSgbSLoV4EkwB1sFEdtN1S1I5WGf2sSSBqWNPIal5sO9VuIw7XAuxTzkab0qdml18rJ1eTHQc7KXRzVGgub2dPlStJHDAfFg2w4PPopE29fv9DdmYbthoRQDi4Oc49tiHcQNSobQ0gwGxMeJTt9Hj0Cta2VsADSHthTqFX+b6ql3xqTgqs9G/xtUTdo041Ukec7BqHt2+tZw9QAnyPNbrGbVYKsl7w5psXUeIXa4tJAgiWN8ljt1B/eKc/eH1W22tV/av1kio8WkDsxcR5R81509npLRR7TxlM0C0OBy2YOzeC0EAGCTpAGsrRfZ/iJb6zjwaFjmgcQ0cbFUG2CH0A4S0EugFsfuyAROntW8Fot0qkUm/g/m/or49oz5fhZrxVSiqq7t0vpC7ThssO2S9sq7t0yrjg0EuIAGpOgSodlqKyd2yx3/W9MmoGhxyTLjAaAIuSdLnS5uLXhF3b25Vrmo5zf2MjsnxlzwSDDdY0ueYPgEslO0a3t13bqu7dRdp7SNKk97Wmo5okMbq48ggV2XfpCXt15DjftTruEU6dOn3nNUPxgfAq63N36FUdnWce0Ek5iNJEFnNwvcajlIsJ7FuLWz0TtkhrKv9JB0NknpA6qiOxjftew2ajQfHqvc0/wCtoI/gK8yaAI77fBeo/aZXzYRsT+9bpH3X9V5c2J/PqspbOnjdxNVuXSY6ocxA4XRJA4hduvhp3q5OwmGOAavB4dAHQznz+KqNxWONexA4XeyHDTSCtKXv0PY6HWj4Dr3hck3UjoisEfcbCgYg5paW5TEEQfumfxFaDbeDNCt6VRIaTar93uc8DVhsHcxZw0M5nd+s4Yuo4NaS0E5QwS6IsyTwnoVuKO0GVmS05mmQQeXItc06HqCuz2d7Zwe1JOkSNn7ZFVpsWvbZ7D6zT9QeRFipXpCydXCmm9rQcp0oVr25+jVvvMPsnW0awrHB7VzkseMlUDiYen3mn2m966TlvzLk1knaqGay4VkDJoqp4qqAKqcKyAMU3O9suzU22OUWqFpIAJJ9WdRb5ozDRw/Axru1PrwWucYuGlxiwNz3+Cis2qXB72DKTEudJmXa02kWPOXE6CAotAgG3M68z4la1exfL6l1Xqy8l+UlpcABdrZN4nUn7xv4Cylel8I8XfJqpa9bjd+J3zKI6twN8XfyqaKWC1w+L18HfIqn3pxM4SoOuUf82p2Hr6/hf/CVU7w1Zw756t/iCia91lwfvL5lHu9XArsuGwRcguj3NWxx2IZmdNSkTD2GW1GnLUjM2M1j38lk9zagdiWRaHLZ7SqgudxCctVxEEPOXizB0RFiPeF5k9nprRSbUfTFDK11LhzZQC7MM7mucLkzdoVvuzjJpN42nhjK2ZF5kknvVdtSqKmGzHKCc5y3JdlcwAh2hA4p/EFNwtUtoUhyyz5n+i04syRlzfAy89LSemKk9K1g6a9RMx8iqvH7wkHJSGd/dcD848h8F6DpbPNjcnSNLtDbrKTZceRIFpMeKy20dsmqQ+uXNoyctNhAqVAAJAB9QETxn6wq7FYoMcc5bVrTBEzRpnKAHSDxPB9wU/ZWz3Fxq1iXl0HiuTA1M8u7u9yxpzZ0Y41b2TsJu+Kjw6qR6O05qNFshhDoIc4G+kSDeZGgvqm4oAQLDQRyVN6Sk9JWyhRzym3kuvTV3papvSEvpCfUXYpd7d2A8mtRgO1qN0B/ziOfM+fjiiHNcCJa4GWuBIPUOaQvT/SFmd4NjgjMwNAJlx0LDe4P3Z16a9VhPjrKOri5r92Rcbub4tIp0ajprES4izXZpMAk/vIgkaEugXBzaduLBAIMg6FeLYjD3LSIc0xbx5Hp8lp93d7jPZ13cXsvJ9cwA1rybNNvW/3dQoS8x8nF4o0G/NWcL/rb8nLzg6j3XW33vrZsMdLPEg8iJBHisNTr26e5TyLJfB8Jrdx64FcT0cLAn2e5aKHdoziGXtahdxtHASMljqI5XhZncPixLZc4etdroMAD8wtZUxDmuANWq0OMDNF5AII4bi/wK4+TEjrjlEDYTv7w8OeGu7OMwILs2QXBEgmfcrmnd5giliQ2Yg9liA3nA5x7294VPs9rvTn5nVGnITcNa51tHCLSrfFUw8NBkEXaRZzXAmHNPIrr9n0zg9q2iW7GNq5qbxByjMx3QgXafaHePggPItSryTbsMQDDw6LNcfvRadHWm8yPE4hjiGVwQ/K3s6jYYC4NHqn2HG/DppHQVe1Me8syFzQC0cZZnk5AQ17dGknmPhC2c4rZzqDlrQu81aqKZZU+6Ye0uDX8xLQIDtLGysd0qv8Ad2XnhHNx5nrbyWdqbWrFrWYhoyPYxoqVBJktBDs3cTGmhOpVjRwOKpiKQ9lpLSA8mQDmbpbMXCx+alSXazVwfWjWdslFZZihtdjJNSpxuMlk2HqiDmAIiHWjmpY29S5uA97YWinHxM3xy8CjY7gf/o/m/JNoG48Qj18OxtO1Vry4Ne1rWVy4tAMuE09Li+ir6WLAIJD4GV5PZvgMmzjbTv7lr2Q+rJtV/E78R+ZRXv4GeLvoq7EYkw4hrpsb03xDjwk20MGE9uM4ACH5mOyvHZuBaXngBtabJdkHVk7Du9b8LvkqPejEFuHMCZcB8z9Ap9LHgSHNqCZYJY717cHis/vLtEPa1jJkOJcCCIy2Av3yonJdS4RfZYA7pY9tCp2j5hpBMCT6pOiv8TvzRJnJPA9nEwCc3LTTqe/RYumXNzQNT8IhPGDLuZJ5Az3TefHy71wuKbtneaypvLRfRDA0Ns8ZiwkAOLDYNb1b8ApVHbdEta1rycrbktcBY9/e5ZzAbCqub7MdOvv5K5r7OcaQpZOFr8wJIBPKDGicXGMk7M5puNEerju0Dm0stJky57oaXZcxI7/W0F796j+kBs08PIEGahtUqN5h0HhZY28FI2js52WS0NY08LAeFg+s6k96JsvZwMPItEgG2YnmR0+a6I/5Hgwb/jWRdkbIAAc4aeqPkSFdSmEpJXUkoqkcUpOTthMy7OmSklAgnaLs6EHzpfwUWvtSm05SZOkAEn4KW6NFFPFMnirK4uUHC4hpAZBkAC7SBYdSpimMlJWOcOjrJm9r7HDSMjbOdYgxlJnhg2gnTxjoqTEYXz6axPI9622Mc0MOeINr8+5ZGpiBJyzqbuNzJm/f3rn5EovB2cMnJZCYXa+an2FdxDIAZUuezAJgOaLubPvHK1jUbQwjqTsrhFgRzBBuHA8xClV6QN5mx98de/qo/auyBjgXME5f8rjzB6W0S9TVYNN9nFQ9u2fvEeYH5LYYrBjO0mnXH7VpGseqyZ4fVmb9ZXmmDmmOFxkxdsiDAMSp1J/EC+7Z0gm0rGcLdjjI2WHIp4s2eIp1PXnMYzxqOkfBDrbyGGw0acz/AJnj6Km2Risji67pDxDWnR05fhChuwdUgDIRlBFyb3JHPvRGTh4hKEZ7Rf7V22XNYHNaQWNMZo7uv6hDdvGRGbs4exoc45X1NIzSdSImdTeTeVS7Qouy0w5pEU2giDNnmeLTQ/FHxGHpFtMgCQwAz2khzdQbxz6JN+LzYuqWETNo4QOIfNIBtOm6ZjtAGgOcwASYcDMgCL2gqXhtr1qZbSzAsc31ScrRbiDJNiTPdcKqxVYQHNLczWNgcTpynKBB/wAoUsbZAqWYxoexuY9nngmRLA5xiBYgajnpGkZWZyiSsXgWZsj6jswDQ1uQ5y4NALHg8Ikixk30kFVb9nNFxMcJ0PDnbmE+7n3FWeKwTHOHHlJs3gLacSRBc+MrgOXy5nbisQ0hzCMxaM0dkKjxEXA4nNsPIE9Vfh+Sbr+jLUd26j6jGdr67mtni4QTHXS/wSO3Xe1xBrC3c6CBp7WkLb77fZ67B4djszqz3vyh7cwyBrZDcg1mHX5Qspg9julhc2q/NOYBrm5eTbxedbJfyZ0bS4nVJr5gMJur2lVjBXnNmkhruEhrnEEF19OXVLW3UyuLe1NiROU3/wCSm0di1s+YMJZJLWOcLi4AdcFTXbLqve9xpik10S1uRwi1gZ6tBSU85JccYZkNs7L7FoLX5iTERpaZ1KjbNbr4q53o3eqUxmAe5mdwBLQLezIaTBIUDZeAqE5Qx0nQQeenzRKVlxjSDBnd1U3BUQTdRHuLTxCIm1wb3uubjuUx3BZMtGqweTM0WnUAW5ReLK/wlAP1AjoAPmsHs7GgPaZ5rZ08SGXDgsZKiztp7DBJbFiARM3y3iw8PNVO0a/YgF3OYHWCWn4gq72linVaLgwhz+ENBOUQCCTmF5sVSU8HVgB9FjiBdxrESb3iFtxckoKkYcvHGbtnHF08oPaMk8pFrSqKrjXm2d0SecWnuVntPY1WpGWixkGT+1nNpa4UEbv15kst3OZI/wBxC1fI5KmRHijF2XGyMDnoglzuftaiSIuqult+mH1Gua7I1vCG+s5xJJJPL6K6wjatGll7PN4PBuZOgCoqW6NftA5zGuE8QFRgt3E/Vc8VJyfZ/LJ0PqlhIq8ZtVwJ7KWMI9WZ8bwo9DEHM08y8T5rRbY3Xq1XuNKiKTDEM7Wm4AxGpMqHT3MxQI/Zixn95T66ard6ozjh2w9XFOaXFuvZmOd4HIIezsW57znc+Wgu1AizZtHerA7FxYcHMpAQOdWnPwPh5J+0sDiXFpZhy1wblc4dk4vkgyTmGkADuCyipKNI15HCU7B7stpYrEluJBFPIXNLnlsua7KDPvKjb2YKgyPR2kNzOaSS5xMDmTZBwGy69F8mlUkiDNJzgRM+wT0TdtvPZsaabmQXG7XsDiQBPFq7vWhklTxozXpTtIm/mRz8UTBMJme7yuhNpGTrrPzR8C2J931VeA/En06aMxn6v8ECm/3KR6ZB+8bXMcha3uUDLjZ1I2JMDroOkE+5aLZuGY9oAdJM3ni/QlYX08nXMf18Fe7vbXDX5SDDrfksZxZomA3vbUo1oa9waGaBzuetha4hUX9r1fvu4pnidfMIJPiLLQ761S8tLZMjK7hkgtu0zE8ysp2TuYdbuK34n7qM5RV6J52rWvxkzM3mS4QdR0snDbFYzfWSZyXkZT7PSAq+/Q+Sc2Z0PktLJ6osv7VqwZi8k8NPmIMcPQBHp7WfzDDJJ9SnEmDYWjT59VVZj0Pke/8Aolpk9D8eiVsfVH0j9oOFL8BUIHFTioPdY/8AFxXheN3hr0h2jWjhc2QWjQixm46L6Qx2HFSm9h0e1zT/AKgR9V8yYjaBo1ajOyL75BfRzQGOAsZOYHzRJU7EnaoJT+0N4/7Tdebp8uFSB9opg/sGGY1cB/Jpfmq+htKm57DkpNGWHNcCTrcyBYwPJaXZuFoPpNIZTNhJDQRIAn3yooethTj8RicK6qKGHcxozmn2rs8Mg5soAkwNJ05LM4PfWpTPBSYwxEh1WYsIJLtLDyWwpuawENaADIIAjXuVZicO2eFgHWG/Jc/GuRN92vSjSTi0kkVW0icTlq1C7tnAZ4DQ0xobCSSImVCGx+8+f9FbOoXtaf1zXdmqbYJKivo7OAIubfror2lVc7X4BRGsvqp9Gipq9jutEvB4WoTwNL41AbPyK4PINx9FDwj8S3FtqUycoywO0ytMQTIjqrnGVzUeXOaA46gOkT4wFHHKf8rg17tWn/oU4x6KV5Inajp8YTgW84/5J8fqUrfD6rqowGtydAY/GnQzUCfDP+aIPBEbfl8YSoAIpjm093rLntjRhnvlSgf1JTHOhFDRDLnfc/i/+yEa7u/4/mpTnToT5oTqXeVJRDqZ3HU+Z/OFGxeyjUHGS6LibwrUME/1Tso8e4/klQzMVt3WC+X6KA7ZjQTlaFsMWBF7TrlsfhCo8TQZJ4TY6y4nloeaWSkysp4FvQKS3ZTfujyR6LWTIael5HhZT2Uh0UZLIVDZTJ9UT4fmVaYXYrAQQGA8jefMFdSaZiJ9x596tKOGtoR4H6qkmyGwI2X1DTrOsz5pP7JH3B5n81aNpxynxKU0+oEeJWiiZ9ip/sUf4bf13Lm7FbzY3yCtiwaRP671wp9P18E6FZVHYzedNvjyTmbGb/htVmQQdPK/zT8wHv7lSQrZ45id5MS+Q/EVnfiq1D16lR9n43I7MbicxuJnk5pIMOF7wo7giUm2962Y6ofh6Re8imDOgHO50nmV6jQoNYxrW2DQBCzW5TeCp+L6ErTOGngoBjXOHIqJVmbDzUtn5phHD5/NQ0NFe+n4e5Iacf8A6jtFihkLI0EDLf1RKQshN1R6LQcqEDJFOqI1RKdaTEadCn1KYgWHLl3IbWiTZaGYXtfd8fkldWA5hCf9AnYP2kCoOHzzCQ1QOf1808BPyDoEAMz21y+K4OHj3iEldgIMgIdKkOg8ggY862A964Apzxx/rvTo+SVANjvST3fFOHNCqUWktkDXoOiQwdasLyNPA+5VdbDTEOIGtidOU20VrlgqHKTRSIJpEHhc4zrIcJ8OSNSb5e75qQ4/NcdCoaKTEoNE+qTrzlWmHrNygaRzIn4kKvAuj0vqmsCastKda0Ag+4eUJO37wPd9Uym2wR6Rt7/otjIaKknUe76plUC1/i76aptMftG/rkn42xbFr8kBQjsQAOvhM+RRqVWQDfyTWiWie9Ga3hVIR//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data:image/jpeg;base64,/9j/4AAQSkZJRgABAQAAAQABAAD/2wCEAAkGBhQSEBQUEhQUFRQVFRUVFRUUFBQUFBQVFBUVFBQUFRQXHSYeGBkkGRQUHy8gIycpLCwsFR4xNTAqNSYrLSkBCQoKDgwOGg8PGiwkHCQpKSkpLCwsKiwsLCksLCkpLCksLCwsLCwsLCwsLCwsKSkpKSwsLCwsKSwpLCksLCwsLP/AABEIALoBDwMBIgACEQEDEQH/xAAcAAABBQEBAQAAAAAAAAAAAAADAQIEBQYABwj/xABFEAABAwIDBQQHBQUHAwUAAAABAAIRAyEEEjEFBiJBURNhcZEUMkKBobHBB1Jy0fAjM7LC4RUkU2KCkqIWQ4M0RJPS8f/EABkBAAMBAQEAAAAAAAAAAAAAAAABAgMEBf/EACsRAAICAgIAAwgCAwAAAAAAAAABAhEhMQMSQVFhBCIycZGx0fAT4SPB8f/aAAwDAQACEQMRAD8A9OKRDdUXZ10HCFAThCEHpwelYx+ZO7RDlKClYxS5IXJZTSiwOzJpKUBI8IsVCB6M3FdyBkSAJWFE6liEdxUShTlS2NSspHC6XInhI9yVlUNhdmTQ5IixBmuT8yBKcEhhg9KmNT5QMWFxXSkQAkpwKTKuARYqOcVwcuISZUyWKlC4BcQmKjiulIFxTEzkxy4phKpGTZSCknZYXSlhKzUYiAJISgJDFlLKUBOyoAQFLKQhMc6EAFC4oAcU9rkAEASspSkzI7bJDDUWQEaEBr0TMpKFypxppGuTw9IYLIuyopITYQFDISBEhdlRYUI0p8rsq6EBQspQUwhKEAPlckC6EALKWVwSpiGyllOXQgKGlInQkITIaBkJhCKQkLVaZk4lFCQlDNZdmSNQgeiByACiNKQBQ5cXpsLiQEAKSomKxIa6nMDM6LkAeq7rz7k3aWJLaTy20DWJ+AI+ayG+jhUxdBhP7horEeznNRuSx7mOv0Kzm8fQuOzcynhq6g9rmhw0cAR77oeHxGYvBEZX5dQfZaeXj8VdkB2ooKDmTwUDDtcn5kBrk4KWMNK7Mhgp7UDFDksp7Wp2RIYwFODl2VLlQAoclzJsJUALKVIGrigB0pUDtRnDZEkEgczBH5o4QnY2hQE6EgTkxHQlXJQEFpDYSEIkJIRYOIOEkIkJIVWQ4GRTmpkpwcqMwzUVpQGvTwUgDPqIRKcq3b+0Oww1WpN2scR+IiG/EhJuhpWUu0Nts7OnRzEvqVGnQfuxWdNwAL5NO9ZrHVnnFV3OuXOpsb+FtMR/F5yoWCJqYum1ryQG02gseLEMJMEgxefeVYPefT2h0vbTw5rPlwzGSWgSAJ4eo9rwXC5Ns6uqo2W7W0ZplrnABgaBPQkgG/IkgA+CXdnHGp2ribPe57eUNzFo+DWrAbbrZ6Tn0w4BlaiOJ0kB2eQCD6s5bcpK1W5tOqBTuMoabZDMGY4p6gq48jwQ4JJmyBRG+KY2mSiejldZgPa4dURqE2gi02QpYwgpogpJgJTw5IoeAnSkCdCBjBU7k+UsJQgBuRKAnpCgY2EhUbaOILGtLYvUptv0c9rT80LbO1mYei+q8jgY94BN3ZBMAc+Q96ViMNtPeiudrBlJzBSpVBTfADnFgYx9SC7R3E8W0gL0hq8J3RDqj3VnmXOe97ieZqBwPxkr13dra7ajBTLh2jARHPKIj4EeSx42k2i5W6Leliml7mA3ZlzCRbMJFkcKl2VtEPxmJZyZ2bR4taM/xeB7leLaLsnqcAnhNlLKZaoVIulIgdnJEq5MkxWZODlGFREa9aHLZJaUVrlFbURW1Uig+YrPb+MnA1JixpkWBvnaJ+KvRXWc+0NxOAfDiOKnNhcZxa+l4NuiiWio7POd2caaddkML+MmGloJ9aNVsMVtGkHsz06jXOYA6Mrppta95Ez3gkR11WN3S/8AUMvPFfr6pWr2m5pq0gSA6KrblkceGgE5jwi+nPTkuKWzrRHdiMMadZpzZT2bhFNoGduZwmOdtVo9y9pteabQHyGBsljsts7vW05/BZPDbLinUaRPG2oMobB/ZVmD1SQLuBn3cwrfAV3NoUslQsJaIcGZ7gyBlynXrFk47RMtM9Oake8rzmntnFNv6Y02B46TYPUzlsOh5/KVT3mxU/v8Ke8ty2g3jMLzFtbrr7HLZuBVRmPWAxG+OJYwu/uro5AuBn7tnm6mYfeyuaVJ7WUqhe0HKMzG3AMteXGwm8hFoLNwHLmOufcse3e3ERJwk2ceGtNmmPuc+XVEbvnUF3YSqJMQHt1iRqB193NT2RZsQ5ODl59jftGzFlNlKtTeXiC4U8pDDNRpMk3AIsJupOK3pr02vcWNGd1MNc1wf2ZcWthzTYyIiLcWqmU0ml5lLKb8jc501la3n81mmfaDhCJmo2wN6VTnpoD/AFRm76YT/Fib3ZUHf93vV2TZoTWTe2VEN78IdMRTkxAkySbAARJRjt6hJBrUwRq1zgw+ToKBdkU32g7cFL0ZkwX1s5JMQKYt/wAnDyWP+1DbHa1aQBzM7AVGC2UOqZw4yNfVbzOik/am+nUdRcxzH8FQEtLXaEEAxPU+awj3EtZnAaGsDBA5AzJHW5lYS2zaOi+3YzNw7iwgBtEGC2ZhriLzbTorfdOuKVPBxIqO7NxBb6wqODr1Bpp7xZQNzcaMpZ2b3tyNaSA3Rsi4J5hS2Y/D5qZaHNcx7GsBYJDGEABsO1FxEdVg3k0SwXm4W06r8Q55Df2lUudJdMvBzRwwf6BenZl5dubjKLK5ZSDy3tGlsU3HUOmY0u7n0XpeddXDpmPI6DZ0uZAzrg9bmfYPmSygdokNdIO5IzJJQRWXGqmDmYQORWOUQORGvVmBMa5GaobKiM2opKRJlZv7QawGCcJEuewC+sOk/AKx2htdtMH2nAF2UaNaPbefZb8TyBKwG81KtVoPxdRxDQ5raTYgBrjBcG8rxrJ+aKxb0Lu7Sjsz279TJiAS7LfXKXaB14C0m1cCypVD/SWNORvslhuwNMgmRaFlNhtc6q0B5BMgOnSQR9Vq9sbGqVK4BqPkjKOgDQxt/wD5AFwzfvHoQVID6OGMe416dRxFpcCRGaImb8RSVmdthabQe0c3KQyg4mtzBgRyBuqjGYJ7GNdndDpMOEaBuvuhbbcKi+Wlx4RTsIGs5dfcT/qSisoUtMxX9l1mj93j22HsOImbjUW+qdmqtP73HNuTLqb5mIDv3nrHTwXtWZLnXXT8zkx5fb8HiBx9QCPSaw4Yh1J/O5bztK7+1XyP70wwTGai7uM3pnUgWPyXuGdIabTq1p8QD80ZF1j5fb8HirNt1OWIw/vp5bu1P7safDkjM3jrjSthjbTOW6GCIka6kc17A/Z1E60qR8abD9EB+7uFOuHoH/xU/wAkZH1R5JV2tWLpnDkhxJLa/rZRYOmrcDl4RdS6u8OKe3KWUSC9ruB7ZkFtQXD/APKF6W7dDBHXC0f9gHyQX7iYA/8Atafuzj5OSd/v/B0lfr++Zg6e8+Ii+Hc6Y0e10l5iYyHUWA5G4uif9U1YvhakR91jhAOVoM07idfvHvWyf9nGzz/2APCpVH8yC77MsDyZUHhVf9SUULr6/f8AJicXvDmcxzqNdrqbw4fs23Lbku0voJtaEStvpRcSSwi0DNSaTo3LJNQmAZP9FrnfZjhOT8SNdK5568lEqfZLhTpWxI/8jT3fdSr0H19f36GYqbzYR3IR303CYFtHGCXXnloLFDqbUwbgRNME88lUaiXGMpi9gOXfqoP2g7ntwPY9lVqvFTPOci2QNiI/EfJZZrYsSI81OC1C/H7fg9F3OrMDqoY5rhkJluYN9YnLxAeCJTpse4PaQRSqvMEjiGYPJDi2w4iPdcXVLuO+HwA4gj2ajWGC4ddfBWDKWDBv2ut+KkZ+K5Z/E6OmKxk1W5zAzEOa0ggGhcRe2Um2lwbd69HNReR7D2gTiKpo9o6zSyG0jxNnLmnQZhy71udhbxsxVPM2z22qMOrHcx4awfyXV7OrTOXnkk0jQisuNdV/brjWXTRzdiacSmekKA6qmmqigssDiEnpSr+0Sh6EhWZltZOFVV4rINbazWuDBxPOjARPUkk2aO8rSgbSLoV4EkwB1sFEdtN1S1I5WGf2sSSBqWNPIal5sO9VuIw7XAuxTzkab0qdml18rJ1eTHQc7KXRzVGgub2dPlStJHDAfFg2w4PPopE29fv9DdmYbthoRQDi4Oc49tiHcQNSobQ0gwGxMeJTt9Hj0Cta2VsADSHthTqFX+b6ql3xqTgqs9G/xtUTdo041Ukec7BqHt2+tZw9QAnyPNbrGbVYKsl7w5psXUeIXa4tJAgiWN8ljt1B/eKc/eH1W22tV/av1kio8WkDsxcR5R81509npLRR7TxlM0C0OBy2YOzeC0EAGCTpAGsrRfZ/iJb6zjwaFjmgcQ0cbFUG2CH0A4S0EugFsfuyAROntW8Fot0qkUm/g/m/or49oz5fhZrxVSiqq7t0vpC7ThssO2S9sq7t0yrjg0EuIAGpOgSodlqKyd2yx3/W9MmoGhxyTLjAaAIuSdLnS5uLXhF3b25Vrmo5zf2MjsnxlzwSDDdY0ueYPgEslO0a3t13bqu7dRdp7SNKk97Wmo5okMbq48ggV2XfpCXt15DjftTruEU6dOn3nNUPxgfAq63N36FUdnWce0Ek5iNJEFnNwvcajlIsJ7FuLWz0TtkhrKv9JB0NknpA6qiOxjftew2ajQfHqvc0/wCtoI/gK8yaAI77fBeo/aZXzYRsT+9bpH3X9V5c2J/PqspbOnjdxNVuXSY6ocxA4XRJA4hduvhp3q5OwmGOAavB4dAHQznz+KqNxWONexA4XeyHDTSCtKXv0PY6HWj4Dr3hck3UjoisEfcbCgYg5paW5TEEQfumfxFaDbeDNCt6VRIaTar93uc8DVhsHcxZw0M5nd+s4Yuo4NaS0E5QwS6IsyTwnoVuKO0GVmS05mmQQeXItc06HqCuz2d7Zwe1JOkSNn7ZFVpsWvbZ7D6zT9QeRFipXpCydXCmm9rQcp0oVr25+jVvvMPsnW0awrHB7VzkseMlUDiYen3mn2m966TlvzLk1knaqGay4VkDJoqp4qqAKqcKyAMU3O9suzU22OUWqFpIAJJ9WdRb5ozDRw/Axru1PrwWucYuGlxiwNz3+Cis2qXB72DKTEudJmXa02kWPOXE6CAotAgG3M68z4la1exfL6l1Xqy8l+UlpcABdrZN4nUn7xv4Cylel8I8XfJqpa9bjd+J3zKI6twN8XfyqaKWC1w+L18HfIqn3pxM4SoOuUf82p2Hr6/hf/CVU7w1Zw756t/iCia91lwfvL5lHu9XArsuGwRcguj3NWxx2IZmdNSkTD2GW1GnLUjM2M1j38lk9zagdiWRaHLZ7SqgudxCctVxEEPOXizB0RFiPeF5k9nprRSbUfTFDK11LhzZQC7MM7mucLkzdoVvuzjJpN42nhjK2ZF5kknvVdtSqKmGzHKCc5y3JdlcwAh2hA4p/EFNwtUtoUhyyz5n+i04syRlzfAy89LSemKk9K1g6a9RMx8iqvH7wkHJSGd/dcD848h8F6DpbPNjcnSNLtDbrKTZceRIFpMeKy20dsmqQ+uXNoyctNhAqVAAJAB9QETxn6wq7FYoMcc5bVrTBEzRpnKAHSDxPB9wU/ZWz3Fxq1iXl0HiuTA1M8u7u9yxpzZ0Y41b2TsJu+Kjw6qR6O05qNFshhDoIc4G+kSDeZGgvqm4oAQLDQRyVN6Sk9JWyhRzym3kuvTV3papvSEvpCfUXYpd7d2A8mtRgO1qN0B/ziOfM+fjiiHNcCJa4GWuBIPUOaQvT/SFmd4NjgjMwNAJlx0LDe4P3Z16a9VhPjrKOri5r92Rcbub4tIp0ajprES4izXZpMAk/vIgkaEugXBzaduLBAIMg6FeLYjD3LSIc0xbx5Hp8lp93d7jPZ13cXsvJ9cwA1rybNNvW/3dQoS8x8nF4o0G/NWcL/rb8nLzg6j3XW33vrZsMdLPEg8iJBHisNTr26e5TyLJfB8Jrdx64FcT0cLAn2e5aKHdoziGXtahdxtHASMljqI5XhZncPixLZc4etdroMAD8wtZUxDmuANWq0OMDNF5AII4bi/wK4+TEjrjlEDYTv7w8OeGu7OMwILs2QXBEgmfcrmnd5giliQ2Yg9liA3nA5x7294VPs9rvTn5nVGnITcNa51tHCLSrfFUw8NBkEXaRZzXAmHNPIrr9n0zg9q2iW7GNq5qbxByjMx3QgXafaHePggPItSryTbsMQDDw6LNcfvRadHWm8yPE4hjiGVwQ/K3s6jYYC4NHqn2HG/DppHQVe1Me8syFzQC0cZZnk5AQ17dGknmPhC2c4rZzqDlrQu81aqKZZU+6Ye0uDX8xLQIDtLGysd0qv8Ad2XnhHNx5nrbyWdqbWrFrWYhoyPYxoqVBJktBDs3cTGmhOpVjRwOKpiKQ9lpLSA8mQDmbpbMXCx+alSXazVwfWjWdslFZZihtdjJNSpxuMlk2HqiDmAIiHWjmpY29S5uA97YWinHxM3xy8CjY7gf/o/m/JNoG48Qj18OxtO1Vry4Ne1rWVy4tAMuE09Li+ir6WLAIJD4GV5PZvgMmzjbTv7lr2Q+rJtV/E78R+ZRXv4GeLvoq7EYkw4hrpsb03xDjwk20MGE9uM4ACH5mOyvHZuBaXngBtabJdkHVk7Du9b8LvkqPejEFuHMCZcB8z9Ap9LHgSHNqCZYJY717cHis/vLtEPa1jJkOJcCCIy2Av3yonJdS4RfZYA7pY9tCp2j5hpBMCT6pOiv8TvzRJnJPA9nEwCc3LTTqe/RYumXNzQNT8IhPGDLuZJ5Az3TefHy71wuKbtneaypvLRfRDA0Ns8ZiwkAOLDYNb1b8ApVHbdEta1rycrbktcBY9/e5ZzAbCqub7MdOvv5K5r7OcaQpZOFr8wJIBPKDGicXGMk7M5puNEerju0Dm0stJky57oaXZcxI7/W0F796j+kBs08PIEGahtUqN5h0HhZY28FI2js52WS0NY08LAeFg+s6k96JsvZwMPItEgG2YnmR0+a6I/5Hgwb/jWRdkbIAAc4aeqPkSFdSmEpJXUkoqkcUpOTthMy7OmSklAgnaLs6EHzpfwUWvtSm05SZOkAEn4KW6NFFPFMnirK4uUHC4hpAZBkAC7SBYdSpimMlJWOcOjrJm9r7HDSMjbOdYgxlJnhg2gnTxjoqTEYXz6axPI9622Mc0MOeINr8+5ZGpiBJyzqbuNzJm/f3rn5EovB2cMnJZCYXa+an2FdxDIAZUuezAJgOaLubPvHK1jUbQwjqTsrhFgRzBBuHA8xClV6QN5mx98de/qo/auyBjgXME5f8rjzB6W0S9TVYNN9nFQ9u2fvEeYH5LYYrBjO0mnXH7VpGseqyZ4fVmb9ZXmmDmmOFxkxdsiDAMSp1J/EC+7Z0gm0rGcLdjjI2WHIp4s2eIp1PXnMYzxqOkfBDrbyGGw0acz/AJnj6Km2Risji67pDxDWnR05fhChuwdUgDIRlBFyb3JHPvRGTh4hKEZ7Rf7V22XNYHNaQWNMZo7uv6hDdvGRGbs4exoc45X1NIzSdSImdTeTeVS7Qouy0w5pEU2giDNnmeLTQ/FHxGHpFtMgCQwAz2khzdQbxz6JN+LzYuqWETNo4QOIfNIBtOm6ZjtAGgOcwASYcDMgCL2gqXhtr1qZbSzAsc31ScrRbiDJNiTPdcKqxVYQHNLczWNgcTpynKBB/wAoUsbZAqWYxoexuY9nngmRLA5xiBYgajnpGkZWZyiSsXgWZsj6jswDQ1uQ5y4NALHg8Ikixk30kFVb9nNFxMcJ0PDnbmE+7n3FWeKwTHOHHlJs3gLacSRBc+MrgOXy5nbisQ0hzCMxaM0dkKjxEXA4nNsPIE9Vfh+Sbr+jLUd26j6jGdr67mtni4QTHXS/wSO3Xe1xBrC3c6CBp7WkLb77fZ67B4djszqz3vyh7cwyBrZDcg1mHX5Qspg9julhc2q/NOYBrm5eTbxedbJfyZ0bS4nVJr5gMJur2lVjBXnNmkhruEhrnEEF19OXVLW3UyuLe1NiROU3/wCSm0di1s+YMJZJLWOcLi4AdcFTXbLqve9xpik10S1uRwi1gZ6tBSU85JccYZkNs7L7FoLX5iTERpaZ1KjbNbr4q53o3eqUxmAe5mdwBLQLezIaTBIUDZeAqE5Qx0nQQeenzRKVlxjSDBnd1U3BUQTdRHuLTxCIm1wb3uubjuUx3BZMtGqweTM0WnUAW5ReLK/wlAP1AjoAPmsHs7GgPaZ5rZ08SGXDgsZKiztp7DBJbFiARM3y3iw8PNVO0a/YgF3OYHWCWn4gq72linVaLgwhz+ENBOUQCCTmF5sVSU8HVgB9FjiBdxrESb3iFtxckoKkYcvHGbtnHF08oPaMk8pFrSqKrjXm2d0SecWnuVntPY1WpGWixkGT+1nNpa4UEbv15kst3OZI/wBxC1fI5KmRHijF2XGyMDnoglzuftaiSIuqult+mH1Gua7I1vCG+s5xJJJPL6K6wjatGll7PN4PBuZOgCoqW6NftA5zGuE8QFRgt3E/Vc8VJyfZ/LJ0PqlhIq8ZtVwJ7KWMI9WZ8bwo9DEHM08y8T5rRbY3Xq1XuNKiKTDEM7Wm4AxGpMqHT3MxQI/Zixn95T66ard6ozjh2w9XFOaXFuvZmOd4HIIezsW57znc+Wgu1AizZtHerA7FxYcHMpAQOdWnPwPh5J+0sDiXFpZhy1wblc4dk4vkgyTmGkADuCyipKNI15HCU7B7stpYrEluJBFPIXNLnlsua7KDPvKjb2YKgyPR2kNzOaSS5xMDmTZBwGy69F8mlUkiDNJzgRM+wT0TdtvPZsaabmQXG7XsDiQBPFq7vWhklTxozXpTtIm/mRz8UTBMJme7yuhNpGTrrPzR8C2J931VeA/En06aMxn6v8ECm/3KR6ZB+8bXMcha3uUDLjZ1I2JMDroOkE+5aLZuGY9oAdJM3ni/QlYX08nXMf18Fe7vbXDX5SDDrfksZxZomA3vbUo1oa9waGaBzuetha4hUX9r1fvu4pnidfMIJPiLLQ761S8tLZMjK7hkgtu0zE8ysp2TuYdbuK34n7qM5RV6J52rWvxkzM3mS4QdR0snDbFYzfWSZyXkZT7PSAq+/Q+Sc2Z0PktLJ6osv7VqwZi8k8NPmIMcPQBHp7WfzDDJJ9SnEmDYWjT59VVZj0Pke/8Aolpk9D8eiVsfVH0j9oOFL8BUIHFTioPdY/8AFxXheN3hr0h2jWjhc2QWjQixm46L6Qx2HFSm9h0e1zT/AKgR9V8yYjaBo1ajOyL75BfRzQGOAsZOYHzRJU7EnaoJT+0N4/7Tdebp8uFSB9opg/sGGY1cB/Jpfmq+htKm57DkpNGWHNcCTrcyBYwPJaXZuFoPpNIZTNhJDQRIAn3yooethTj8RicK6qKGHcxozmn2rs8Mg5soAkwNJ05LM4PfWpTPBSYwxEh1WYsIJLtLDyWwpuawENaADIIAjXuVZicO2eFgHWG/Jc/GuRN92vSjSTi0kkVW0icTlq1C7tnAZ4DQ0xobCSSImVCGx+8+f9FbOoXtaf1zXdmqbYJKivo7OAIubfror2lVc7X4BRGsvqp9Gipq9jutEvB4WoTwNL41AbPyK4PINx9FDwj8S3FtqUycoywO0ytMQTIjqrnGVzUeXOaA46gOkT4wFHHKf8rg17tWn/oU4x6KV5Inajp8YTgW84/5J8fqUrfD6rqowGtydAY/GnQzUCfDP+aIPBEbfl8YSoAIpjm093rLntjRhnvlSgf1JTHOhFDRDLnfc/i/+yEa7u/4/mpTnToT5oTqXeVJRDqZ3HU+Z/OFGxeyjUHGS6LibwrUME/1Tso8e4/klQzMVt3WC+X6KA7ZjQTlaFsMWBF7TrlsfhCo8TQZJ4TY6y4nloeaWSkysp4FvQKS3ZTfujyR6LWTIael5HhZT2Uh0UZLIVDZTJ9UT4fmVaYXYrAQQGA8jefMFdSaZiJ9x596tKOGtoR4H6qkmyGwI2X1DTrOsz5pP7JH3B5n81aNpxynxKU0+oEeJWiiZ9ip/sUf4bf13Lm7FbzY3yCtiwaRP671wp9P18E6FZVHYzedNvjyTmbGb/htVmQQdPK/zT8wHv7lSQrZ45id5MS+Q/EVnfiq1D16lR9n43I7MbicxuJnk5pIMOF7wo7giUm2962Y6ofh6Re8imDOgHO50nmV6jQoNYxrW2DQBCzW5TeCp+L6ErTOGngoBjXOHIqJVmbDzUtn5phHD5/NQ0NFe+n4e5Iacf8A6jtFihkLI0EDLf1RKQshN1R6LQcqEDJFOqI1RKdaTEadCn1KYgWHLl3IbWiTZaGYXtfd8fkldWA5hCf9AnYP2kCoOHzzCQ1QOf1808BPyDoEAMz21y+K4OHj3iEldgIMgIdKkOg8ggY862A964Apzxx/rvTo+SVANjvST3fFOHNCqUWktkDXoOiQwdasLyNPA+5VdbDTEOIGtidOU20VrlgqHKTRSIJpEHhc4zrIcJ8OSNSb5e75qQ4/NcdCoaKTEoNE+qTrzlWmHrNygaRzIn4kKvAuj0vqmsCastKda0Ag+4eUJO37wPd9Uym2wR6Rt7/otjIaKknUe76plUC1/i76aptMftG/rkn42xbFr8kBQjsQAOvhM+RRqVWQDfyTWiWie9Ga3hVIR//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data:image/jpeg;base64,/9j/4AAQSkZJRgABAQAAAQABAAD/2wCEAAkGBhQSEBQUEhQUFRQVFRUVFRUUFBQUFBQVFBUVFBQUFRQXHSYeGBkkGRQUHy8gIycpLCwsFR4xNTAqNSYrLSkBCQoKDgwOGg8PGiwkHCQpKSkpLCwsKiwsLCksLCkpLCksLCwsLCwsLCwsLCwsKSkpKSwsLCwsKSwpLCksLCwsLP/AABEIALoBDwMBIgACEQEDEQH/xAAcAAABBQEBAQAAAAAAAAAAAAADAQIEBQYABwj/xABFEAABAwIDBQQHBQUHAwUAAAABAAIRAyEEEjEFBiJBURNhcZEUMkKBobHBB1Jy0fAjM7LC4RUkU2KCkqIWQ4M0RJPS8f/EABkBAAMBAQEAAAAAAAAAAAAAAAABAgMEBf/EACsRAAICAgIAAwgCAwAAAAAAAAABAhEhMQMSQVFhBCIycZGx0fAT4SPB8f/aAAwDAQACEQMRAD8A9OKRDdUXZ10HCFAThCEHpwelYx+ZO7RDlKClYxS5IXJZTSiwOzJpKUBI8IsVCB6M3FdyBkSAJWFE6liEdxUShTlS2NSspHC6XInhI9yVlUNhdmTQ5IixBmuT8yBKcEhhg9KmNT5QMWFxXSkQAkpwKTKuARYqOcVwcuISZUyWKlC4BcQmKjiulIFxTEzkxy4phKpGTZSCknZYXSlhKzUYiAJISgJDFlLKUBOyoAQFLKQhMc6EAFC4oAcU9rkAEASspSkzI7bJDDUWQEaEBr0TMpKFypxppGuTw9IYLIuyopITYQFDISBEhdlRYUI0p8rsq6EBQspQUwhKEAPlckC6EALKWVwSpiGyllOXQgKGlInQkITIaBkJhCKQkLVaZk4lFCQlDNZdmSNQgeiByACiNKQBQ5cXpsLiQEAKSomKxIa6nMDM6LkAeq7rz7k3aWJLaTy20DWJ+AI+ayG+jhUxdBhP7horEeznNRuSx7mOv0Kzm8fQuOzcynhq6g9rmhw0cAR77oeHxGYvBEZX5dQfZaeXj8VdkB2ooKDmTwUDDtcn5kBrk4KWMNK7Mhgp7UDFDksp7Wp2RIYwFODl2VLlQAoclzJsJUALKVIGrigB0pUDtRnDZEkEgczBH5o4QnY2hQE6EgTkxHQlXJQEFpDYSEIkJIRYOIOEkIkJIVWQ4GRTmpkpwcqMwzUVpQGvTwUgDPqIRKcq3b+0Oww1WpN2scR+IiG/EhJuhpWUu0Nts7OnRzEvqVGnQfuxWdNwAL5NO9ZrHVnnFV3OuXOpsb+FtMR/F5yoWCJqYum1ryQG02gseLEMJMEgxefeVYPefT2h0vbTw5rPlwzGSWgSAJ4eo9rwXC5Ns6uqo2W7W0ZplrnABgaBPQkgG/IkgA+CXdnHGp2ribPe57eUNzFo+DWrAbbrZ6Tn0w4BlaiOJ0kB2eQCD6s5bcpK1W5tOqBTuMoabZDMGY4p6gq48jwQ4JJmyBRG+KY2mSiejldZgPa4dURqE2gi02QpYwgpogpJgJTw5IoeAnSkCdCBjBU7k+UsJQgBuRKAnpCgY2EhUbaOILGtLYvUptv0c9rT80LbO1mYei+q8jgY94BN3ZBMAc+Q96ViMNtPeiudrBlJzBSpVBTfADnFgYx9SC7R3E8W0gL0hq8J3RDqj3VnmXOe97ieZqBwPxkr13dra7ajBTLh2jARHPKIj4EeSx42k2i5W6Leliml7mA3ZlzCRbMJFkcKl2VtEPxmJZyZ2bR4taM/xeB7leLaLsnqcAnhNlLKZaoVIulIgdnJEq5MkxWZODlGFREa9aHLZJaUVrlFbURW1Uig+YrPb+MnA1JixpkWBvnaJ+KvRXWc+0NxOAfDiOKnNhcZxa+l4NuiiWio7POd2caaddkML+MmGloJ9aNVsMVtGkHsz06jXOYA6Mrppta95Ez3gkR11WN3S/8AUMvPFfr6pWr2m5pq0gSA6KrblkceGgE5jwi+nPTkuKWzrRHdiMMadZpzZT2bhFNoGduZwmOdtVo9y9pteabQHyGBsljsts7vW05/BZPDbLinUaRPG2oMobB/ZVmD1SQLuBn3cwrfAV3NoUslQsJaIcGZ7gyBlynXrFk47RMtM9Oake8rzmntnFNv6Y02B46TYPUzlsOh5/KVT3mxU/v8Ke8ty2g3jMLzFtbrr7HLZuBVRmPWAxG+OJYwu/uro5AuBn7tnm6mYfeyuaVJ7WUqhe0HKMzG3AMteXGwm8hFoLNwHLmOufcse3e3ERJwk2ceGtNmmPuc+XVEbvnUF3YSqJMQHt1iRqB193NT2RZsQ5ODl59jftGzFlNlKtTeXiC4U8pDDNRpMk3AIsJupOK3pr02vcWNGd1MNc1wf2ZcWthzTYyIiLcWqmU0ml5lLKb8jc501la3n81mmfaDhCJmo2wN6VTnpoD/AFRm76YT/Fib3ZUHf93vV2TZoTWTe2VEN78IdMRTkxAkySbAARJRjt6hJBrUwRq1zgw+ToKBdkU32g7cFL0ZkwX1s5JMQKYt/wAnDyWP+1DbHa1aQBzM7AVGC2UOqZw4yNfVbzOik/am+nUdRcxzH8FQEtLXaEEAxPU+awj3EtZnAaGsDBA5AzJHW5lYS2zaOi+3YzNw7iwgBtEGC2ZhriLzbTorfdOuKVPBxIqO7NxBb6wqODr1Bpp7xZQNzcaMpZ2b3tyNaSA3Rsi4J5hS2Y/D5qZaHNcx7GsBYJDGEABsO1FxEdVg3k0SwXm4W06r8Q55Df2lUudJdMvBzRwwf6BenZl5dubjKLK5ZSDy3tGlsU3HUOmY0u7n0XpeddXDpmPI6DZ0uZAzrg9bmfYPmSygdokNdIO5IzJJQRWXGqmDmYQORWOUQORGvVmBMa5GaobKiM2opKRJlZv7QawGCcJEuewC+sOk/AKx2htdtMH2nAF2UaNaPbefZb8TyBKwG81KtVoPxdRxDQ5raTYgBrjBcG8rxrJ+aKxb0Lu7Sjsz279TJiAS7LfXKXaB14C0m1cCypVD/SWNORvslhuwNMgmRaFlNhtc6q0B5BMgOnSQR9Vq9sbGqVK4BqPkjKOgDQxt/wD5AFwzfvHoQVID6OGMe416dRxFpcCRGaImb8RSVmdthabQe0c3KQyg4mtzBgRyBuqjGYJ7GNdndDpMOEaBuvuhbbcKi+Wlx4RTsIGs5dfcT/qSisoUtMxX9l1mj93j22HsOImbjUW+qdmqtP73HNuTLqb5mIDv3nrHTwXtWZLnXXT8zkx5fb8HiBx9QCPSaw4Yh1J/O5bztK7+1XyP70wwTGai7uM3pnUgWPyXuGdIabTq1p8QD80ZF1j5fb8HirNt1OWIw/vp5bu1P7safDkjM3jrjSthjbTOW6GCIka6kc17A/Z1E60qR8abD9EB+7uFOuHoH/xU/wAkZH1R5JV2tWLpnDkhxJLa/rZRYOmrcDl4RdS6u8OKe3KWUSC9ruB7ZkFtQXD/APKF6W7dDBHXC0f9gHyQX7iYA/8Atafuzj5OSd/v/B0lfr++Zg6e8+Ii+Hc6Y0e10l5iYyHUWA5G4uif9U1YvhakR91jhAOVoM07idfvHvWyf9nGzz/2APCpVH8yC77MsDyZUHhVf9SUULr6/f8AJicXvDmcxzqNdrqbw4fs23Lbku0voJtaEStvpRcSSwi0DNSaTo3LJNQmAZP9FrnfZjhOT8SNdK5568lEqfZLhTpWxI/8jT3fdSr0H19f36GYqbzYR3IR303CYFtHGCXXnloLFDqbUwbgRNME88lUaiXGMpi9gOXfqoP2g7ntwPY9lVqvFTPOci2QNiI/EfJZZrYsSI81OC1C/H7fg9F3OrMDqoY5rhkJluYN9YnLxAeCJTpse4PaQRSqvMEjiGYPJDi2w4iPdcXVLuO+HwA4gj2ajWGC4ddfBWDKWDBv2ut+KkZ+K5Z/E6OmKxk1W5zAzEOa0ggGhcRe2Um2lwbd69HNReR7D2gTiKpo9o6zSyG0jxNnLmnQZhy71udhbxsxVPM2z22qMOrHcx4awfyXV7OrTOXnkk0jQisuNdV/brjWXTRzdiacSmekKA6qmmqigssDiEnpSr+0Sh6EhWZltZOFVV4rINbazWuDBxPOjARPUkk2aO8rSgbSLoV4EkwB1sFEdtN1S1I5WGf2sSSBqWNPIal5sO9VuIw7XAuxTzkab0qdml18rJ1eTHQc7KXRzVGgub2dPlStJHDAfFg2w4PPopE29fv9DdmYbthoRQDi4Oc49tiHcQNSobQ0gwGxMeJTt9Hj0Cta2VsADSHthTqFX+b6ql3xqTgqs9G/xtUTdo041Ukec7BqHt2+tZw9QAnyPNbrGbVYKsl7w5psXUeIXa4tJAgiWN8ljt1B/eKc/eH1W22tV/av1kio8WkDsxcR5R81509npLRR7TxlM0C0OBy2YOzeC0EAGCTpAGsrRfZ/iJb6zjwaFjmgcQ0cbFUG2CH0A4S0EugFsfuyAROntW8Fot0qkUm/g/m/or49oz5fhZrxVSiqq7t0vpC7ThssO2S9sq7t0yrjg0EuIAGpOgSodlqKyd2yx3/W9MmoGhxyTLjAaAIuSdLnS5uLXhF3b25Vrmo5zf2MjsnxlzwSDDdY0ueYPgEslO0a3t13bqu7dRdp7SNKk97Wmo5okMbq48ggV2XfpCXt15DjftTruEU6dOn3nNUPxgfAq63N36FUdnWce0Ek5iNJEFnNwvcajlIsJ7FuLWz0TtkhrKv9JB0NknpA6qiOxjftew2ajQfHqvc0/wCtoI/gK8yaAI77fBeo/aZXzYRsT+9bpH3X9V5c2J/PqspbOnjdxNVuXSY6ocxA4XRJA4hduvhp3q5OwmGOAavB4dAHQznz+KqNxWONexA4XeyHDTSCtKXv0PY6HWj4Dr3hck3UjoisEfcbCgYg5paW5TEEQfumfxFaDbeDNCt6VRIaTar93uc8DVhsHcxZw0M5nd+s4Yuo4NaS0E5QwS6IsyTwnoVuKO0GVmS05mmQQeXItc06HqCuz2d7Zwe1JOkSNn7ZFVpsWvbZ7D6zT9QeRFipXpCydXCmm9rQcp0oVr25+jVvvMPsnW0awrHB7VzkseMlUDiYen3mn2m966TlvzLk1knaqGay4VkDJoqp4qqAKqcKyAMU3O9suzU22OUWqFpIAJJ9WdRb5ozDRw/Axru1PrwWucYuGlxiwNz3+Cis2qXB72DKTEudJmXa02kWPOXE6CAotAgG3M68z4la1exfL6l1Xqy8l+UlpcABdrZN4nUn7xv4Cylel8I8XfJqpa9bjd+J3zKI6twN8XfyqaKWC1w+L18HfIqn3pxM4SoOuUf82p2Hr6/hf/CVU7w1Zw756t/iCia91lwfvL5lHu9XArsuGwRcguj3NWxx2IZmdNSkTD2GW1GnLUjM2M1j38lk9zagdiWRaHLZ7SqgudxCctVxEEPOXizB0RFiPeF5k9nprRSbUfTFDK11LhzZQC7MM7mucLkzdoVvuzjJpN42nhjK2ZF5kknvVdtSqKmGzHKCc5y3JdlcwAh2hA4p/EFNwtUtoUhyyz5n+i04syRlzfAy89LSemKk9K1g6a9RMx8iqvH7wkHJSGd/dcD848h8F6DpbPNjcnSNLtDbrKTZceRIFpMeKy20dsmqQ+uXNoyctNhAqVAAJAB9QETxn6wq7FYoMcc5bVrTBEzRpnKAHSDxPB9wU/ZWz3Fxq1iXl0HiuTA1M8u7u9yxpzZ0Y41b2TsJu+Kjw6qR6O05qNFshhDoIc4G+kSDeZGgvqm4oAQLDQRyVN6Sk9JWyhRzym3kuvTV3papvSEvpCfUXYpd7d2A8mtRgO1qN0B/ziOfM+fjiiHNcCJa4GWuBIPUOaQvT/SFmd4NjgjMwNAJlx0LDe4P3Z16a9VhPjrKOri5r92Rcbub4tIp0ajprES4izXZpMAk/vIgkaEugXBzaduLBAIMg6FeLYjD3LSIc0xbx5Hp8lp93d7jPZ13cXsvJ9cwA1rybNNvW/3dQoS8x8nF4o0G/NWcL/rb8nLzg6j3XW33vrZsMdLPEg8iJBHisNTr26e5TyLJfB8Jrdx64FcT0cLAn2e5aKHdoziGXtahdxtHASMljqI5XhZncPixLZc4etdroMAD8wtZUxDmuANWq0OMDNF5AII4bi/wK4+TEjrjlEDYTv7w8OeGu7OMwILs2QXBEgmfcrmnd5giliQ2Yg9liA3nA5x7294VPs9rvTn5nVGnITcNa51tHCLSrfFUw8NBkEXaRZzXAmHNPIrr9n0zg9q2iW7GNq5qbxByjMx3QgXafaHePggPItSryTbsMQDDw6LNcfvRadHWm8yPE4hjiGVwQ/K3s6jYYC4NHqn2HG/DppHQVe1Me8syFzQC0cZZnk5AQ17dGknmPhC2c4rZzqDlrQu81aqKZZU+6Ye0uDX8xLQIDtLGysd0qv8Ad2XnhHNx5nrbyWdqbWrFrWYhoyPYxoqVBJktBDs3cTGmhOpVjRwOKpiKQ9lpLSA8mQDmbpbMXCx+alSXazVwfWjWdslFZZihtdjJNSpxuMlk2HqiDmAIiHWjmpY29S5uA97YWinHxM3xy8CjY7gf/o/m/JNoG48Qj18OxtO1Vry4Ne1rWVy4tAMuE09Li+ir6WLAIJD4GV5PZvgMmzjbTv7lr2Q+rJtV/E78R+ZRXv4GeLvoq7EYkw4hrpsb03xDjwk20MGE9uM4ACH5mOyvHZuBaXngBtabJdkHVk7Du9b8LvkqPejEFuHMCZcB8z9Ap9LHgSHNqCZYJY717cHis/vLtEPa1jJkOJcCCIy2Av3yonJdS4RfZYA7pY9tCp2j5hpBMCT6pOiv8TvzRJnJPA9nEwCc3LTTqe/RYumXNzQNT8IhPGDLuZJ5Az3TefHy71wuKbtneaypvLRfRDA0Ns8ZiwkAOLDYNb1b8ApVHbdEta1rycrbktcBY9/e5ZzAbCqub7MdOvv5K5r7OcaQpZOFr8wJIBPKDGicXGMk7M5puNEerju0Dm0stJky57oaXZcxI7/W0F796j+kBs08PIEGahtUqN5h0HhZY28FI2js52WS0NY08LAeFg+s6k96JsvZwMPItEgG2YnmR0+a6I/5Hgwb/jWRdkbIAAc4aeqPkSFdSmEpJXUkoqkcUpOTthMy7OmSklAgnaLs6EHzpfwUWvtSm05SZOkAEn4KW6NFFPFMnirK4uUHC4hpAZBkAC7SBYdSpimMlJWOcOjrJm9r7HDSMjbOdYgxlJnhg2gnTxjoqTEYXz6axPI9622Mc0MOeINr8+5ZGpiBJyzqbuNzJm/f3rn5EovB2cMnJZCYXa+an2FdxDIAZUuezAJgOaLubPvHK1jUbQwjqTsrhFgRzBBuHA8xClV6QN5mx98de/qo/auyBjgXME5f8rjzB6W0S9TVYNN9nFQ9u2fvEeYH5LYYrBjO0mnXH7VpGseqyZ4fVmb9ZXmmDmmOFxkxdsiDAMSp1J/EC+7Z0gm0rGcLdjjI2WHIp4s2eIp1PXnMYzxqOkfBDrbyGGw0acz/AJnj6Km2Risji67pDxDWnR05fhChuwdUgDIRlBFyb3JHPvRGTh4hKEZ7Rf7V22XNYHNaQWNMZo7uv6hDdvGRGbs4exoc45X1NIzSdSImdTeTeVS7Qouy0w5pEU2giDNnmeLTQ/FHxGHpFtMgCQwAz2khzdQbxz6JN+LzYuqWETNo4QOIfNIBtOm6ZjtAGgOcwASYcDMgCL2gqXhtr1qZbSzAsc31ScrRbiDJNiTPdcKqxVYQHNLczWNgcTpynKBB/wAoUsbZAqWYxoexuY9nngmRLA5xiBYgajnpGkZWZyiSsXgWZsj6jswDQ1uQ5y4NALHg8Ikixk30kFVb9nNFxMcJ0PDnbmE+7n3FWeKwTHOHHlJs3gLacSRBc+MrgOXy5nbisQ0hzCMxaM0dkKjxEXA4nNsPIE9Vfh+Sbr+jLUd26j6jGdr67mtni4QTHXS/wSO3Xe1xBrC3c6CBp7WkLb77fZ67B4djszqz3vyh7cwyBrZDcg1mHX5Qspg9julhc2q/NOYBrm5eTbxedbJfyZ0bS4nVJr5gMJur2lVjBXnNmkhruEhrnEEF19OXVLW3UyuLe1NiROU3/wCSm0di1s+YMJZJLWOcLi4AdcFTXbLqve9xpik10S1uRwi1gZ6tBSU85JccYZkNs7L7FoLX5iTERpaZ1KjbNbr4q53o3eqUxmAe5mdwBLQLezIaTBIUDZeAqE5Qx0nQQeenzRKVlxjSDBnd1U3BUQTdRHuLTxCIm1wb3uubjuUx3BZMtGqweTM0WnUAW5ReLK/wlAP1AjoAPmsHs7GgPaZ5rZ08SGXDgsZKiztp7DBJbFiARM3y3iw8PNVO0a/YgF3OYHWCWn4gq72linVaLgwhz+ENBOUQCCTmF5sVSU8HVgB9FjiBdxrESb3iFtxckoKkYcvHGbtnHF08oPaMk8pFrSqKrjXm2d0SecWnuVntPY1WpGWixkGT+1nNpa4UEbv15kst3OZI/wBxC1fI5KmRHijF2XGyMDnoglzuftaiSIuqult+mH1Gua7I1vCG+s5xJJJPL6K6wjatGll7PN4PBuZOgCoqW6NftA5zGuE8QFRgt3E/Vc8VJyfZ/LJ0PqlhIq8ZtVwJ7KWMI9WZ8bwo9DEHM08y8T5rRbY3Xq1XuNKiKTDEM7Wm4AxGpMqHT3MxQI/Zixn95T66ard6ozjh2w9XFOaXFuvZmOd4HIIezsW57znc+Wgu1AizZtHerA7FxYcHMpAQOdWnPwPh5J+0sDiXFpZhy1wblc4dk4vkgyTmGkADuCyipKNI15HCU7B7stpYrEluJBFPIXNLnlsua7KDPvKjb2YKgyPR2kNzOaSS5xMDmTZBwGy69F8mlUkiDNJzgRM+wT0TdtvPZsaabmQXG7XsDiQBPFq7vWhklTxozXpTtIm/mRz8UTBMJme7yuhNpGTrrPzR8C2J931VeA/En06aMxn6v8ECm/3KR6ZB+8bXMcha3uUDLjZ1I2JMDroOkE+5aLZuGY9oAdJM3ni/QlYX08nXMf18Fe7vbXDX5SDDrfksZxZomA3vbUo1oa9waGaBzuetha4hUX9r1fvu4pnidfMIJPiLLQ761S8tLZMjK7hkgtu0zE8ysp2TuYdbuK34n7qM5RV6J52rWvxkzM3mS4QdR0snDbFYzfWSZyXkZT7PSAq+/Q+Sc2Z0PktLJ6osv7VqwZi8k8NPmIMcPQBHp7WfzDDJJ9SnEmDYWjT59VVZj0Pke/8Aolpk9D8eiVsfVH0j9oOFL8BUIHFTioPdY/8AFxXheN3hr0h2jWjhc2QWjQixm46L6Qx2HFSm9h0e1zT/AKgR9V8yYjaBo1ajOyL75BfRzQGOAsZOYHzRJU7EnaoJT+0N4/7Tdebp8uFSB9opg/sGGY1cB/Jpfmq+htKm57DkpNGWHNcCTrcyBYwPJaXZuFoPpNIZTNhJDQRIAn3yooethTj8RicK6qKGHcxozmn2rs8Mg5soAkwNJ05LM4PfWpTPBSYwxEh1WYsIJLtLDyWwpuawENaADIIAjXuVZicO2eFgHWG/Jc/GuRN92vSjSTi0kkVW0icTlq1C7tnAZ4DQ0xobCSSImVCGx+8+f9FbOoXtaf1zXdmqbYJKivo7OAIubfror2lVc7X4BRGsvqp9Gipq9jutEvB4WoTwNL41AbPyK4PINx9FDwj8S3FtqUycoywO0ytMQTIjqrnGVzUeXOaA46gOkT4wFHHKf8rg17tWn/oU4x6KV5Inajp8YTgW84/5J8fqUrfD6rqowGtydAY/GnQzUCfDP+aIPBEbfl8YSoAIpjm093rLntjRhnvlSgf1JTHOhFDRDLnfc/i/+yEa7u/4/mpTnToT5oTqXeVJRDqZ3HU+Z/OFGxeyjUHGS6LibwrUME/1Tso8e4/klQzMVt3WC+X6KA7ZjQTlaFsMWBF7TrlsfhCo8TQZJ4TY6y4nloeaWSkysp4FvQKS3ZTfujyR6LWTIael5HhZT2Uh0UZLIVDZTJ9UT4fmVaYXYrAQQGA8jefMFdSaZiJ9x596tKOGtoR4H6qkmyGwI2X1DTrOsz5pP7JH3B5n81aNpxynxKU0+oEeJWiiZ9ip/sUf4bf13Lm7FbzY3yCtiwaRP671wp9P18E6FZVHYzedNvjyTmbGb/htVmQQdPK/zT8wHv7lSQrZ45id5MS+Q/EVnfiq1D16lR9n43I7MbicxuJnk5pIMOF7wo7giUm2962Y6ofh6Re8imDOgHO50nmV6jQoNYxrW2DQBCzW5TeCp+L6ErTOGngoBjXOHIqJVmbDzUtn5phHD5/NQ0NFe+n4e5Iacf8A6jtFihkLI0EDLf1RKQshN1R6LQcqEDJFOqI1RKdaTEadCn1KYgWHLl3IbWiTZaGYXtfd8fkldWA5hCf9AnYP2kCoOHzzCQ1QOf1808BPyDoEAMz21y+K4OHj3iEldgIMgIdKkOg8ggY862A964Apzxx/rvTo+SVANjvST3fFOHNCqUWktkDXoOiQwdasLyNPA+5VdbDTEOIGtidOU20VrlgqHKTRSIJpEHhc4zrIcJ8OSNSb5e75qQ4/NcdCoaKTEoNE+qTrzlWmHrNygaRzIn4kKvAuj0vqmsCastKda0Ag+4eUJO37wPd9Uym2wR6Rt7/otjIaKknUe76plUC1/i76aptMftG/rkn42xbFr8kBQjsQAOvhM+RRqVWQDfyTWiWie9Ga3hVIR//Z"/>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2" name="Picture 8" descr="http://www.londonbeep.com/wp-content/uploads/2013/08/Tower-Bridge-London-Photos-Collection-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03624" y="4077066"/>
            <a:ext cx="4027065" cy="2742467"/>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mbyers.net/images/498_StonehengeDM3004_468x299.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702705" y="1824519"/>
            <a:ext cx="3327984" cy="21262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69809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609600"/>
            <a:ext cx="5029200" cy="838200"/>
          </a:xfrm>
        </p:spPr>
        <p:txBody>
          <a:bodyPr>
            <a:noAutofit/>
          </a:bodyPr>
          <a:lstStyle/>
          <a:p>
            <a:r>
              <a:rPr lang="en-US" sz="3600" dirty="0" smtClean="0"/>
              <a:t>Northern Europe</a:t>
            </a:r>
            <a:br>
              <a:rPr lang="en-US" sz="3600" dirty="0" smtClean="0"/>
            </a:br>
            <a:r>
              <a:rPr lang="en-US" sz="3600" dirty="0" smtClean="0"/>
              <a:t>Culture</a:t>
            </a:r>
            <a:endParaRPr lang="en-US" sz="3600" dirty="0"/>
          </a:p>
        </p:txBody>
      </p:sp>
      <p:pic>
        <p:nvPicPr>
          <p:cNvPr id="55298" name="Picture 2" descr="http://www.tokyomade.com/blog/harajuku-girls-from-finland.jpg"/>
          <p:cNvPicPr>
            <a:picLocks noChangeAspect="1" noChangeArrowheads="1"/>
          </p:cNvPicPr>
          <p:nvPr/>
        </p:nvPicPr>
        <p:blipFill>
          <a:blip r:embed="rId2" cstate="print"/>
          <a:srcRect/>
          <a:stretch>
            <a:fillRect/>
          </a:stretch>
        </p:blipFill>
        <p:spPr bwMode="auto">
          <a:xfrm>
            <a:off x="228600" y="1524000"/>
            <a:ext cx="3429000" cy="3429000"/>
          </a:xfrm>
          <a:prstGeom prst="rect">
            <a:avLst/>
          </a:prstGeom>
          <a:noFill/>
        </p:spPr>
      </p:pic>
      <p:pic>
        <p:nvPicPr>
          <p:cNvPr id="55300" name="Picture 4" descr="http://www.boxturtlebulletin.com/btb/wp-content/uploads/2008/03/norway.jpg"/>
          <p:cNvPicPr>
            <a:picLocks noChangeAspect="1" noChangeArrowheads="1"/>
          </p:cNvPicPr>
          <p:nvPr/>
        </p:nvPicPr>
        <p:blipFill>
          <a:blip r:embed="rId3" cstate="print"/>
          <a:srcRect/>
          <a:stretch>
            <a:fillRect/>
          </a:stretch>
        </p:blipFill>
        <p:spPr bwMode="auto">
          <a:xfrm>
            <a:off x="4495800" y="457200"/>
            <a:ext cx="4324096" cy="2895600"/>
          </a:xfrm>
          <a:prstGeom prst="rect">
            <a:avLst/>
          </a:prstGeom>
          <a:noFill/>
        </p:spPr>
      </p:pic>
      <p:pic>
        <p:nvPicPr>
          <p:cNvPr id="55302" name="Picture 6" descr="http://media-2.web.britannica.com/eb-media/27/21127-004-09E9F8CD.jpg"/>
          <p:cNvPicPr>
            <a:picLocks noChangeAspect="1" noChangeArrowheads="1"/>
          </p:cNvPicPr>
          <p:nvPr/>
        </p:nvPicPr>
        <p:blipFill>
          <a:blip r:embed="rId4" cstate="print"/>
          <a:srcRect/>
          <a:stretch>
            <a:fillRect/>
          </a:stretch>
        </p:blipFill>
        <p:spPr bwMode="auto">
          <a:xfrm>
            <a:off x="4572000" y="3733800"/>
            <a:ext cx="4238625" cy="2857500"/>
          </a:xfrm>
          <a:prstGeom prst="rect">
            <a:avLst/>
          </a:prstGeom>
          <a:noFill/>
        </p:spPr>
      </p:pic>
      <p:pic>
        <p:nvPicPr>
          <p:cNvPr id="8" name="Picture 8" descr="http://2.bp.blogspot.com/_aSWqyxrIgrA/S7d1eTYX_qI/AAAAAAAABFk/v2LNgsbVMdU/s400/buckingham-palace-guard.jpg"/>
          <p:cNvPicPr>
            <a:picLocks noChangeAspect="1" noChangeArrowheads="1"/>
          </p:cNvPicPr>
          <p:nvPr/>
        </p:nvPicPr>
        <p:blipFill>
          <a:blip r:embed="rId5" cstate="print"/>
          <a:srcRect/>
          <a:stretch>
            <a:fillRect/>
          </a:stretch>
        </p:blipFill>
        <p:spPr bwMode="auto">
          <a:xfrm>
            <a:off x="2057400" y="4013200"/>
            <a:ext cx="2133600" cy="2844800"/>
          </a:xfrm>
          <a:prstGeom prst="rect">
            <a:avLst/>
          </a:prstGeom>
          <a:noFill/>
        </p:spPr>
      </p:pic>
    </p:spTree>
    <p:extLst>
      <p:ext uri="{BB962C8B-B14F-4D97-AF65-F5344CB8AC3E}">
        <p14:creationId xmlns:p14="http://schemas.microsoft.com/office/powerpoint/2010/main" val="421872016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descr="http://www.ndoylefineart.com/dancers3.jpg"/>
          <p:cNvPicPr>
            <a:picLocks noChangeAspect="1" noChangeArrowheads="1"/>
          </p:cNvPicPr>
          <p:nvPr/>
        </p:nvPicPr>
        <p:blipFill>
          <a:blip r:embed="rId2" cstate="print"/>
          <a:srcRect/>
          <a:stretch>
            <a:fillRect/>
          </a:stretch>
        </p:blipFill>
        <p:spPr bwMode="auto">
          <a:xfrm>
            <a:off x="228600" y="609600"/>
            <a:ext cx="2896753" cy="2533650"/>
          </a:xfrm>
          <a:prstGeom prst="rect">
            <a:avLst/>
          </a:prstGeom>
          <a:noFill/>
        </p:spPr>
      </p:pic>
      <p:pic>
        <p:nvPicPr>
          <p:cNvPr id="58372" name="Picture 4" descr="http://www.buzzle.com/img/articleImages/263309-3017-56.jpg"/>
          <p:cNvPicPr>
            <a:picLocks noChangeAspect="1" noChangeArrowheads="1"/>
          </p:cNvPicPr>
          <p:nvPr/>
        </p:nvPicPr>
        <p:blipFill>
          <a:blip r:embed="rId3" cstate="print"/>
          <a:srcRect/>
          <a:stretch>
            <a:fillRect/>
          </a:stretch>
        </p:blipFill>
        <p:spPr bwMode="auto">
          <a:xfrm>
            <a:off x="6553200" y="304800"/>
            <a:ext cx="2228850" cy="3333750"/>
          </a:xfrm>
          <a:prstGeom prst="rect">
            <a:avLst/>
          </a:prstGeom>
          <a:noFill/>
        </p:spPr>
      </p:pic>
      <p:pic>
        <p:nvPicPr>
          <p:cNvPr id="58374" name="Picture 6" descr="http://www.elvincountry.com/travel-images/16002.jpg"/>
          <p:cNvPicPr>
            <a:picLocks noChangeAspect="1" noChangeArrowheads="1"/>
          </p:cNvPicPr>
          <p:nvPr/>
        </p:nvPicPr>
        <p:blipFill>
          <a:blip r:embed="rId4" cstate="print"/>
          <a:srcRect/>
          <a:stretch>
            <a:fillRect/>
          </a:stretch>
        </p:blipFill>
        <p:spPr bwMode="auto">
          <a:xfrm>
            <a:off x="2743200" y="3581400"/>
            <a:ext cx="3048000" cy="2819400"/>
          </a:xfrm>
          <a:prstGeom prst="rect">
            <a:avLst/>
          </a:prstGeom>
          <a:noFill/>
        </p:spPr>
      </p:pic>
      <p:pic>
        <p:nvPicPr>
          <p:cNvPr id="58376" name="Picture 8" descr="http://www.iexplore.com/res/iceland/img/young_girls.jpg"/>
          <p:cNvPicPr>
            <a:picLocks noChangeAspect="1" noChangeArrowheads="1"/>
          </p:cNvPicPr>
          <p:nvPr/>
        </p:nvPicPr>
        <p:blipFill>
          <a:blip r:embed="rId5" cstate="print"/>
          <a:srcRect/>
          <a:stretch>
            <a:fillRect/>
          </a:stretch>
        </p:blipFill>
        <p:spPr bwMode="auto">
          <a:xfrm>
            <a:off x="533400" y="3352800"/>
            <a:ext cx="1981200" cy="2960793"/>
          </a:xfrm>
          <a:prstGeom prst="rect">
            <a:avLst/>
          </a:prstGeom>
          <a:noFill/>
        </p:spPr>
      </p:pic>
      <p:pic>
        <p:nvPicPr>
          <p:cNvPr id="58378" name="Picture 10" descr="http://news.bbc.co.uk/nol/shared/spl/hi/pop_ups/06/europe_sweden_and_germany_fans_gear_up/img/8.jpg"/>
          <p:cNvPicPr>
            <a:picLocks noChangeAspect="1" noChangeArrowheads="1"/>
          </p:cNvPicPr>
          <p:nvPr/>
        </p:nvPicPr>
        <p:blipFill>
          <a:blip r:embed="rId6" cstate="print"/>
          <a:srcRect/>
          <a:stretch>
            <a:fillRect/>
          </a:stretch>
        </p:blipFill>
        <p:spPr bwMode="auto">
          <a:xfrm>
            <a:off x="3352800" y="533400"/>
            <a:ext cx="2857500" cy="2857500"/>
          </a:xfrm>
          <a:prstGeom prst="rect">
            <a:avLst/>
          </a:prstGeom>
          <a:noFill/>
        </p:spPr>
      </p:pic>
      <p:pic>
        <p:nvPicPr>
          <p:cNvPr id="58380" name="Picture 12" descr="Biggest halibut caught in the nother Norway"/>
          <p:cNvPicPr>
            <a:picLocks noChangeAspect="1" noChangeArrowheads="1"/>
          </p:cNvPicPr>
          <p:nvPr/>
        </p:nvPicPr>
        <p:blipFill>
          <a:blip r:embed="rId7" cstate="print"/>
          <a:srcRect/>
          <a:stretch>
            <a:fillRect/>
          </a:stretch>
        </p:blipFill>
        <p:spPr bwMode="auto">
          <a:xfrm>
            <a:off x="5867400" y="3733800"/>
            <a:ext cx="3090144" cy="2809876"/>
          </a:xfrm>
          <a:prstGeom prst="rect">
            <a:avLst/>
          </a:prstGeom>
          <a:noFill/>
        </p:spPr>
      </p:pic>
    </p:spTree>
    <p:extLst>
      <p:ext uri="{BB962C8B-B14F-4D97-AF65-F5344CB8AC3E}">
        <p14:creationId xmlns:p14="http://schemas.microsoft.com/office/powerpoint/2010/main" val="255280905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8" descr="http://english.people.com.cn/200606/22/images/pg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456113" cy="356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1" name="Picture 6" descr="http://www.afinsaportugal.com/images/portuga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398838"/>
            <a:ext cx="4381500" cy="3459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8" descr="http://www.portugalweb.com/images/Lusitano-50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43400" y="3914775"/>
            <a:ext cx="4800600" cy="294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Picture 4" descr="http://www.izzicarhire.com/slike/c/portugal.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81500" y="0"/>
            <a:ext cx="4762500" cy="391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4" name="Title 3"/>
          <p:cNvSpPr>
            <a:spLocks noGrp="1"/>
          </p:cNvSpPr>
          <p:nvPr>
            <p:ph type="title"/>
          </p:nvPr>
        </p:nvSpPr>
        <p:spPr>
          <a:xfrm>
            <a:off x="685800" y="2590800"/>
            <a:ext cx="7772400" cy="1143000"/>
          </a:xfrm>
        </p:spPr>
        <p:txBody>
          <a:bodyPr>
            <a:normAutofit fontScale="90000"/>
          </a:bodyPr>
          <a:lstStyle/>
          <a:p>
            <a:r>
              <a:rPr lang="en-US" altLang="en-US" sz="7200" dirty="0" smtClean="0">
                <a:solidFill>
                  <a:srgbClr val="FFFF00"/>
                </a:solidFill>
                <a:latin typeface="Arial Black" pitchFamily="34" charset="0"/>
              </a:rPr>
              <a:t>Portugal</a:t>
            </a:r>
          </a:p>
        </p:txBody>
      </p:sp>
    </p:spTree>
    <p:extLst>
      <p:ext uri="{BB962C8B-B14F-4D97-AF65-F5344CB8AC3E}">
        <p14:creationId xmlns:p14="http://schemas.microsoft.com/office/powerpoint/2010/main" val="93516811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travel.nationalgeographic.com/places/images/photos/photo_lg_spai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38525" y="3028950"/>
            <a:ext cx="5705475" cy="382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5" name="Picture 6" descr="http://www.spain-hotels.org/images/spai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0"/>
            <a:ext cx="37338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6" name="Picture 4" descr="http://news.hoteles.es/wp-content/uploads/2009/04/typical-spai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4648200" cy="332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7" name="Title 3"/>
          <p:cNvSpPr>
            <a:spLocks noGrp="1"/>
          </p:cNvSpPr>
          <p:nvPr>
            <p:ph type="title"/>
          </p:nvPr>
        </p:nvSpPr>
        <p:spPr>
          <a:xfrm>
            <a:off x="-1295400" y="1092994"/>
            <a:ext cx="7772400" cy="1143000"/>
          </a:xfrm>
        </p:spPr>
        <p:txBody>
          <a:bodyPr>
            <a:normAutofit fontScale="90000"/>
          </a:bodyPr>
          <a:lstStyle/>
          <a:p>
            <a:r>
              <a:rPr lang="en-US" altLang="en-US" sz="7200" dirty="0" smtClean="0">
                <a:solidFill>
                  <a:srgbClr val="FFFF00"/>
                </a:solidFill>
                <a:latin typeface="Arial Black" pitchFamily="34" charset="0"/>
              </a:rPr>
              <a:t>Spain</a:t>
            </a:r>
          </a:p>
        </p:txBody>
      </p:sp>
      <p:pic>
        <p:nvPicPr>
          <p:cNvPr id="8198" name="Picture 8" descr="People in Spain throw tomatoes at each other during the annual tomato figh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438" y="3311525"/>
            <a:ext cx="3286125" cy="354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1219200" y="5105400"/>
            <a:ext cx="990600" cy="369332"/>
          </a:xfrm>
          <a:prstGeom prst="rect">
            <a:avLst/>
          </a:prstGeom>
        </p:spPr>
        <p:txBody>
          <a:bodyPr>
            <a:spAutoFit/>
          </a:bodyPr>
          <a:lstStyle/>
          <a:p>
            <a:pPr>
              <a:defRPr/>
            </a:pPr>
            <a:r>
              <a:rPr lang="en-US" dirty="0">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hlinkClick r:id="rId6" action="ppaction://hlinkfile"/>
              </a:rPr>
              <a:t>Tomato</a:t>
            </a:r>
            <a:endParaRPr lang="en-US" dirty="0">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endParaRPr>
          </a:p>
        </p:txBody>
      </p:sp>
      <p:sp>
        <p:nvSpPr>
          <p:cNvPr id="8" name="Rectangle 7"/>
          <p:cNvSpPr/>
          <p:nvPr/>
        </p:nvSpPr>
        <p:spPr>
          <a:xfrm>
            <a:off x="6629400" y="3810000"/>
            <a:ext cx="2362200" cy="369332"/>
          </a:xfrm>
          <a:prstGeom prst="rect">
            <a:avLst/>
          </a:prstGeom>
        </p:spPr>
        <p:txBody>
          <a:bodyPr>
            <a:spAutoFit/>
          </a:bodyPr>
          <a:lstStyle/>
          <a:p>
            <a:pPr>
              <a:defRPr/>
            </a:pPr>
            <a:r>
              <a:rPr lang="en-US" dirty="0">
                <a:ln>
                  <a:solidFill>
                    <a:srgbClr val="000000"/>
                  </a:solidFill>
                </a:ln>
                <a:hlinkClick r:id="rId7" action="ppaction://hlinkfile"/>
              </a:rPr>
              <a:t>Running of the bulls</a:t>
            </a:r>
            <a:endParaRPr lang="en-US" dirty="0">
              <a:ln>
                <a:solidFill>
                  <a:srgbClr val="000000"/>
                </a:solidFill>
              </a:ln>
            </a:endParaRPr>
          </a:p>
        </p:txBody>
      </p:sp>
      <p:sp>
        <p:nvSpPr>
          <p:cNvPr id="9" name="Rectangle 8"/>
          <p:cNvSpPr/>
          <p:nvPr/>
        </p:nvSpPr>
        <p:spPr>
          <a:xfrm>
            <a:off x="3505200" y="5105400"/>
            <a:ext cx="1524000" cy="369332"/>
          </a:xfrm>
          <a:prstGeom prst="rect">
            <a:avLst/>
          </a:prstGeom>
        </p:spPr>
        <p:txBody>
          <a:bodyPr>
            <a:spAutoFit/>
          </a:bodyPr>
          <a:lstStyle/>
          <a:p>
            <a:pPr>
              <a:defRPr/>
            </a:pPr>
            <a:r>
              <a:rPr lang="en-US" dirty="0">
                <a:ln>
                  <a:solidFill>
                    <a:srgbClr val="000000"/>
                  </a:solidFill>
                </a:ln>
                <a:solidFill>
                  <a:srgbClr val="000000"/>
                </a:solidFill>
                <a:hlinkClick r:id="rId8" action="ppaction://hlinkfile"/>
              </a:rPr>
              <a:t>Bull Fighting</a:t>
            </a:r>
            <a:endParaRPr lang="en-US" dirty="0">
              <a:ln>
                <a:solidFill>
                  <a:srgbClr val="000000"/>
                </a:solidFill>
              </a:ln>
              <a:solidFill>
                <a:srgbClr val="000000"/>
              </a:solidFill>
            </a:endParaRPr>
          </a:p>
        </p:txBody>
      </p:sp>
    </p:spTree>
    <p:extLst>
      <p:ext uri="{BB962C8B-B14F-4D97-AF65-F5344CB8AC3E}">
        <p14:creationId xmlns:p14="http://schemas.microsoft.com/office/powerpoint/2010/main" val="68460709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Picture 4" descr="italy"/>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5202238" cy="3902075"/>
          </a:xfrm>
          <a:noFill/>
        </p:spPr>
      </p:pic>
      <p:pic>
        <p:nvPicPr>
          <p:cNvPr id="9218" name="Picture 8" descr="Etna in eruption, 199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3654425"/>
            <a:ext cx="4343400" cy="320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2" name="Rectangle 2"/>
          <p:cNvSpPr>
            <a:spLocks noGrp="1" noChangeArrowheads="1"/>
          </p:cNvSpPr>
          <p:nvPr>
            <p:ph type="title"/>
          </p:nvPr>
        </p:nvSpPr>
        <p:spPr>
          <a:xfrm>
            <a:off x="0" y="2667000"/>
            <a:ext cx="6096000" cy="1143000"/>
          </a:xfrm>
        </p:spPr>
        <p:txBody>
          <a:bodyPr>
            <a:normAutofit fontScale="90000"/>
          </a:bodyPr>
          <a:lstStyle/>
          <a:p>
            <a:r>
              <a:rPr lang="en-US" altLang="en-US" sz="7200" dirty="0" smtClean="0">
                <a:solidFill>
                  <a:srgbClr val="FFFF00"/>
                </a:solidFill>
                <a:latin typeface="Arial Black" pitchFamily="34" charset="0"/>
              </a:rPr>
              <a:t>Italy</a:t>
            </a:r>
          </a:p>
        </p:txBody>
      </p:sp>
      <p:pic>
        <p:nvPicPr>
          <p:cNvPr id="9220" name="Picture 5" descr="workinggondola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10200" y="0"/>
            <a:ext cx="37338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1" name="Picture 6" descr="cattedral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810000"/>
            <a:ext cx="41148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3" name="Picture 11" descr="143863216_2496439593_m"/>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81400" y="3962400"/>
            <a:ext cx="1966913"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4" name="Picture 15" descr="gasring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67000" y="152400"/>
            <a:ext cx="3124200" cy="210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5991134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518857"/>
            <a:ext cx="8305800" cy="1143000"/>
          </a:xfrm>
        </p:spPr>
        <p:txBody>
          <a:bodyPr/>
          <a:lstStyle/>
          <a:p>
            <a:pPr algn="ctr"/>
            <a:r>
              <a:rPr lang="en-US" dirty="0" smtClean="0"/>
              <a:t>Famous Sites of France</a:t>
            </a:r>
            <a:endParaRPr lang="en-US" dirty="0"/>
          </a:p>
        </p:txBody>
      </p:sp>
      <p:sp>
        <p:nvSpPr>
          <p:cNvPr id="9" name="TextBox 8"/>
          <p:cNvSpPr txBox="1"/>
          <p:nvPr/>
        </p:nvSpPr>
        <p:spPr>
          <a:xfrm>
            <a:off x="6019800" y="1295400"/>
            <a:ext cx="1905000" cy="369332"/>
          </a:xfrm>
          <a:prstGeom prst="rect">
            <a:avLst/>
          </a:prstGeom>
          <a:noFill/>
        </p:spPr>
        <p:txBody>
          <a:bodyPr wrap="square" rtlCol="0">
            <a:spAutoFit/>
          </a:bodyPr>
          <a:lstStyle/>
          <a:p>
            <a:r>
              <a:rPr lang="en-US" dirty="0" smtClean="0"/>
              <a:t>Louve Museum</a:t>
            </a:r>
            <a:endParaRPr lang="en-US" dirty="0"/>
          </a:p>
        </p:txBody>
      </p:sp>
      <p:sp>
        <p:nvSpPr>
          <p:cNvPr id="12" name="TextBox 11"/>
          <p:cNvSpPr txBox="1"/>
          <p:nvPr/>
        </p:nvSpPr>
        <p:spPr>
          <a:xfrm>
            <a:off x="4495800" y="5410200"/>
            <a:ext cx="2133600" cy="369332"/>
          </a:xfrm>
          <a:prstGeom prst="rect">
            <a:avLst/>
          </a:prstGeom>
          <a:noFill/>
        </p:spPr>
        <p:txBody>
          <a:bodyPr wrap="square" rtlCol="0">
            <a:spAutoFit/>
          </a:bodyPr>
          <a:lstStyle/>
          <a:p>
            <a:r>
              <a:rPr lang="en-US" dirty="0" smtClean="0"/>
              <a:t>Eiffel Tower</a:t>
            </a:r>
            <a:endParaRPr lang="en-US" dirty="0"/>
          </a:p>
        </p:txBody>
      </p:sp>
      <p:pic>
        <p:nvPicPr>
          <p:cNvPr id="19460" name="Picture 4" descr="http://wa1.images.onesite.com/blogs.telegraph.co.uk/user/henry_samuel/louvre.jpg?v=268800"/>
          <p:cNvPicPr>
            <a:picLocks noChangeAspect="1" noChangeArrowheads="1"/>
          </p:cNvPicPr>
          <p:nvPr/>
        </p:nvPicPr>
        <p:blipFill>
          <a:blip r:embed="rId2" cstate="print"/>
          <a:srcRect/>
          <a:stretch>
            <a:fillRect/>
          </a:stretch>
        </p:blipFill>
        <p:spPr bwMode="auto">
          <a:xfrm>
            <a:off x="4953000" y="1752600"/>
            <a:ext cx="3775982" cy="2819400"/>
          </a:xfrm>
          <a:prstGeom prst="rect">
            <a:avLst/>
          </a:prstGeom>
          <a:noFill/>
        </p:spPr>
      </p:pic>
      <p:pic>
        <p:nvPicPr>
          <p:cNvPr id="19462" name="Picture 6" descr="http://www.hclibrary.org/highlyrecommended/wp-content/uploads/image/eiffel-tower.jpg"/>
          <p:cNvPicPr>
            <a:picLocks noChangeAspect="1" noChangeArrowheads="1"/>
          </p:cNvPicPr>
          <p:nvPr/>
        </p:nvPicPr>
        <p:blipFill>
          <a:blip r:embed="rId3" cstate="print"/>
          <a:srcRect/>
          <a:stretch>
            <a:fillRect/>
          </a:stretch>
        </p:blipFill>
        <p:spPr bwMode="auto">
          <a:xfrm>
            <a:off x="533400" y="1447800"/>
            <a:ext cx="3838575" cy="5114925"/>
          </a:xfrm>
          <a:prstGeom prst="rect">
            <a:avLst/>
          </a:prstGeom>
          <a:noFill/>
        </p:spPr>
      </p:pic>
    </p:spTree>
    <p:extLst>
      <p:ext uri="{BB962C8B-B14F-4D97-AF65-F5344CB8AC3E}">
        <p14:creationId xmlns:p14="http://schemas.microsoft.com/office/powerpoint/2010/main" val="46016755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305800" cy="1143000"/>
          </a:xfrm>
        </p:spPr>
        <p:txBody>
          <a:bodyPr/>
          <a:lstStyle/>
          <a:p>
            <a:r>
              <a:rPr lang="en-US" dirty="0" smtClean="0"/>
              <a:t>Famous Sites of France</a:t>
            </a:r>
            <a:endParaRPr lang="en-US" dirty="0"/>
          </a:p>
        </p:txBody>
      </p:sp>
      <p:pic>
        <p:nvPicPr>
          <p:cNvPr id="47106" name="Picture 2" descr="Notre Dame"/>
          <p:cNvPicPr>
            <a:picLocks noChangeAspect="1" noChangeArrowheads="1"/>
          </p:cNvPicPr>
          <p:nvPr/>
        </p:nvPicPr>
        <p:blipFill>
          <a:blip r:embed="rId2" cstate="print"/>
          <a:srcRect/>
          <a:stretch>
            <a:fillRect/>
          </a:stretch>
        </p:blipFill>
        <p:spPr bwMode="auto">
          <a:xfrm>
            <a:off x="228600" y="2743200"/>
            <a:ext cx="3952875" cy="3162301"/>
          </a:xfrm>
          <a:prstGeom prst="rect">
            <a:avLst/>
          </a:prstGeom>
          <a:noFill/>
        </p:spPr>
      </p:pic>
      <p:sp>
        <p:nvSpPr>
          <p:cNvPr id="4" name="TextBox 3"/>
          <p:cNvSpPr txBox="1"/>
          <p:nvPr/>
        </p:nvSpPr>
        <p:spPr>
          <a:xfrm>
            <a:off x="762000" y="5943600"/>
            <a:ext cx="2819400" cy="369332"/>
          </a:xfrm>
          <a:prstGeom prst="rect">
            <a:avLst/>
          </a:prstGeom>
          <a:noFill/>
        </p:spPr>
        <p:txBody>
          <a:bodyPr wrap="square" rtlCol="0">
            <a:spAutoFit/>
          </a:bodyPr>
          <a:lstStyle/>
          <a:p>
            <a:r>
              <a:rPr lang="en-US" dirty="0" smtClean="0"/>
              <a:t>Notre Dame Cathedral</a:t>
            </a:r>
            <a:endParaRPr lang="en-US" dirty="0"/>
          </a:p>
        </p:txBody>
      </p:sp>
      <p:pic>
        <p:nvPicPr>
          <p:cNvPr id="47108" name="Picture 4" descr="http://library.gmu.edu/resources/french/arc-de-triomphe.jpg"/>
          <p:cNvPicPr>
            <a:picLocks noChangeAspect="1" noChangeArrowheads="1"/>
          </p:cNvPicPr>
          <p:nvPr/>
        </p:nvPicPr>
        <p:blipFill>
          <a:blip r:embed="rId3" cstate="print"/>
          <a:srcRect/>
          <a:stretch>
            <a:fillRect/>
          </a:stretch>
        </p:blipFill>
        <p:spPr bwMode="auto">
          <a:xfrm>
            <a:off x="4800600" y="1828800"/>
            <a:ext cx="3886200" cy="3020100"/>
          </a:xfrm>
          <a:prstGeom prst="rect">
            <a:avLst/>
          </a:prstGeom>
          <a:noFill/>
        </p:spPr>
      </p:pic>
      <p:sp>
        <p:nvSpPr>
          <p:cNvPr id="6" name="Rectangle 5"/>
          <p:cNvSpPr/>
          <p:nvPr/>
        </p:nvSpPr>
        <p:spPr>
          <a:xfrm>
            <a:off x="5562600" y="5029200"/>
            <a:ext cx="1847109" cy="369332"/>
          </a:xfrm>
          <a:prstGeom prst="rect">
            <a:avLst/>
          </a:prstGeom>
        </p:spPr>
        <p:txBody>
          <a:bodyPr wrap="none">
            <a:spAutoFit/>
          </a:bodyPr>
          <a:lstStyle/>
          <a:p>
            <a:r>
              <a:rPr lang="en-US" dirty="0" smtClean="0"/>
              <a:t>Arc de Triomphe</a:t>
            </a:r>
            <a:endParaRPr lang="en-US" dirty="0"/>
          </a:p>
        </p:txBody>
      </p:sp>
    </p:spTree>
    <p:extLst>
      <p:ext uri="{BB962C8B-B14F-4D97-AF65-F5344CB8AC3E}">
        <p14:creationId xmlns:p14="http://schemas.microsoft.com/office/powerpoint/2010/main" val="26811612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pic>
        <p:nvPicPr>
          <p:cNvPr id="5126" name="Picture 6" descr="http://www.sgroc.org/images/photos/gallerymain/ROMhierarchsvisit/Group%20(inside)a.jpg"/>
          <p:cNvPicPr>
            <a:picLocks noChangeAspect="1" noChangeArrowheads="1"/>
          </p:cNvPicPr>
          <p:nvPr/>
        </p:nvPicPr>
        <p:blipFill>
          <a:blip r:embed="rId3" cstate="print"/>
          <a:srcRect/>
          <a:stretch>
            <a:fillRect/>
          </a:stretch>
        </p:blipFill>
        <p:spPr bwMode="auto">
          <a:xfrm>
            <a:off x="4465320" y="3733800"/>
            <a:ext cx="4678680" cy="2924175"/>
          </a:xfrm>
          <a:prstGeom prst="rect">
            <a:avLst/>
          </a:prstGeom>
          <a:noFill/>
        </p:spPr>
      </p:pic>
      <p:pic>
        <p:nvPicPr>
          <p:cNvPr id="5132" name="Picture 12" descr="http://nickholdstock.files.wordpress.com/2012/01/25882en_usi_roma-people1.jpg"/>
          <p:cNvPicPr>
            <a:picLocks noChangeAspect="1" noChangeArrowheads="1"/>
          </p:cNvPicPr>
          <p:nvPr/>
        </p:nvPicPr>
        <p:blipFill>
          <a:blip r:embed="rId4" cstate="print"/>
          <a:srcRect/>
          <a:stretch>
            <a:fillRect/>
          </a:stretch>
        </p:blipFill>
        <p:spPr bwMode="auto">
          <a:xfrm>
            <a:off x="559279" y="940723"/>
            <a:ext cx="4267200" cy="2793077"/>
          </a:xfrm>
          <a:prstGeom prst="rect">
            <a:avLst/>
          </a:prstGeom>
          <a:noFill/>
        </p:spPr>
      </p:pic>
      <p:pic>
        <p:nvPicPr>
          <p:cNvPr id="10" name="Picture 2" descr="https://encrypted-tbn0.google.com/images?q=tbn:ANd9GcSEKEJ6ahw5xelilXgFmtOkkpj3G5SBD9ZerzgnD2y8rxnYYkUPGw"/>
          <p:cNvPicPr>
            <a:picLocks noChangeAspect="1" noChangeArrowheads="1"/>
          </p:cNvPicPr>
          <p:nvPr/>
        </p:nvPicPr>
        <p:blipFill>
          <a:blip r:embed="rId5" cstate="print"/>
          <a:srcRect/>
          <a:stretch>
            <a:fillRect/>
          </a:stretch>
        </p:blipFill>
        <p:spPr bwMode="auto">
          <a:xfrm>
            <a:off x="4953000" y="762000"/>
            <a:ext cx="3967504" cy="2971800"/>
          </a:xfrm>
          <a:prstGeom prst="rect">
            <a:avLst/>
          </a:prstGeom>
          <a:noFill/>
        </p:spPr>
      </p:pic>
      <p:pic>
        <p:nvPicPr>
          <p:cNvPr id="5134" name="Picture 14" descr="http://www.longislandtrip.com/images/destination/NORTHERN-EUROPE.jpg"/>
          <p:cNvPicPr>
            <a:picLocks noChangeAspect="1" noChangeArrowheads="1"/>
          </p:cNvPicPr>
          <p:nvPr/>
        </p:nvPicPr>
        <p:blipFill>
          <a:blip r:embed="rId6" cstate="print"/>
          <a:srcRect/>
          <a:stretch>
            <a:fillRect/>
          </a:stretch>
        </p:blipFill>
        <p:spPr bwMode="auto">
          <a:xfrm>
            <a:off x="228600" y="3733800"/>
            <a:ext cx="5086350" cy="2857500"/>
          </a:xfrm>
          <a:prstGeom prst="rect">
            <a:avLst/>
          </a:prstGeom>
          <a:noFill/>
        </p:spPr>
      </p:pic>
      <p:sp>
        <p:nvSpPr>
          <p:cNvPr id="4" name="Title 3"/>
          <p:cNvSpPr>
            <a:spLocks noGrp="1"/>
          </p:cNvSpPr>
          <p:nvPr>
            <p:ph type="title"/>
          </p:nvPr>
        </p:nvSpPr>
        <p:spPr/>
        <p:txBody>
          <a:bodyPr/>
          <a:lstStyle/>
          <a:p>
            <a:endParaRPr lang="en-US"/>
          </a:p>
        </p:txBody>
      </p:sp>
    </p:spTree>
    <p:extLst>
      <p:ext uri="{BB962C8B-B14F-4D97-AF65-F5344CB8AC3E}">
        <p14:creationId xmlns:p14="http://schemas.microsoft.com/office/powerpoint/2010/main" val="100809484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3819525" cy="1143000"/>
          </a:xfrm>
        </p:spPr>
        <p:txBody>
          <a:bodyPr>
            <a:normAutofit fontScale="90000"/>
          </a:bodyPr>
          <a:lstStyle/>
          <a:p>
            <a:r>
              <a:rPr lang="en-US" dirty="0" smtClean="0"/>
              <a:t>Western and Central Culture</a:t>
            </a:r>
            <a:endParaRPr lang="en-US" dirty="0"/>
          </a:p>
        </p:txBody>
      </p:sp>
      <p:pic>
        <p:nvPicPr>
          <p:cNvPr id="46082" name="Picture 2" descr="http://cache.virtualtourist.com/975681-DUTCH_AS_THE_TOURISTS_SEE_IT-Netherlands.jpg"/>
          <p:cNvPicPr>
            <a:picLocks noChangeAspect="1" noChangeArrowheads="1"/>
          </p:cNvPicPr>
          <p:nvPr/>
        </p:nvPicPr>
        <p:blipFill>
          <a:blip r:embed="rId2" cstate="print"/>
          <a:srcRect/>
          <a:stretch>
            <a:fillRect/>
          </a:stretch>
        </p:blipFill>
        <p:spPr bwMode="auto">
          <a:xfrm>
            <a:off x="533400" y="1905000"/>
            <a:ext cx="3743325" cy="4762500"/>
          </a:xfrm>
          <a:prstGeom prst="rect">
            <a:avLst/>
          </a:prstGeom>
          <a:noFill/>
        </p:spPr>
      </p:pic>
      <p:pic>
        <p:nvPicPr>
          <p:cNvPr id="9218" name="Picture 2" descr="http://www.hickerphoto.com/data/media/3/ad_33412n.jpg"/>
          <p:cNvPicPr>
            <a:picLocks noChangeAspect="1" noChangeArrowheads="1"/>
          </p:cNvPicPr>
          <p:nvPr/>
        </p:nvPicPr>
        <p:blipFill>
          <a:blip r:embed="rId3" cstate="print"/>
          <a:srcRect/>
          <a:stretch>
            <a:fillRect/>
          </a:stretch>
        </p:blipFill>
        <p:spPr bwMode="auto">
          <a:xfrm>
            <a:off x="4495800" y="3352800"/>
            <a:ext cx="4457700" cy="2952750"/>
          </a:xfrm>
          <a:prstGeom prst="rect">
            <a:avLst/>
          </a:prstGeom>
          <a:noFill/>
        </p:spPr>
      </p:pic>
      <p:pic>
        <p:nvPicPr>
          <p:cNvPr id="6" name="Picture 2" descr="http://media-cdn.tripadvisor.com/media/photo-s/00/18/8d/bb/the-netherlands.jpg"/>
          <p:cNvPicPr>
            <a:picLocks noChangeAspect="1" noChangeArrowheads="1"/>
          </p:cNvPicPr>
          <p:nvPr/>
        </p:nvPicPr>
        <p:blipFill>
          <a:blip r:embed="rId4" cstate="print"/>
          <a:srcRect/>
          <a:stretch>
            <a:fillRect/>
          </a:stretch>
        </p:blipFill>
        <p:spPr bwMode="auto">
          <a:xfrm>
            <a:off x="4450773" y="228600"/>
            <a:ext cx="4495800" cy="2836441"/>
          </a:xfrm>
          <a:prstGeom prst="rect">
            <a:avLst/>
          </a:prstGeom>
          <a:noFill/>
        </p:spPr>
      </p:pic>
    </p:spTree>
    <p:extLst>
      <p:ext uri="{BB962C8B-B14F-4D97-AF65-F5344CB8AC3E}">
        <p14:creationId xmlns:p14="http://schemas.microsoft.com/office/powerpoint/2010/main" val="152079140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1066800" y="321364"/>
            <a:ext cx="7772400" cy="1143000"/>
          </a:xfrm>
        </p:spPr>
        <p:txBody>
          <a:bodyPr/>
          <a:lstStyle/>
          <a:p>
            <a:r>
              <a:rPr lang="en-US" altLang="en-US" dirty="0" smtClean="0"/>
              <a:t>Vatican City</a:t>
            </a:r>
          </a:p>
        </p:txBody>
      </p:sp>
      <p:sp>
        <p:nvSpPr>
          <p:cNvPr id="12291" name="Content Placeholder 2"/>
          <p:cNvSpPr>
            <a:spLocks noGrp="1"/>
          </p:cNvSpPr>
          <p:nvPr>
            <p:ph idx="1"/>
          </p:nvPr>
        </p:nvSpPr>
        <p:spPr>
          <a:xfrm>
            <a:off x="4114800" y="1371600"/>
            <a:ext cx="4343400" cy="4114800"/>
          </a:xfrm>
        </p:spPr>
        <p:txBody>
          <a:bodyPr>
            <a:normAutofit/>
          </a:bodyPr>
          <a:lstStyle/>
          <a:p>
            <a:r>
              <a:rPr lang="en-US" altLang="en-US" dirty="0" smtClean="0"/>
              <a:t>The smallest country- 109 acres (0.2 square miles) </a:t>
            </a:r>
          </a:p>
          <a:p>
            <a:r>
              <a:rPr lang="en-US" altLang="en-US" dirty="0" smtClean="0"/>
              <a:t>pop. 870 </a:t>
            </a:r>
          </a:p>
          <a:p>
            <a:r>
              <a:rPr lang="en-US" altLang="en-US" dirty="0" smtClean="0"/>
              <a:t>St Peter’s Square</a:t>
            </a:r>
          </a:p>
          <a:p>
            <a:r>
              <a:rPr lang="en-US" altLang="en-US" dirty="0" smtClean="0"/>
              <a:t>St Peter’s Basilica</a:t>
            </a:r>
          </a:p>
          <a:p>
            <a:r>
              <a:rPr lang="en-US" altLang="en-US" dirty="0" smtClean="0"/>
              <a:t>Sistine Chapel</a:t>
            </a:r>
          </a:p>
          <a:p>
            <a:r>
              <a:rPr lang="en-US" altLang="en-US" dirty="0" smtClean="0"/>
              <a:t>100% Roman Catholic </a:t>
            </a:r>
          </a:p>
          <a:p>
            <a:r>
              <a:rPr lang="en-US" altLang="en-US" dirty="0" smtClean="0"/>
              <a:t>Vatican lira (.75 - $1)</a:t>
            </a:r>
          </a:p>
          <a:p>
            <a:r>
              <a:rPr lang="en-US" altLang="en-US" dirty="0" smtClean="0"/>
              <a:t>Swiss Guards to protect pope</a:t>
            </a:r>
          </a:p>
        </p:txBody>
      </p:sp>
      <p:sp>
        <p:nvSpPr>
          <p:cNvPr id="12292" name="AutoShape 7" descr="data:image/jpeg;base64,/9j/4AAQSkZJRgABAQAAAQABAAD/2wCEAAkGBxQTEhUUExQUFhUXFxQUFxgYFxQXFxcXFBcXFxgUFBcYHCggGBolHBQXITEhJSkrLi4uFx8zODMsNygtLiwBCgoKDg0OGxAQGywkHyUsLCwsLCwsLCwsLCwsLCwsNSwsLCwsLCwsLCwsLCwsLCwsLCwsLCwsLCwsLCwsLCwsLP/AABEIANoA5wMBIgACEQEDEQH/xAAbAAABBQEBAAAAAAAAAAAAAAAFAQIDBAYAB//EAEIQAAEDAgMECAMFBgQHAQAAAAEAAhEDBBIhMQVBUWEGEyJxgZGhsRQyQgfB0eHwI1JicpKyFTOCwkNEY4OTovEW/8QAGgEAAQUBAAAAAAAAAAAAAAAAAQACAwQFBv/EACwRAAIBAwMCBQQCAwAAAAAAAAABAgMREgQhMRNBBRQiUWEyUoGRcbEjQvD/2gAMAwEAAhEDEQA/AJZTgUG+LKUXTlzGJvhthUmJBW3Lk4XDkLCsFKtw1upGhMTnlwTba6xA7o+9Z+7L3B38RDR4kNHqVZqMLRlvIHmfzWj5OKp377Eakrh8OC7HzQWi935KTrHKjVp4ScR63QWxBLKFCo5LjcoxYhUOCdjCFhzk6XJIVi1WqhQXF9TpiXva3fBOZ7miXHyWb2ptshxZSPaGTnxOE/usnIu57kKo2xc6TJJOZJJJ5klaNDRJrKp+iCdV8RNdT25bn/iH/wAdSPaVdt6jKn+U9lTk1wLh3tPaHksqyzS/BZ9oTGYIycDxadQVZlo6LWysMU5ruapwg5pMkDtb6o3Ko91RoGRdJqAfzHNw78+aLdWciMwRIO4hZ9fSyp78onhUUtu5NIS4wq5pFL8OVV2JCY1QlFUKIWp4pwtjxSCSdaF3WhM6hd1CQBTWCb8QlNuk+GCQROvCcKoTTbJwoJAHdauXC3XJCBuAcE5tNKFIwI7h2OwKpavcXukEAT6aQrygbQnGOIcPMK3pY5ZR+BknYEsqufbY9CX0SPGqxFrmkZYBveJ7gC7LxAS2th+wbScGiDRccI0dScHdknMAkCRvhPu6zWRUcYDAT3kyPvWxhsV0+SUMjJOAQe1231rSWMg4iBJygfUfwRO1LiJdHKBCydZSlm59ixB7WJSE4BclAVAcLCpbbuHMpHDqcp4c1eQzbp7IHirOlinVVyOq3hsZ6ysgO5F7ekAFRFwGQIJKlsdstmHtDc4GeKe/gtlIrZJbBKkM9FYFGeCq3W1aVNmJxiZOh55TpKzlPpQXVMnEt3CG+6elcUppGjvbfh3hTbAuZa6m7d2m8hvH64qrZbVZUZiBmBJAEkZhuccyB4qKncBtzT1DnEiCPpESZ73R4JSipRcX3GN7po0QTgFzU5cyzQEXJZSJciOKYnFNR4EcuXJUhHJQE0JwSELK5dK5CwgUApWpW005tMo5IdYaCkouhx8CpRRKjc3C5XNDNdZEdVPEuspyNYWb6SNxAtaZwy93eASGjnv8lo6bsieSD2lL5i7e5x/qOL71vSWxSTdyLZmzxTpgefMneigKaxsAD9BKCsbxGVpKP5LdJXVx7U8JjU7Es66JbMch23B+znPIjT1V/Egu0rsmqaX0hoceeKR9ys6VN1FYZOLcWjL7Ze5wENcNx3SBOZEmCUHo2rjAEgySSD9O4co4rU1KWMRI91RuKBpuYD9RAgDcOJ8FtqVig6V3uEaFpipnTE4lzwZiSDmOfaKFUtninVYHDIkgZktIImeGoCP7NuGQTnOYAiN+glMotDambJY8iHGJY46h0ceKd2JHTVwhsuiGNMAZkRlGk/j6KanaNfUBORbmD5fgrTmwI1CpBxa4Pzhrmgxva6RBG/X0SYUlwE7W5l72EQ5sdxDtD6KyqNtSmo+pxAYO5k5+Z9Fclc/qsI1GolyKbVxxSEpJTDKr5JDrMcXLpUbwUjClkhYsllISntpkqVtoSmuokLFkIXBWfhIT22qHViHBlUrlbNslR6sRYMzrdohS09oBAy1PlJ00WsDQ078cFHe1w4CBmEIY4K7avAqGkRn1bKvhULgBH+if9QU+ioOVZNdivqnGEN+5dpO9QmvU9BoITK1DMTMFzWgcS4hoA8SukWTMpyRXqVY0UXXqS5Ia5zc+ySPIwoCRwK5jV1XUqtv+P0a9GkowRMLhObVlVw7kVJTqx9JVa5LgSOqkKhf0MRFRvzNEH+JuseCuVak7ikD+SfTqypyUkBwTRn6LCDnrl3Kzte4ghhyA0gEkmN0cAfVS17UjtDT7lFfMxOY7eAQec4fwXTUasKkcomXODi7Mq28nJtN0a5wJRSsHBpJpNGR1dM5aaKtQuCXQ0ZDed/cioql+REQp0MZFs5zjSEmdQJ4blJQqQXjkM92/1H3qTBDAB4J1WiQAAJynxVfVVnRpOSJKMMp2Y1lxAAG5ONyUwzwUYcZ0XMSm5NtmpjYm+IKmpXfFRYv4UwtO4JlxKJZrXoUdO8CqupngosB4I4odigq3aA4p/wDjEIKGmdE51Incl013Figs7bBKUbSPFA3NcPpU7A8j5UHSiHFBB+1Hc1yGuov4JUVCIsQm60bwCrOtxwRM287yu+FCkVL5K3XI9m7PD3Bsan01Pom7Zti3DcYSIqVaL8s8Lnk0u8DDA/mCL7It/mjUtIHpPjBRza22adANDyJPyjUmBuH3rpvCdMoUXJ9zH12olKokuxnrDZjy3EW4W6y/s+MHP0U1ps0OqCoXS1hlgAgF372esSoqd7Uuqgbo3WBoAN54laFtMZNAgDTuWjjHsU3OXczN/bN6x0gZmfNRdU0bgiG17cdYfBU/hQuP1mnXXn/LN2hW/wAcf4IXNbyTmNbyUvwoStswdAVXWn9iXrkLmt4LmU28FOLQTEZ8N/knm1A3aa5HJT+QqNXUX+iPzUU7XIjQaQRE5FY+4ovGT2EHePeDvHMLabNq0zVYWuBa4Oblpi7JA8gUbudm06jYe0Ea/mt7w/RdKlvyzPr6u8/g8xsaeeQRRjCFpGdEacktc5vLXhvOcozadGKAicT/AOY5eQhXVRkR+ZijBU3S8DcNVBguqt41tswupBoL6h/yWmTk4nI5RkM816RsrZVCC4UqY7Tg3sgwAYGZz3T4osKQ4J3l4v6tyOWpb+nYxV/aBh0yOY7pKo9WJ0Ws25SD3sYInC5xngC0D3PkUKds88J7s1zut8NcKr6cXY0tPrMoLJ7g4NHBTBjeAUxtwuFALM8uWetciwN5KtVpN4K91IXdSElQSF1WDeqCsU6bVZ6kcEvVDgndFC6zKT6AnRT02NhTimF3VhDoRYOsyu4NXKx1QXIeXQesypCRR9cEvWBWEnexEy/YmDPBQXuyKVWu2tUNSYDYxAtAG5ojszvKt2wyT3GCF0dK8Uooyqm7bL9qxjRhY0NbwHuTqVYpZKrbuzV5jOKvplZgnaNOXTolobPDhIxeOivPY3epaNdv0kdyhlo6M5ucldsk8xOMVFAf5TBaAe72JVnPipLu6YSWugERkeB0IUVy3syNytQpwirJJETnJ8sqbYpk0y4fMzMceY7lbsqWIYuIBUbaoc3PeIITrB+HsnQZDuT3EbcFbe2Y1kV2Q0tcC+Mi6csXCRKL0r0QJIjLM5FDOkN7hpvAEy057ggOx65fhLzJgHwAmFG1uO7GxqbUYxrna4QcvDSVb2VtM1KbDAGJpORyEZb9SstaVABM5nM+Ku7CLnlow9kmtLp0h5gQjjYGzD1nXFClDjiwwCdJJIGnirhu3bgPdCxaBxIIy0I3JlxULKIj5zFNnNx7I8tfAo2SBcjtw6pVqVJBk4ATnkzIx4+ytiy3ucTvTrelgaGjQAD8+86pzgTvTkgENY7onvzVZ9Mb2kdyvNpJteAFHU09KovVFMkjWnHhg82/DP38lCUQbTlNq0uIn381lajweL3pO3wy3T1r4miguKdXpwMQzA14hU/iwsStRnRljNWZoQkpq8S0Fyr/ABISfFBQXH2ZZXKobsLkhWZl6d4UQ2e8ueB3+gQYWvNF+jlt+0nWB7qTTpSqxS9yxXSVNv4NS1vZ8k0HcpQMkx45eS6GPJhMsW7iDCJAyhlqUSpq9AgkhDRnI6FdU2cAMgpXK3SqT3qVETMT0jpOaKbjqx4aTxZU7M+DsKKWVXEwSpOm8/D4R9T2CeABxe7Qq1jryMEJJ+oNtiR7ITgwb1O+kocJUowZc2TCwyJkLG2lA0jXYfpbLdZIcYz9VuCJWW6X0i003tEatceTuPKRPgmTCiDZ9cuwjU71p9k0ABBLW9qoY3mXk6eKqdF9lta3EdUXtWgvc4DMOc0HkIHuEm9hdy40gaeiEWFQ1qpef8uiXsZ/E8k4n9wHZHe5XdolzGRT/wA15wsy0nV5HBok+Q3puzrIUgaYmAG+wBJ5kifFIRclInGmkATwDEx7ZU6RIQylTTnUZyUrFMyEGIq1bQRHKO9YLaDTRqOY46Zjm06FejvCzHS7Z4c1tSM25HuP5+6yvFtMqtByXMd/x3NDw6thVxfDM0+7H7yi+L/iXdQ1I6g1cfsdHiiJ91/EuThTauRugYoFOvDwRzohXLqjwf3Z8iAf7ghpthwCt7IvG0arXEZaO7jkfx8Fd09SEaiZDXg5U2kbN5UeKOKfUiRGYOYKa4roUtzBZYt3Aom0oRRKKUcUCVbpshkWWtlSvZGYSCBCfSrBwMbiWnvBhTJ2ImBOl9YG3I3lzQORmfYFULCQGcYCI9JKE0jyIPkfwKh2ZQxBp4JP6hLgutaUppK22knhg4KW4wHupKjtW1bUY4ETlkO7RFnul0cAoqtPektwsF9HGEMwHVuXeNQfKETpRTxGYaCXHSZME5ndqqdAYan6zadPIz6J9ZwqVOrjE0xiiIMD5TyyzTHsITZ1Vz3GtUAkyGAfSyZHiYBPgpbOvNapPLyhXXFoyAiMlTaR12X7sepQfAS48pHBOISQpENI1wTywp7KCIBrQnNUwprgxC4RrtFVuqIexzD9QI896uvCrA5prVwq63R5BeValN7mO1aS0+BhQfGvOS2PTLZoFUPGjxn/ADN/KPJZ9lkuN1dOFCtKFjqaFV1KakDhWqLkTdSA3LlVzXsS7hF1IcFA6xB3IoGpQE5RSK/UZHYuc0BmcDSfYIhb3UjjzH3qsFap2JeC+i6HfU3LPnByIP4rW0Ndv0GfqYL6ghb1QUQpVtyyZ2mWOiqwtPFuni38EUt9oNyLTPstaFdFKUA3c1JwtGsj0VFl91Ny5p+R5E8i4Az5lWbJpnG7XcFnOkVbFULhvj0ySqTaWQIRT2NftKjiY4cQQquxmRT8VT6M7YFek5hP7SnDTzEZOHse7mi9rTgQrEZqcVJEUli2mSwkcYUwaqtaqMYZvguPnH67lLcZYgps7RKnwqJwgoZ0j6SUrOm19Rr3YnYWtYATMTvIACfwgclDpxXp0aOI1TTe6WMiZM6jLSImeSi6HEOotc15cCGgEzMt7J1z1BWE6Y9JXXr2YGGm1geBLg7GXQc4ED5QN+ZUvR3pfXtGGiKLKrWlwxS4avJ1jjOsFQyndj0j1c0BMF2fDf5Ln0mtLTvmPMFRbCvHXFCnWezA54ktmYzj7lau6YDSTug+RT+UN7liFxCcFycAaAntSLkhEgXBclagIRwVN+quPVKJKQSptm16ykcsxmPD8lm/heQWyLZELP3FPC4jmsLxmgnjV/DNLQVXZw/ILNlO4LkQK5YSRo5MGpQlXAJ1hosIvsZkAu45IQEXp31JoDcWYyiDrvWj4dBOo5y7f2VtXL02Xch27Ra6C4ETIkCdNxz5oXYVaFJ0hrnO4mIHcAid7dGoAxjSZIzgoZtazFOq5o0Ab49kT6ytCq7SziVYLsy5c7cxZCR7oZd1g5QinmmXFLJV5V5S5JFTiuBNntcx2NhIMnMfrNb7Y9zULAXxJ5QgHRKi11EhwnC93qGlaRqtaWm4rK/JBWabtYudeEKtHF1R7iCNAO7grSVrleu2QDyJVG+2dTqgCqxjwDIxAEA8RKvNK54U8WRs8j+0ywbQr0XUG4C5jy7B2c2uZBy/mWi+znZzW27Khb234nuyG6o+B3QfZN+0botXvHUTQwdgVA7E/D8zqZG4z8p81oei9g63o0qTsOJlNjTBJG+YJjeo5L1XCnsF8JJkZcs02vblzSDvBVg1TPJKX7oUiAdRzaO4JUlGkQAAchxEp4oH94f0/mhewjoSKKvb1voew8nNcPUH7lTdtCpTMVqRA/ebm1DO3IcWE2lPaqtvdMf8rgeW/wAlPiRumBqx1Uqu90d6eXSVBdBwEhs5+h39yLaQrDqZjMlC9qYSQWkHcYIKuusC4dstPcDl6oXeWgpnLQrP8QbdCV1sWtKrVFuVpXJYXLlzXBuNcHoZ8eFGdohNzJekwqait0L2NQCeO/zWaqbSAUtvtMFSQrTp7x2GyoKWzNvYbWlwGH1/JDdv1Q+uSOAHj+oQL/EeBg8Uw7Yt6LDUrda6NQ3D95krRo6x1YYSe9ypU0rhLJLYvDN3ir7bQFpkcPvQCz+0Gwc7CylVaeJa0+uIouzpJQewua4gBwZm0jtEEx5NKuQo48lZyb4QT6NtwioP4gfT8kbaVmNhXrS9+YgtBnuP5o426ykDLP0yVqm0okNRO5clcCq7Kkieala3Ic4UmaI8WTNcpQkEZKRrc1IqoxxGFqjpt7bidIaN6e6opGnLvCLqXFaxI2N0JSE2hmYUjB2iEVMFiI1EoeVMGZafrzVFzzifB0MD+kH7ynZoGJY639QlbWaclC2oeXiPwXYg7VviEskw2A3S7YIq0HmkA2oASIyBjUcjzWQ6OXVehUwvfUfTJluJ7nQDuzOma3u0L4UWOLz2YOfhos/ZW0U2Tq1oB8Aoakb7oenY1rH7p0ieGYlSqOiBhbxgKVSoaZzpEXUw0sc4ScJgkDSZI8EPZf4xhc9pcIMZYv8A4jXSWiDRfO4Yv6dfSVhGX7GfKAOPE95WV4nqOksbfUi/o6Lqer2NCXrln/8AFhxXLncjU6TAgsHkfmov8OfK1AtF3wg4KbcOZjb2xfGqk2TYP3lax9iDqFJSsQNyLm8cQZb3BjLA8QhfSqk2lbvc/MfLE6k6AFa34YcF5x9qF8MdOg36e27vOTR5T5p2loZ1UhtavjBsx1tchrgc1vdk1BVtgWST124EmW09COHb9V5wAvUPsnqw1g/eqXX/AKMtT/uK6TBNoyYzZptg0S3NzXNMQMQLZ7pC08dkDkB96r7TfNRoG5seJJyVoblHKKjJpDXLLctNPZA7/VW6I05KvQYCrdOkE5DGTtXFOcwRuXUdM1IiNkRTZT3tEpHEg5aJ1gE1AqWlqojpOhT6VTjmnIBYhCaBmpU/n9svuRF1TgAEH2c/tVDxcT6lNk90Fdwi5kLiyPdMOSkeU9AK1zQbUY5j2hzTEhwBB7wUCrtwAcIHstIWZTMhA9mEP6+m/tAVXtzz7Lg14HhjjwStd2Cgra1w8BwdlAEGRBGuX60VtqB0B1ZwgyBoiVEAkH8vBSKLsNbHbQoY6bm8WuHmCPvXkR2E7iV7BUcRzCy15SGN0DKSfNZXiyeEZfP9l/QTs2jGs2IePuuWs6vklWA5GnmwqdnjglFg1Z+j0wa/KWt8R7yonbZpvcesuaLWj/qtk+ZyW5T8NlLmyM+WoSDtXqgcMgu3AESe6SqjbxuItNMtgEwYLst5AyA8UC2ltOzewjr6R5B7CfDNUuj22GAvFWuz5YaXPHHTMq2vDKKa3IXqajXAX2htJr2uYARILZ0OfDgvE+kFi+lVIdJBzaTvH4hesfGUSZ66lv8Arb+KA9L7OjXpANrUQ9plpxtjgQY4j1hW/K0oR9GxF1aktnweaAI98Q+jaWzqbnMd1t26WkgiW27dR/Krtn0Xof8AEvqLe4T/ALkXr7JsDRpU3X4il1hkMJk1CCcv9IUTg/8AmSLb3/TND9nRPwzXEyXOc4k5kmdSd5yW7omVguju1bOgxtIXLS1ujnDCTMmTllmUePTKyb/zLPDEfYKrazHTTbukaqnKs0wP1CxTftBsAYNYn/t1Y/tRG3+0PZ2IN+IGe/BUjxOHJSJjHTl7GsZy9Ejz3LI3v2m7Pp9nrXPP/TYSPMwFa2J04sq+TKoa8/TUGA+BdkfAp6aI3TlzY0U/rNc1Uq/SG2Z89ei3/uM/FC6vTawac7hngHn2anXBhJ8I0wUrXfrNArXpjY1AA27oAni8N/uhWP8A9DawXfF28DMnrWZeqddDHGS7BlzxH6+9Z/YmZPGN/eFYrdJbY0nllzQf2XQG1GEzECM+KA7P6S2dJ37SvTGR0OKNNQ2YTZvdDlGVnsa8tSA/l+f63LOUenWz3GBdM4SRUaPMthWndLbAZ/F0DvMPB9lJde4OnL2YawCJ3rIWN1hvrlh3ilUH9OFx/tVm46fbPa0n4hpP8Lahnlk1Y216V2b72tXNTCHU2sY54cDkZc2OcN8k1ySaHKlOz2ZvRUBJPMq9RmFhT09smmDUJHENcQJ/W5Oq/atZU4a0VqnNrAAP6yD6KXqoHQn7HoWIEKk+zBK8/rfa7b6soVSeZaPaUKu/tiqwRStmNO4ve50HiQAPKVV1ijVp4onoU6kJXsepfABcvGqX2tXwGbaDu+m7/a4JVl+U+C9kzzo108VwoV0LSKWU/csGuIzmdyYax5qJSNSDGU3yzuuPNcK5TkwpJjnn2ZIyqPfhruXOdzB7pURXNCQy8/uJHVU+nVb9UxlooVyTYUpv/Ye+rw0XNqFckKFx2EvuYr6p3BIHuTk5G45U37scL2oPqKQXLjvTHKNBMbNSXEmWW3R4juS1LkZcfbmq4CaAiD/Iv9i2y9I0KQ3me/wUCRK4/wBf3EpunJHXjvFMXIXE1K3LJmVZBkhMbXA4lROShK4xRl9xaZeDQjLnr3KK4rtnshROSBK4pRfuyRtffCdSuiDJEqJNSuDD5ZJc1y7QR6eyVRLkri6a9z//2Q=="/>
          <p:cNvSpPr>
            <a:spLocks noChangeAspect="1" noChangeArrowheads="1"/>
          </p:cNvSpPr>
          <p:nvPr/>
        </p:nvSpPr>
        <p:spPr bwMode="auto">
          <a:xfrm>
            <a:off x="14922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Char char="•"/>
              <a:defRPr sz="3200">
                <a:solidFill>
                  <a:schemeClr val="tx1"/>
                </a:solidFill>
                <a:latin typeface="Times New Roman" pitchFamily="18" charset="0"/>
              </a:defRPr>
            </a:lvl1pPr>
            <a:lvl2pPr marL="742950" indent="-285750">
              <a:spcBef>
                <a:spcPct val="20000"/>
              </a:spcBef>
              <a:buClr>
                <a:schemeClr val="tx1"/>
              </a:buClr>
              <a:buChar char="•"/>
              <a:defRPr sz="2800">
                <a:solidFill>
                  <a:schemeClr val="tx1"/>
                </a:solidFill>
                <a:latin typeface="Times New Roman" pitchFamily="18" charset="0"/>
              </a:defRPr>
            </a:lvl2pPr>
            <a:lvl3pPr marL="1143000" indent="-228600">
              <a:spcBef>
                <a:spcPct val="20000"/>
              </a:spcBef>
              <a:buClr>
                <a:schemeClr val="tx1"/>
              </a:buClr>
              <a:buChar char="•"/>
              <a:defRPr sz="2400">
                <a:solidFill>
                  <a:schemeClr val="tx1"/>
                </a:solidFill>
                <a:latin typeface="Times New Roman" pitchFamily="18" charset="0"/>
              </a:defRPr>
            </a:lvl3pPr>
            <a:lvl4pPr marL="1600200" indent="-228600">
              <a:spcBef>
                <a:spcPct val="20000"/>
              </a:spcBef>
              <a:buClr>
                <a:schemeClr val="tx1"/>
              </a:buClr>
              <a:buChar char="•"/>
              <a:defRPr sz="2000">
                <a:solidFill>
                  <a:schemeClr val="tx1"/>
                </a:solidFill>
                <a:latin typeface="Times New Roman" pitchFamily="18" charset="0"/>
              </a:defRPr>
            </a:lvl4pPr>
            <a:lvl5pPr marL="2057400" indent="-228600">
              <a:spcBef>
                <a:spcPct val="20000"/>
              </a:spcBef>
              <a:buClr>
                <a:schemeClr val="tx2"/>
              </a:buClr>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9pPr>
          </a:lstStyle>
          <a:p>
            <a:pPr>
              <a:spcBef>
                <a:spcPct val="0"/>
              </a:spcBef>
              <a:buClrTx/>
              <a:buFontTx/>
              <a:buNone/>
            </a:pPr>
            <a:endParaRPr lang="en-US" altLang="en-US" sz="1800"/>
          </a:p>
        </p:txBody>
      </p:sp>
      <p:sp>
        <p:nvSpPr>
          <p:cNvPr id="12293" name="AutoShape 9" descr="data:image/jpeg;base64,/9j/4AAQSkZJRgABAQAAAQABAAD/2wCEAAkGBxQTEhUUExQUFhUXFxQUFxgYFxQXFxcXFBcXFxgUFBcYHCggGBolHBQXITEhJSkrLi4uFx8zODMsNygtLiwBCgoKDg0OGxAQGywkHyUsLCwsLCwsLCwsLCwsLCwsNSwsLCwsLCwsLCwsLCwsLCwsLCwsLCwsLCwsLCwsLCwsLP/AABEIANoA5wMBIgACEQEDEQH/xAAbAAABBQEBAAAAAAAAAAAAAAAFAQIDBAYAB//EAEIQAAEDAgMECAMFBgQHAQAAAAEAAhEDBBIhMQVBUWEGEyJxgZGhsRQyQgfB0eHwI1JicpKyFTOCwkNEY4OTovEW/8QAGgEAAQUBAAAAAAAAAAAAAAAAAQACAwQFBv/EACwRAAIBAwMCBQQCAwAAAAAAAAABAgMREgQhMRNBBRQiUWEyUoGRcbEjQvD/2gAMAwEAAhEDEQA/AJZTgUG+LKUXTlzGJvhthUmJBW3Lk4XDkLCsFKtw1upGhMTnlwTba6xA7o+9Z+7L3B38RDR4kNHqVZqMLRlvIHmfzWj5OKp377Eakrh8OC7HzQWi935KTrHKjVp4ScR63QWxBLKFCo5LjcoxYhUOCdjCFhzk6XJIVi1WqhQXF9TpiXva3fBOZ7miXHyWb2ptshxZSPaGTnxOE/usnIu57kKo2xc6TJJOZJJJ5klaNDRJrKp+iCdV8RNdT25bn/iH/wAdSPaVdt6jKn+U9lTk1wLh3tPaHksqyzS/BZ9oTGYIycDxadQVZlo6LWysMU5ruapwg5pMkDtb6o3Ko91RoGRdJqAfzHNw78+aLdWciMwRIO4hZ9fSyp78onhUUtu5NIS4wq5pFL8OVV2JCY1QlFUKIWp4pwtjxSCSdaF3WhM6hd1CQBTWCb8QlNuk+GCQROvCcKoTTbJwoJAHdauXC3XJCBuAcE5tNKFIwI7h2OwKpavcXukEAT6aQrygbQnGOIcPMK3pY5ZR+BknYEsqufbY9CX0SPGqxFrmkZYBveJ7gC7LxAS2th+wbScGiDRccI0dScHdknMAkCRvhPu6zWRUcYDAT3kyPvWxhsV0+SUMjJOAQe1231rSWMg4iBJygfUfwRO1LiJdHKBCydZSlm59ixB7WJSE4BclAVAcLCpbbuHMpHDqcp4c1eQzbp7IHirOlinVVyOq3hsZ6ysgO5F7ekAFRFwGQIJKlsdstmHtDc4GeKe/gtlIrZJbBKkM9FYFGeCq3W1aVNmJxiZOh55TpKzlPpQXVMnEt3CG+6elcUppGjvbfh3hTbAuZa6m7d2m8hvH64qrZbVZUZiBmBJAEkZhuccyB4qKncBtzT1DnEiCPpESZ73R4JSipRcX3GN7po0QTgFzU5cyzQEXJZSJciOKYnFNR4EcuXJUhHJQE0JwSELK5dK5CwgUApWpW005tMo5IdYaCkouhx8CpRRKjc3C5XNDNdZEdVPEuspyNYWb6SNxAtaZwy93eASGjnv8lo6bsieSD2lL5i7e5x/qOL71vSWxSTdyLZmzxTpgefMneigKaxsAD9BKCsbxGVpKP5LdJXVx7U8JjU7Es66JbMch23B+znPIjT1V/Egu0rsmqaX0hoceeKR9ys6VN1FYZOLcWjL7Ze5wENcNx3SBOZEmCUHo2rjAEgySSD9O4co4rU1KWMRI91RuKBpuYD9RAgDcOJ8FtqVig6V3uEaFpipnTE4lzwZiSDmOfaKFUtninVYHDIkgZktIImeGoCP7NuGQTnOYAiN+glMotDambJY8iHGJY46h0ceKd2JHTVwhsuiGNMAZkRlGk/j6KanaNfUBORbmD5fgrTmwI1CpBxa4Pzhrmgxva6RBG/X0SYUlwE7W5l72EQ5sdxDtD6KyqNtSmo+pxAYO5k5+Z9Fclc/qsI1GolyKbVxxSEpJTDKr5JDrMcXLpUbwUjClkhYsllISntpkqVtoSmuokLFkIXBWfhIT22qHViHBlUrlbNslR6sRYMzrdohS09oBAy1PlJ00WsDQ078cFHe1w4CBmEIY4K7avAqGkRn1bKvhULgBH+if9QU+ioOVZNdivqnGEN+5dpO9QmvU9BoITK1DMTMFzWgcS4hoA8SukWTMpyRXqVY0UXXqS5Ia5zc+ySPIwoCRwK5jV1XUqtv+P0a9GkowRMLhObVlVw7kVJTqx9JVa5LgSOqkKhf0MRFRvzNEH+JuseCuVak7ikD+SfTqypyUkBwTRn6LCDnrl3Kzte4ghhyA0gEkmN0cAfVS17UjtDT7lFfMxOY7eAQec4fwXTUasKkcomXODi7Mq28nJtN0a5wJRSsHBpJpNGR1dM5aaKtQuCXQ0ZDed/cioql+REQp0MZFs5zjSEmdQJ4blJQqQXjkM92/1H3qTBDAB4J1WiQAAJynxVfVVnRpOSJKMMp2Y1lxAAG5ONyUwzwUYcZ0XMSm5NtmpjYm+IKmpXfFRYv4UwtO4JlxKJZrXoUdO8CqupngosB4I4odigq3aA4p/wDjEIKGmdE51Incl013Figs7bBKUbSPFA3NcPpU7A8j5UHSiHFBB+1Hc1yGuov4JUVCIsQm60bwCrOtxwRM287yu+FCkVL5K3XI9m7PD3Bsan01Pom7Zti3DcYSIqVaL8s8Lnk0u8DDA/mCL7It/mjUtIHpPjBRza22adANDyJPyjUmBuH3rpvCdMoUXJ9zH12olKokuxnrDZjy3EW4W6y/s+MHP0U1ps0OqCoXS1hlgAgF372esSoqd7Uuqgbo3WBoAN54laFtMZNAgDTuWjjHsU3OXczN/bN6x0gZmfNRdU0bgiG17cdYfBU/hQuP1mnXXn/LN2hW/wAcf4IXNbyTmNbyUvwoStswdAVXWn9iXrkLmt4LmU28FOLQTEZ8N/knm1A3aa5HJT+QqNXUX+iPzUU7XIjQaQRE5FY+4ovGT2EHePeDvHMLabNq0zVYWuBa4Oblpi7JA8gUbudm06jYe0Ea/mt7w/RdKlvyzPr6u8/g8xsaeeQRRjCFpGdEacktc5vLXhvOcozadGKAicT/AOY5eQhXVRkR+ZijBU3S8DcNVBguqt41tswupBoL6h/yWmTk4nI5RkM816RsrZVCC4UqY7Tg3sgwAYGZz3T4osKQ4J3l4v6tyOWpb+nYxV/aBh0yOY7pKo9WJ0Ws25SD3sYInC5xngC0D3PkUKds88J7s1zut8NcKr6cXY0tPrMoLJ7g4NHBTBjeAUxtwuFALM8uWetciwN5KtVpN4K91IXdSElQSF1WDeqCsU6bVZ6kcEvVDgndFC6zKT6AnRT02NhTimF3VhDoRYOsyu4NXKx1QXIeXQesypCRR9cEvWBWEnexEy/YmDPBQXuyKVWu2tUNSYDYxAtAG5ojszvKt2wyT3GCF0dK8Uooyqm7bL9qxjRhY0NbwHuTqVYpZKrbuzV5jOKvplZgnaNOXTolobPDhIxeOivPY3epaNdv0kdyhlo6M5ucldsk8xOMVFAf5TBaAe72JVnPipLu6YSWugERkeB0IUVy3syNytQpwirJJETnJ8sqbYpk0y4fMzMceY7lbsqWIYuIBUbaoc3PeIITrB+HsnQZDuT3EbcFbe2Y1kV2Q0tcC+Mi6csXCRKL0r0QJIjLM5FDOkN7hpvAEy057ggOx65fhLzJgHwAmFG1uO7GxqbUYxrna4QcvDSVb2VtM1KbDAGJpORyEZb9SstaVABM5nM+Ku7CLnlow9kmtLp0h5gQjjYGzD1nXFClDjiwwCdJJIGnirhu3bgPdCxaBxIIy0I3JlxULKIj5zFNnNx7I8tfAo2SBcjtw6pVqVJBk4ATnkzIx4+ytiy3ucTvTrelgaGjQAD8+86pzgTvTkgENY7onvzVZ9Mb2kdyvNpJteAFHU09KovVFMkjWnHhg82/DP38lCUQbTlNq0uIn381lajweL3pO3wy3T1r4miguKdXpwMQzA14hU/iwsStRnRljNWZoQkpq8S0Fyr/ABISfFBQXH2ZZXKobsLkhWZl6d4UQ2e8ueB3+gQYWvNF+jlt+0nWB7qTTpSqxS9yxXSVNv4NS1vZ8k0HcpQMkx45eS6GPJhMsW7iDCJAyhlqUSpq9AgkhDRnI6FdU2cAMgpXK3SqT3qVETMT0jpOaKbjqx4aTxZU7M+DsKKWVXEwSpOm8/D4R9T2CeABxe7Qq1jryMEJJ+oNtiR7ITgwb1O+kocJUowZc2TCwyJkLG2lA0jXYfpbLdZIcYz9VuCJWW6X0i003tEatceTuPKRPgmTCiDZ9cuwjU71p9k0ABBLW9qoY3mXk6eKqdF9lta3EdUXtWgvc4DMOc0HkIHuEm9hdy40gaeiEWFQ1qpef8uiXsZ/E8k4n9wHZHe5XdolzGRT/wA15wsy0nV5HBok+Q3puzrIUgaYmAG+wBJ5kifFIRclInGmkATwDEx7ZU6RIQylTTnUZyUrFMyEGIq1bQRHKO9YLaDTRqOY46Zjm06FejvCzHS7Z4c1tSM25HuP5+6yvFtMqtByXMd/x3NDw6thVxfDM0+7H7yi+L/iXdQ1I6g1cfsdHiiJ91/EuThTauRugYoFOvDwRzohXLqjwf3Z8iAf7ghpthwCt7IvG0arXEZaO7jkfx8Fd09SEaiZDXg5U2kbN5UeKOKfUiRGYOYKa4roUtzBZYt3Aom0oRRKKUcUCVbpshkWWtlSvZGYSCBCfSrBwMbiWnvBhTJ2ImBOl9YG3I3lzQORmfYFULCQGcYCI9JKE0jyIPkfwKh2ZQxBp4JP6hLgutaUppK22knhg4KW4wHupKjtW1bUY4ETlkO7RFnul0cAoqtPektwsF9HGEMwHVuXeNQfKETpRTxGYaCXHSZME5ndqqdAYan6zadPIz6J9ZwqVOrjE0xiiIMD5TyyzTHsITZ1Vz3GtUAkyGAfSyZHiYBPgpbOvNapPLyhXXFoyAiMlTaR12X7sepQfAS48pHBOISQpENI1wTywp7KCIBrQnNUwprgxC4RrtFVuqIexzD9QI896uvCrA5prVwq63R5BeValN7mO1aS0+BhQfGvOS2PTLZoFUPGjxn/ADN/KPJZ9lkuN1dOFCtKFjqaFV1KakDhWqLkTdSA3LlVzXsS7hF1IcFA6xB3IoGpQE5RSK/UZHYuc0BmcDSfYIhb3UjjzH3qsFap2JeC+i6HfU3LPnByIP4rW0Ndv0GfqYL6ghb1QUQpVtyyZ2mWOiqwtPFuni38EUt9oNyLTPstaFdFKUA3c1JwtGsj0VFl91Ny5p+R5E8i4Az5lWbJpnG7XcFnOkVbFULhvj0ySqTaWQIRT2NftKjiY4cQQquxmRT8VT6M7YFek5hP7SnDTzEZOHse7mi9rTgQrEZqcVJEUli2mSwkcYUwaqtaqMYZvguPnH67lLcZYgps7RKnwqJwgoZ0j6SUrOm19Rr3YnYWtYATMTvIACfwgclDpxXp0aOI1TTe6WMiZM6jLSImeSi6HEOotc15cCGgEzMt7J1z1BWE6Y9JXXr2YGGm1geBLg7GXQc4ED5QN+ZUvR3pfXtGGiKLKrWlwxS4avJ1jjOsFQyndj0j1c0BMF2fDf5Ln0mtLTvmPMFRbCvHXFCnWezA54ktmYzj7lau6YDSTug+RT+UN7liFxCcFycAaAntSLkhEgXBclagIRwVN+quPVKJKQSptm16ykcsxmPD8lm/heQWyLZELP3FPC4jmsLxmgnjV/DNLQVXZw/ILNlO4LkQK5YSRo5MGpQlXAJ1hosIvsZkAu45IQEXp31JoDcWYyiDrvWj4dBOo5y7f2VtXL02Xch27Ra6C4ETIkCdNxz5oXYVaFJ0hrnO4mIHcAid7dGoAxjSZIzgoZtazFOq5o0Ab49kT6ytCq7SziVYLsy5c7cxZCR7oZd1g5QinmmXFLJV5V5S5JFTiuBNntcx2NhIMnMfrNb7Y9zULAXxJ5QgHRKi11EhwnC93qGlaRqtaWm4rK/JBWabtYudeEKtHF1R7iCNAO7grSVrleu2QDyJVG+2dTqgCqxjwDIxAEA8RKvNK54U8WRs8j+0ywbQr0XUG4C5jy7B2c2uZBy/mWi+znZzW27Khb234nuyG6o+B3QfZN+0botXvHUTQwdgVA7E/D8zqZG4z8p81oei9g63o0qTsOJlNjTBJG+YJjeo5L1XCnsF8JJkZcs02vblzSDvBVg1TPJKX7oUiAdRzaO4JUlGkQAAchxEp4oH94f0/mhewjoSKKvb1voew8nNcPUH7lTdtCpTMVqRA/ebm1DO3IcWE2lPaqtvdMf8rgeW/wAlPiRumBqx1Uqu90d6eXSVBdBwEhs5+h39yLaQrDqZjMlC9qYSQWkHcYIKuusC4dstPcDl6oXeWgpnLQrP8QbdCV1sWtKrVFuVpXJYXLlzXBuNcHoZ8eFGdohNzJekwqait0L2NQCeO/zWaqbSAUtvtMFSQrTp7x2GyoKWzNvYbWlwGH1/JDdv1Q+uSOAHj+oQL/EeBg8Uw7Yt6LDUrda6NQ3D95krRo6x1YYSe9ypU0rhLJLYvDN3ir7bQFpkcPvQCz+0Gwc7CylVaeJa0+uIouzpJQewua4gBwZm0jtEEx5NKuQo48lZyb4QT6NtwioP4gfT8kbaVmNhXrS9+YgtBnuP5o426ykDLP0yVqm0okNRO5clcCq7Kkieala3Ic4UmaI8WTNcpQkEZKRrc1IqoxxGFqjpt7bidIaN6e6opGnLvCLqXFaxI2N0JSE2hmYUjB2iEVMFiI1EoeVMGZafrzVFzzifB0MD+kH7ynZoGJY639QlbWaclC2oeXiPwXYg7VviEskw2A3S7YIq0HmkA2oASIyBjUcjzWQ6OXVehUwvfUfTJluJ7nQDuzOma3u0L4UWOLz2YOfhos/ZW0U2Tq1oB8Aoakb7oenY1rH7p0ieGYlSqOiBhbxgKVSoaZzpEXUw0sc4ScJgkDSZI8EPZf4xhc9pcIMZYv8A4jXSWiDRfO4Yv6dfSVhGX7GfKAOPE95WV4nqOksbfUi/o6Lqer2NCXrln/8AFhxXLncjU6TAgsHkfmov8OfK1AtF3wg4KbcOZjb2xfGqk2TYP3lax9iDqFJSsQNyLm8cQZb3BjLA8QhfSqk2lbvc/MfLE6k6AFa34YcF5x9qF8MdOg36e27vOTR5T5p2loZ1UhtavjBsx1tchrgc1vdk1BVtgWST124EmW09COHb9V5wAvUPsnqw1g/eqXX/AKMtT/uK6TBNoyYzZptg0S3NzXNMQMQLZ7pC08dkDkB96r7TfNRoG5seJJyVoblHKKjJpDXLLctNPZA7/VW6I05KvQYCrdOkE5DGTtXFOcwRuXUdM1IiNkRTZT3tEpHEg5aJ1gE1AqWlqojpOhT6VTjmnIBYhCaBmpU/n9svuRF1TgAEH2c/tVDxcT6lNk90Fdwi5kLiyPdMOSkeU9AK1zQbUY5j2hzTEhwBB7wUCrtwAcIHstIWZTMhA9mEP6+m/tAVXtzz7Lg14HhjjwStd2Cgra1w8BwdlAEGRBGuX60VtqB0B1ZwgyBoiVEAkH8vBSKLsNbHbQoY6bm8WuHmCPvXkR2E7iV7BUcRzCy15SGN0DKSfNZXiyeEZfP9l/QTs2jGs2IePuuWs6vklWA5GnmwqdnjglFg1Z+j0wa/KWt8R7yonbZpvcesuaLWj/qtk+ZyW5T8NlLmyM+WoSDtXqgcMgu3AESe6SqjbxuItNMtgEwYLst5AyA8UC2ltOzewjr6R5B7CfDNUuj22GAvFWuz5YaXPHHTMq2vDKKa3IXqajXAX2htJr2uYARILZ0OfDgvE+kFi+lVIdJBzaTvH4hesfGUSZ66lv8Arb+KA9L7OjXpANrUQ9plpxtjgQY4j1hW/K0oR9GxF1aktnweaAI98Q+jaWzqbnMd1t26WkgiW27dR/Krtn0Xof8AEvqLe4T/ALkXr7JsDRpU3X4il1hkMJk1CCcv9IUTg/8AmSLb3/TND9nRPwzXEyXOc4k5kmdSd5yW7omVguju1bOgxtIXLS1ujnDCTMmTllmUePTKyb/zLPDEfYKrazHTTbukaqnKs0wP1CxTftBsAYNYn/t1Y/tRG3+0PZ2IN+IGe/BUjxOHJSJjHTl7GsZy9Ejz3LI3v2m7Pp9nrXPP/TYSPMwFa2J04sq+TKoa8/TUGA+BdkfAp6aI3TlzY0U/rNc1Uq/SG2Z89ei3/uM/FC6vTawac7hngHn2anXBhJ8I0wUrXfrNArXpjY1AA27oAni8N/uhWP8A9DawXfF28DMnrWZeqddDHGS7BlzxH6+9Z/YmZPGN/eFYrdJbY0nllzQf2XQG1GEzECM+KA7P6S2dJ37SvTGR0OKNNQ2YTZvdDlGVnsa8tSA/l+f63LOUenWz3GBdM4SRUaPMthWndLbAZ/F0DvMPB9lJde4OnL2YawCJ3rIWN1hvrlh3ilUH9OFx/tVm46fbPa0n4hpP8Lahnlk1Y216V2b72tXNTCHU2sY54cDkZc2OcN8k1ySaHKlOz2ZvRUBJPMq9RmFhT09smmDUJHENcQJ/W5Oq/atZU4a0VqnNrAAP6yD6KXqoHQn7HoWIEKk+zBK8/rfa7b6soVSeZaPaUKu/tiqwRStmNO4ve50HiQAPKVV1ijVp4onoU6kJXsepfABcvGqX2tXwGbaDu+m7/a4JVl+U+C9kzzo108VwoV0LSKWU/csGuIzmdyYax5qJSNSDGU3yzuuPNcK5TkwpJjnn2ZIyqPfhruXOdzB7pURXNCQy8/uJHVU+nVb9UxlooVyTYUpv/Ye+rw0XNqFckKFx2EvuYr6p3BIHuTk5G45U37scL2oPqKQXLjvTHKNBMbNSXEmWW3R4juS1LkZcfbmq4CaAiD/Iv9i2y9I0KQ3me/wUCRK4/wBf3EpunJHXjvFMXIXE1K3LJmVZBkhMbXA4lROShK4xRl9xaZeDQjLnr3KK4rtnshROSBK4pRfuyRtffCdSuiDJEqJNSuDD5ZJc1y7QR6eyVRLkri6a9z//2Q=="/>
          <p:cNvSpPr>
            <a:spLocks noChangeAspect="1" noChangeArrowheads="1"/>
          </p:cNvSpPr>
          <p:nvPr/>
        </p:nvSpPr>
        <p:spPr bwMode="auto">
          <a:xfrm>
            <a:off x="301625"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Char char="•"/>
              <a:defRPr sz="3200">
                <a:solidFill>
                  <a:schemeClr val="tx1"/>
                </a:solidFill>
                <a:latin typeface="Times New Roman" pitchFamily="18" charset="0"/>
              </a:defRPr>
            </a:lvl1pPr>
            <a:lvl2pPr marL="742950" indent="-285750">
              <a:spcBef>
                <a:spcPct val="20000"/>
              </a:spcBef>
              <a:buClr>
                <a:schemeClr val="tx1"/>
              </a:buClr>
              <a:buChar char="•"/>
              <a:defRPr sz="2800">
                <a:solidFill>
                  <a:schemeClr val="tx1"/>
                </a:solidFill>
                <a:latin typeface="Times New Roman" pitchFamily="18" charset="0"/>
              </a:defRPr>
            </a:lvl2pPr>
            <a:lvl3pPr marL="1143000" indent="-228600">
              <a:spcBef>
                <a:spcPct val="20000"/>
              </a:spcBef>
              <a:buClr>
                <a:schemeClr val="tx1"/>
              </a:buClr>
              <a:buChar char="•"/>
              <a:defRPr sz="2400">
                <a:solidFill>
                  <a:schemeClr val="tx1"/>
                </a:solidFill>
                <a:latin typeface="Times New Roman" pitchFamily="18" charset="0"/>
              </a:defRPr>
            </a:lvl3pPr>
            <a:lvl4pPr marL="1600200" indent="-228600">
              <a:spcBef>
                <a:spcPct val="20000"/>
              </a:spcBef>
              <a:buClr>
                <a:schemeClr val="tx1"/>
              </a:buClr>
              <a:buChar char="•"/>
              <a:defRPr sz="2000">
                <a:solidFill>
                  <a:schemeClr val="tx1"/>
                </a:solidFill>
                <a:latin typeface="Times New Roman" pitchFamily="18" charset="0"/>
              </a:defRPr>
            </a:lvl4pPr>
            <a:lvl5pPr marL="2057400" indent="-228600">
              <a:spcBef>
                <a:spcPct val="20000"/>
              </a:spcBef>
              <a:buClr>
                <a:schemeClr val="tx2"/>
              </a:buClr>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9pPr>
          </a:lstStyle>
          <a:p>
            <a:pPr>
              <a:spcBef>
                <a:spcPct val="0"/>
              </a:spcBef>
              <a:buClrTx/>
              <a:buFontTx/>
              <a:buNone/>
            </a:pPr>
            <a:endParaRPr lang="en-US" altLang="en-US" sz="1800"/>
          </a:p>
        </p:txBody>
      </p:sp>
      <p:sp>
        <p:nvSpPr>
          <p:cNvPr id="12294" name="AutoShape 11" descr="data:image/jpeg;base64,/9j/4AAQSkZJRgABAQAAAQABAAD/2wCEAAkGBxQTEhUUExQUFhUXFxQUFxgYFxQXFxcXFBcXFxgUFBcYHCggGBolHBQXITEhJSkrLi4uFx8zODMsNygtLiwBCgoKDg0OGxAQGywkHyUsLCwsLCwsLCwsLCwsLCwsNSwsLCwsLCwsLCwsLCwsLCwsLCwsLCwsLCwsLCwsLCwsLP/AABEIANoA5wMBIgACEQEDEQH/xAAbAAABBQEBAAAAAAAAAAAAAAAFAQIDBAYAB//EAEIQAAEDAgMECAMFBgQHAQAAAAEAAhEDBBIhMQVBUWEGEyJxgZGhsRQyQgfB0eHwI1JicpKyFTOCwkNEY4OTovEW/8QAGgEAAQUBAAAAAAAAAAAAAAAAAQACAwQFBv/EACwRAAIBAwMCBQQCAwAAAAAAAAABAgMREgQhMRNBBRQiUWEyUoGRcbEjQvD/2gAMAwEAAhEDEQA/AJZTgUG+LKUXTlzGJvhthUmJBW3Lk4XDkLCsFKtw1upGhMTnlwTba6xA7o+9Z+7L3B38RDR4kNHqVZqMLRlvIHmfzWj5OKp377Eakrh8OC7HzQWi935KTrHKjVp4ScR63QWxBLKFCo5LjcoxYhUOCdjCFhzk6XJIVi1WqhQXF9TpiXva3fBOZ7miXHyWb2ptshxZSPaGTnxOE/usnIu57kKo2xc6TJJOZJJJ5klaNDRJrKp+iCdV8RNdT25bn/iH/wAdSPaVdt6jKn+U9lTk1wLh3tPaHksqyzS/BZ9oTGYIycDxadQVZlo6LWysMU5ruapwg5pMkDtb6o3Ko91RoGRdJqAfzHNw78+aLdWciMwRIO4hZ9fSyp78onhUUtu5NIS4wq5pFL8OVV2JCY1QlFUKIWp4pwtjxSCSdaF3WhM6hd1CQBTWCb8QlNuk+GCQROvCcKoTTbJwoJAHdauXC3XJCBuAcE5tNKFIwI7h2OwKpavcXukEAT6aQrygbQnGOIcPMK3pY5ZR+BknYEsqufbY9CX0SPGqxFrmkZYBveJ7gC7LxAS2th+wbScGiDRccI0dScHdknMAkCRvhPu6zWRUcYDAT3kyPvWxhsV0+SUMjJOAQe1231rSWMg4iBJygfUfwRO1LiJdHKBCydZSlm59ixB7WJSE4BclAVAcLCpbbuHMpHDqcp4c1eQzbp7IHirOlinVVyOq3hsZ6ysgO5F7ekAFRFwGQIJKlsdstmHtDc4GeKe/gtlIrZJbBKkM9FYFGeCq3W1aVNmJxiZOh55TpKzlPpQXVMnEt3CG+6elcUppGjvbfh3hTbAuZa6m7d2m8hvH64qrZbVZUZiBmBJAEkZhuccyB4qKncBtzT1DnEiCPpESZ73R4JSipRcX3GN7po0QTgFzU5cyzQEXJZSJciOKYnFNR4EcuXJUhHJQE0JwSELK5dK5CwgUApWpW005tMo5IdYaCkouhx8CpRRKjc3C5XNDNdZEdVPEuspyNYWb6SNxAtaZwy93eASGjnv8lo6bsieSD2lL5i7e5x/qOL71vSWxSTdyLZmzxTpgefMneigKaxsAD9BKCsbxGVpKP5LdJXVx7U8JjU7Es66JbMch23B+znPIjT1V/Egu0rsmqaX0hoceeKR9ys6VN1FYZOLcWjL7Ze5wENcNx3SBOZEmCUHo2rjAEgySSD9O4co4rU1KWMRI91RuKBpuYD9RAgDcOJ8FtqVig6V3uEaFpipnTE4lzwZiSDmOfaKFUtninVYHDIkgZktIImeGoCP7NuGQTnOYAiN+glMotDambJY8iHGJY46h0ceKd2JHTVwhsuiGNMAZkRlGk/j6KanaNfUBORbmD5fgrTmwI1CpBxa4Pzhrmgxva6RBG/X0SYUlwE7W5l72EQ5sdxDtD6KyqNtSmo+pxAYO5k5+Z9Fclc/qsI1GolyKbVxxSEpJTDKr5JDrMcXLpUbwUjClkhYsllISntpkqVtoSmuokLFkIXBWfhIT22qHViHBlUrlbNslR6sRYMzrdohS09oBAy1PlJ00WsDQ078cFHe1w4CBmEIY4K7avAqGkRn1bKvhULgBH+if9QU+ioOVZNdivqnGEN+5dpO9QmvU9BoITK1DMTMFzWgcS4hoA8SukWTMpyRXqVY0UXXqS5Ia5zc+ySPIwoCRwK5jV1XUqtv+P0a9GkowRMLhObVlVw7kVJTqx9JVa5LgSOqkKhf0MRFRvzNEH+JuseCuVak7ikD+SfTqypyUkBwTRn6LCDnrl3Kzte4ghhyA0gEkmN0cAfVS17UjtDT7lFfMxOY7eAQec4fwXTUasKkcomXODi7Mq28nJtN0a5wJRSsHBpJpNGR1dM5aaKtQuCXQ0ZDed/cioql+REQp0MZFs5zjSEmdQJ4blJQqQXjkM92/1H3qTBDAB4J1WiQAAJynxVfVVnRpOSJKMMp2Y1lxAAG5ONyUwzwUYcZ0XMSm5NtmpjYm+IKmpXfFRYv4UwtO4JlxKJZrXoUdO8CqupngosB4I4odigq3aA4p/wDjEIKGmdE51Incl013Figs7bBKUbSPFA3NcPpU7A8j5UHSiHFBB+1Hc1yGuov4JUVCIsQm60bwCrOtxwRM287yu+FCkVL5K3XI9m7PD3Bsan01Pom7Zti3DcYSIqVaL8s8Lnk0u8DDA/mCL7It/mjUtIHpPjBRza22adANDyJPyjUmBuH3rpvCdMoUXJ9zH12olKokuxnrDZjy3EW4W6y/s+MHP0U1ps0OqCoXS1hlgAgF372esSoqd7Uuqgbo3WBoAN54laFtMZNAgDTuWjjHsU3OXczN/bN6x0gZmfNRdU0bgiG17cdYfBU/hQuP1mnXXn/LN2hW/wAcf4IXNbyTmNbyUvwoStswdAVXWn9iXrkLmt4LmU28FOLQTEZ8N/knm1A3aa5HJT+QqNXUX+iPzUU7XIjQaQRE5FY+4ovGT2EHePeDvHMLabNq0zVYWuBa4Oblpi7JA8gUbudm06jYe0Ea/mt7w/RdKlvyzPr6u8/g8xsaeeQRRjCFpGdEacktc5vLXhvOcozadGKAicT/AOY5eQhXVRkR+ZijBU3S8DcNVBguqt41tswupBoL6h/yWmTk4nI5RkM816RsrZVCC4UqY7Tg3sgwAYGZz3T4osKQ4J3l4v6tyOWpb+nYxV/aBh0yOY7pKo9WJ0Ws25SD3sYInC5xngC0D3PkUKds88J7s1zut8NcKr6cXY0tPrMoLJ7g4NHBTBjeAUxtwuFALM8uWetciwN5KtVpN4K91IXdSElQSF1WDeqCsU6bVZ6kcEvVDgndFC6zKT6AnRT02NhTimF3VhDoRYOsyu4NXKx1QXIeXQesypCRR9cEvWBWEnexEy/YmDPBQXuyKVWu2tUNSYDYxAtAG5ojszvKt2wyT3GCF0dK8Uooyqm7bL9qxjRhY0NbwHuTqVYpZKrbuzV5jOKvplZgnaNOXTolobPDhIxeOivPY3epaNdv0kdyhlo6M5ucldsk8xOMVFAf5TBaAe72JVnPipLu6YSWugERkeB0IUVy3syNytQpwirJJETnJ8sqbYpk0y4fMzMceY7lbsqWIYuIBUbaoc3PeIITrB+HsnQZDuT3EbcFbe2Y1kV2Q0tcC+Mi6csXCRKL0r0QJIjLM5FDOkN7hpvAEy057ggOx65fhLzJgHwAmFG1uO7GxqbUYxrna4QcvDSVb2VtM1KbDAGJpORyEZb9SstaVABM5nM+Ku7CLnlow9kmtLp0h5gQjjYGzD1nXFClDjiwwCdJJIGnirhu3bgPdCxaBxIIy0I3JlxULKIj5zFNnNx7I8tfAo2SBcjtw6pVqVJBk4ATnkzIx4+ytiy3ucTvTrelgaGjQAD8+86pzgTvTkgENY7onvzVZ9Mb2kdyvNpJteAFHU09KovVFMkjWnHhg82/DP38lCUQbTlNq0uIn381lajweL3pO3wy3T1r4miguKdXpwMQzA14hU/iwsStRnRljNWZoQkpq8S0Fyr/ABISfFBQXH2ZZXKobsLkhWZl6d4UQ2e8ueB3+gQYWvNF+jlt+0nWB7qTTpSqxS9yxXSVNv4NS1vZ8k0HcpQMkx45eS6GPJhMsW7iDCJAyhlqUSpq9AgkhDRnI6FdU2cAMgpXK3SqT3qVETMT0jpOaKbjqx4aTxZU7M+DsKKWVXEwSpOm8/D4R9T2CeABxe7Qq1jryMEJJ+oNtiR7ITgwb1O+kocJUowZc2TCwyJkLG2lA0jXYfpbLdZIcYz9VuCJWW6X0i003tEatceTuPKRPgmTCiDZ9cuwjU71p9k0ABBLW9qoY3mXk6eKqdF9lta3EdUXtWgvc4DMOc0HkIHuEm9hdy40gaeiEWFQ1qpef8uiXsZ/E8k4n9wHZHe5XdolzGRT/wA15wsy0nV5HBok+Q3puzrIUgaYmAG+wBJ5kifFIRclInGmkATwDEx7ZU6RIQylTTnUZyUrFMyEGIq1bQRHKO9YLaDTRqOY46Zjm06FejvCzHS7Z4c1tSM25HuP5+6yvFtMqtByXMd/x3NDw6thVxfDM0+7H7yi+L/iXdQ1I6g1cfsdHiiJ91/EuThTauRugYoFOvDwRzohXLqjwf3Z8iAf7ghpthwCt7IvG0arXEZaO7jkfx8Fd09SEaiZDXg5U2kbN5UeKOKfUiRGYOYKa4roUtzBZYt3Aom0oRRKKUcUCVbpshkWWtlSvZGYSCBCfSrBwMbiWnvBhTJ2ImBOl9YG3I3lzQORmfYFULCQGcYCI9JKE0jyIPkfwKh2ZQxBp4JP6hLgutaUppK22knhg4KW4wHupKjtW1bUY4ETlkO7RFnul0cAoqtPektwsF9HGEMwHVuXeNQfKETpRTxGYaCXHSZME5ndqqdAYan6zadPIz6J9ZwqVOrjE0xiiIMD5TyyzTHsITZ1Vz3GtUAkyGAfSyZHiYBPgpbOvNapPLyhXXFoyAiMlTaR12X7sepQfAS48pHBOISQpENI1wTywp7KCIBrQnNUwprgxC4RrtFVuqIexzD9QI896uvCrA5prVwq63R5BeValN7mO1aS0+BhQfGvOS2PTLZoFUPGjxn/ADN/KPJZ9lkuN1dOFCtKFjqaFV1KakDhWqLkTdSA3LlVzXsS7hF1IcFA6xB3IoGpQE5RSK/UZHYuc0BmcDSfYIhb3UjjzH3qsFap2JeC+i6HfU3LPnByIP4rW0Ndv0GfqYL6ghb1QUQpVtyyZ2mWOiqwtPFuni38EUt9oNyLTPstaFdFKUA3c1JwtGsj0VFl91Ny5p+R5E8i4Az5lWbJpnG7XcFnOkVbFULhvj0ySqTaWQIRT2NftKjiY4cQQquxmRT8VT6M7YFek5hP7SnDTzEZOHse7mi9rTgQrEZqcVJEUli2mSwkcYUwaqtaqMYZvguPnH67lLcZYgps7RKnwqJwgoZ0j6SUrOm19Rr3YnYWtYATMTvIACfwgclDpxXp0aOI1TTe6WMiZM6jLSImeSi6HEOotc15cCGgEzMt7J1z1BWE6Y9JXXr2YGGm1geBLg7GXQc4ED5QN+ZUvR3pfXtGGiKLKrWlwxS4avJ1jjOsFQyndj0j1c0BMF2fDf5Ln0mtLTvmPMFRbCvHXFCnWezA54ktmYzj7lau6YDSTug+RT+UN7liFxCcFycAaAntSLkhEgXBclagIRwVN+quPVKJKQSptm16ykcsxmPD8lm/heQWyLZELP3FPC4jmsLxmgnjV/DNLQVXZw/ILNlO4LkQK5YSRo5MGpQlXAJ1hosIvsZkAu45IQEXp31JoDcWYyiDrvWj4dBOo5y7f2VtXL02Xch27Ra6C4ETIkCdNxz5oXYVaFJ0hrnO4mIHcAid7dGoAxjSZIzgoZtazFOq5o0Ab49kT6ytCq7SziVYLsy5c7cxZCR7oZd1g5QinmmXFLJV5V5S5JFTiuBNntcx2NhIMnMfrNb7Y9zULAXxJ5QgHRKi11EhwnC93qGlaRqtaWm4rK/JBWabtYudeEKtHF1R7iCNAO7grSVrleu2QDyJVG+2dTqgCqxjwDIxAEA8RKvNK54U8WRs8j+0ywbQr0XUG4C5jy7B2c2uZBy/mWi+znZzW27Khb234nuyG6o+B3QfZN+0botXvHUTQwdgVA7E/D8zqZG4z8p81oei9g63o0qTsOJlNjTBJG+YJjeo5L1XCnsF8JJkZcs02vblzSDvBVg1TPJKX7oUiAdRzaO4JUlGkQAAchxEp4oH94f0/mhewjoSKKvb1voew8nNcPUH7lTdtCpTMVqRA/ebm1DO3IcWE2lPaqtvdMf8rgeW/wAlPiRumBqx1Uqu90d6eXSVBdBwEhs5+h39yLaQrDqZjMlC9qYSQWkHcYIKuusC4dstPcDl6oXeWgpnLQrP8QbdCV1sWtKrVFuVpXJYXLlzXBuNcHoZ8eFGdohNzJekwqait0L2NQCeO/zWaqbSAUtvtMFSQrTp7x2GyoKWzNvYbWlwGH1/JDdv1Q+uSOAHj+oQL/EeBg8Uw7Yt6LDUrda6NQ3D95krRo6x1YYSe9ypU0rhLJLYvDN3ir7bQFpkcPvQCz+0Gwc7CylVaeJa0+uIouzpJQewua4gBwZm0jtEEx5NKuQo48lZyb4QT6NtwioP4gfT8kbaVmNhXrS9+YgtBnuP5o426ykDLP0yVqm0okNRO5clcCq7Kkieala3Ic4UmaI8WTNcpQkEZKRrc1IqoxxGFqjpt7bidIaN6e6opGnLvCLqXFaxI2N0JSE2hmYUjB2iEVMFiI1EoeVMGZafrzVFzzifB0MD+kH7ynZoGJY639QlbWaclC2oeXiPwXYg7VviEskw2A3S7YIq0HmkA2oASIyBjUcjzWQ6OXVehUwvfUfTJluJ7nQDuzOma3u0L4UWOLz2YOfhos/ZW0U2Tq1oB8Aoakb7oenY1rH7p0ieGYlSqOiBhbxgKVSoaZzpEXUw0sc4ScJgkDSZI8EPZf4xhc9pcIMZYv8A4jXSWiDRfO4Yv6dfSVhGX7GfKAOPE95WV4nqOksbfUi/o6Lqer2NCXrln/8AFhxXLncjU6TAgsHkfmov8OfK1AtF3wg4KbcOZjb2xfGqk2TYP3lax9iDqFJSsQNyLm8cQZb3BjLA8QhfSqk2lbvc/MfLE6k6AFa34YcF5x9qF8MdOg36e27vOTR5T5p2loZ1UhtavjBsx1tchrgc1vdk1BVtgWST124EmW09COHb9V5wAvUPsnqw1g/eqXX/AKMtT/uK6TBNoyYzZptg0S3NzXNMQMQLZ7pC08dkDkB96r7TfNRoG5seJJyVoblHKKjJpDXLLctNPZA7/VW6I05KvQYCrdOkE5DGTtXFOcwRuXUdM1IiNkRTZT3tEpHEg5aJ1gE1AqWlqojpOhT6VTjmnIBYhCaBmpU/n9svuRF1TgAEH2c/tVDxcT6lNk90Fdwi5kLiyPdMOSkeU9AK1zQbUY5j2hzTEhwBB7wUCrtwAcIHstIWZTMhA9mEP6+m/tAVXtzz7Lg14HhjjwStd2Cgra1w8BwdlAEGRBGuX60VtqB0B1ZwgyBoiVEAkH8vBSKLsNbHbQoY6bm8WuHmCPvXkR2E7iV7BUcRzCy15SGN0DKSfNZXiyeEZfP9l/QTs2jGs2IePuuWs6vklWA5GnmwqdnjglFg1Z+j0wa/KWt8R7yonbZpvcesuaLWj/qtk+ZyW5T8NlLmyM+WoSDtXqgcMgu3AESe6SqjbxuItNMtgEwYLst5AyA8UC2ltOzewjr6R5B7CfDNUuj22GAvFWuz5YaXPHHTMq2vDKKa3IXqajXAX2htJr2uYARILZ0OfDgvE+kFi+lVIdJBzaTvH4hesfGUSZ66lv8Arb+KA9L7OjXpANrUQ9plpxtjgQY4j1hW/K0oR9GxF1aktnweaAI98Q+jaWzqbnMd1t26WkgiW27dR/Krtn0Xof8AEvqLe4T/ALkXr7JsDRpU3X4il1hkMJk1CCcv9IUTg/8AmSLb3/TND9nRPwzXEyXOc4k5kmdSd5yW7omVguju1bOgxtIXLS1ujnDCTMmTllmUePTKyb/zLPDEfYKrazHTTbukaqnKs0wP1CxTftBsAYNYn/t1Y/tRG3+0PZ2IN+IGe/BUjxOHJSJjHTl7GsZy9Ejz3LI3v2m7Pp9nrXPP/TYSPMwFa2J04sq+TKoa8/TUGA+BdkfAp6aI3TlzY0U/rNc1Uq/SG2Z89ei3/uM/FC6vTawac7hngHn2anXBhJ8I0wUrXfrNArXpjY1AA27oAni8N/uhWP8A9DawXfF28DMnrWZeqddDHGS7BlzxH6+9Z/YmZPGN/eFYrdJbY0nllzQf2XQG1GEzECM+KA7P6S2dJ37SvTGR0OKNNQ2YTZvdDlGVnsa8tSA/l+f63LOUenWz3GBdM4SRUaPMthWndLbAZ/F0DvMPB9lJde4OnL2YawCJ3rIWN1hvrlh3ilUH9OFx/tVm46fbPa0n4hpP8Lahnlk1Y216V2b72tXNTCHU2sY54cDkZc2OcN8k1ySaHKlOz2ZvRUBJPMq9RmFhT09smmDUJHENcQJ/W5Oq/atZU4a0VqnNrAAP6yD6KXqoHQn7HoWIEKk+zBK8/rfa7b6soVSeZaPaUKu/tiqwRStmNO4ve50HiQAPKVV1ijVp4onoU6kJXsepfABcvGqX2tXwGbaDu+m7/a4JVl+U+C9kzzo108VwoV0LSKWU/csGuIzmdyYax5qJSNSDGU3yzuuPNcK5TkwpJjnn2ZIyqPfhruXOdzB7pURXNCQy8/uJHVU+nVb9UxlooVyTYUpv/Ye+rw0XNqFckKFx2EvuYr6p3BIHuTk5G45U37scL2oPqKQXLjvTHKNBMbNSXEmWW3R4juS1LkZcfbmq4CaAiD/Iv9i2y9I0KQ3me/wUCRK4/wBf3EpunJHXjvFMXIXE1K3LJmVZBkhMbXA4lROShK4xRl9xaZeDQjLnr3KK4rtnshROSBK4pRfuyRtffCdSuiDJEqJNSuDD5ZJc1y7QR6eyVRLkri6a9z//2Q=="/>
          <p:cNvSpPr>
            <a:spLocks noChangeAspect="1" noChangeArrowheads="1"/>
          </p:cNvSpPr>
          <p:nvPr/>
        </p:nvSpPr>
        <p:spPr bwMode="auto">
          <a:xfrm>
            <a:off x="454025" y="1603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Char char="•"/>
              <a:defRPr sz="3200">
                <a:solidFill>
                  <a:schemeClr val="tx1"/>
                </a:solidFill>
                <a:latin typeface="Times New Roman" pitchFamily="18" charset="0"/>
              </a:defRPr>
            </a:lvl1pPr>
            <a:lvl2pPr marL="742950" indent="-285750">
              <a:spcBef>
                <a:spcPct val="20000"/>
              </a:spcBef>
              <a:buClr>
                <a:schemeClr val="tx1"/>
              </a:buClr>
              <a:buChar char="•"/>
              <a:defRPr sz="2800">
                <a:solidFill>
                  <a:schemeClr val="tx1"/>
                </a:solidFill>
                <a:latin typeface="Times New Roman" pitchFamily="18" charset="0"/>
              </a:defRPr>
            </a:lvl2pPr>
            <a:lvl3pPr marL="1143000" indent="-228600">
              <a:spcBef>
                <a:spcPct val="20000"/>
              </a:spcBef>
              <a:buClr>
                <a:schemeClr val="tx1"/>
              </a:buClr>
              <a:buChar char="•"/>
              <a:defRPr sz="2400">
                <a:solidFill>
                  <a:schemeClr val="tx1"/>
                </a:solidFill>
                <a:latin typeface="Times New Roman" pitchFamily="18" charset="0"/>
              </a:defRPr>
            </a:lvl3pPr>
            <a:lvl4pPr marL="1600200" indent="-228600">
              <a:spcBef>
                <a:spcPct val="20000"/>
              </a:spcBef>
              <a:buClr>
                <a:schemeClr val="tx1"/>
              </a:buClr>
              <a:buChar char="•"/>
              <a:defRPr sz="2000">
                <a:solidFill>
                  <a:schemeClr val="tx1"/>
                </a:solidFill>
                <a:latin typeface="Times New Roman" pitchFamily="18" charset="0"/>
              </a:defRPr>
            </a:lvl4pPr>
            <a:lvl5pPr marL="2057400" indent="-228600">
              <a:spcBef>
                <a:spcPct val="20000"/>
              </a:spcBef>
              <a:buClr>
                <a:schemeClr val="tx2"/>
              </a:buClr>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9pPr>
          </a:lstStyle>
          <a:p>
            <a:pPr>
              <a:spcBef>
                <a:spcPct val="0"/>
              </a:spcBef>
              <a:buClrTx/>
              <a:buFontTx/>
              <a:buNone/>
            </a:pPr>
            <a:endParaRPr lang="en-US" altLang="en-US" sz="1800"/>
          </a:p>
        </p:txBody>
      </p:sp>
      <p:sp>
        <p:nvSpPr>
          <p:cNvPr id="12295" name="AutoShape 13" descr="data:image/jpeg;base64,/9j/4AAQSkZJRgABAQAAAQABAAD/2wCEAAkGBxQTEhUUExQUFhUXFxQUFxgYFxQXFxcXFBcXFxgUFBcYHCggGBolHBQXITEhJSkrLi4uFx8zODMsNygtLiwBCgoKDg0OGxAQGywkHyUsLCwsLCwsLCwsLCwsLCwsNSwsLCwsLCwsLCwsLCwsLCwsLCwsLCwsLCwsLCwsLCwsLP/AABEIANoA5wMBIgACEQEDEQH/xAAbAAABBQEBAAAAAAAAAAAAAAAFAQIDBAYAB//EAEIQAAEDAgMECAMFBgQHAQAAAAEAAhEDBBIhMQVBUWEGEyJxgZGhsRQyQgfB0eHwI1JicpKyFTOCwkNEY4OTovEW/8QAGgEAAQUBAAAAAAAAAAAAAAAAAQACAwQFBv/EACwRAAIBAwMCBQQCAwAAAAAAAAABAgMREgQhMRNBBRQiUWEyUoGRcbEjQvD/2gAMAwEAAhEDEQA/AJZTgUG+LKUXTlzGJvhthUmJBW3Lk4XDkLCsFKtw1upGhMTnlwTba6xA7o+9Z+7L3B38RDR4kNHqVZqMLRlvIHmfzWj5OKp377Eakrh8OC7HzQWi935KTrHKjVp4ScR63QWxBLKFCo5LjcoxYhUOCdjCFhzk6XJIVi1WqhQXF9TpiXva3fBOZ7miXHyWb2ptshxZSPaGTnxOE/usnIu57kKo2xc6TJJOZJJJ5klaNDRJrKp+iCdV8RNdT25bn/iH/wAdSPaVdt6jKn+U9lTk1wLh3tPaHksqyzS/BZ9oTGYIycDxadQVZlo6LWysMU5ruapwg5pMkDtb6o3Ko91RoGRdJqAfzHNw78+aLdWciMwRIO4hZ9fSyp78onhUUtu5NIS4wq5pFL8OVV2JCY1QlFUKIWp4pwtjxSCSdaF3WhM6hd1CQBTWCb8QlNuk+GCQROvCcKoTTbJwoJAHdauXC3XJCBuAcE5tNKFIwI7h2OwKpavcXukEAT6aQrygbQnGOIcPMK3pY5ZR+BknYEsqufbY9CX0SPGqxFrmkZYBveJ7gC7LxAS2th+wbScGiDRccI0dScHdknMAkCRvhPu6zWRUcYDAT3kyPvWxhsV0+SUMjJOAQe1231rSWMg4iBJygfUfwRO1LiJdHKBCydZSlm59ixB7WJSE4BclAVAcLCpbbuHMpHDqcp4c1eQzbp7IHirOlinVVyOq3hsZ6ysgO5F7ekAFRFwGQIJKlsdstmHtDc4GeKe/gtlIrZJbBKkM9FYFGeCq3W1aVNmJxiZOh55TpKzlPpQXVMnEt3CG+6elcUppGjvbfh3hTbAuZa6m7d2m8hvH64qrZbVZUZiBmBJAEkZhuccyB4qKncBtzT1DnEiCPpESZ73R4JSipRcX3GN7po0QTgFzU5cyzQEXJZSJciOKYnFNR4EcuXJUhHJQE0JwSELK5dK5CwgUApWpW005tMo5IdYaCkouhx8CpRRKjc3C5XNDNdZEdVPEuspyNYWb6SNxAtaZwy93eASGjnv8lo6bsieSD2lL5i7e5x/qOL71vSWxSTdyLZmzxTpgefMneigKaxsAD9BKCsbxGVpKP5LdJXVx7U8JjU7Es66JbMch23B+znPIjT1V/Egu0rsmqaX0hoceeKR9ys6VN1FYZOLcWjL7Ze5wENcNx3SBOZEmCUHo2rjAEgySSD9O4co4rU1KWMRI91RuKBpuYD9RAgDcOJ8FtqVig6V3uEaFpipnTE4lzwZiSDmOfaKFUtninVYHDIkgZktIImeGoCP7NuGQTnOYAiN+glMotDambJY8iHGJY46h0ceKd2JHTVwhsuiGNMAZkRlGk/j6KanaNfUBORbmD5fgrTmwI1CpBxa4Pzhrmgxva6RBG/X0SYUlwE7W5l72EQ5sdxDtD6KyqNtSmo+pxAYO5k5+Z9Fclc/qsI1GolyKbVxxSEpJTDKr5JDrMcXLpUbwUjClkhYsllISntpkqVtoSmuokLFkIXBWfhIT22qHViHBlUrlbNslR6sRYMzrdohS09oBAy1PlJ00WsDQ078cFHe1w4CBmEIY4K7avAqGkRn1bKvhULgBH+if9QU+ioOVZNdivqnGEN+5dpO9QmvU9BoITK1DMTMFzWgcS4hoA8SukWTMpyRXqVY0UXXqS5Ia5zc+ySPIwoCRwK5jV1XUqtv+P0a9GkowRMLhObVlVw7kVJTqx9JVa5LgSOqkKhf0MRFRvzNEH+JuseCuVak7ikD+SfTqypyUkBwTRn6LCDnrl3Kzte4ghhyA0gEkmN0cAfVS17UjtDT7lFfMxOY7eAQec4fwXTUasKkcomXODi7Mq28nJtN0a5wJRSsHBpJpNGR1dM5aaKtQuCXQ0ZDed/cioql+REQp0MZFs5zjSEmdQJ4blJQqQXjkM92/1H3qTBDAB4J1WiQAAJynxVfVVnRpOSJKMMp2Y1lxAAG5ONyUwzwUYcZ0XMSm5NtmpjYm+IKmpXfFRYv4UwtO4JlxKJZrXoUdO8CqupngosB4I4odigq3aA4p/wDjEIKGmdE51Incl013Figs7bBKUbSPFA3NcPpU7A8j5UHSiHFBB+1Hc1yGuov4JUVCIsQm60bwCrOtxwRM287yu+FCkVL5K3XI9m7PD3Bsan01Pom7Zti3DcYSIqVaL8s8Lnk0u8DDA/mCL7It/mjUtIHpPjBRza22adANDyJPyjUmBuH3rpvCdMoUXJ9zH12olKokuxnrDZjy3EW4W6y/s+MHP0U1ps0OqCoXS1hlgAgF372esSoqd7Uuqgbo3WBoAN54laFtMZNAgDTuWjjHsU3OXczN/bN6x0gZmfNRdU0bgiG17cdYfBU/hQuP1mnXXn/LN2hW/wAcf4IXNbyTmNbyUvwoStswdAVXWn9iXrkLmt4LmU28FOLQTEZ8N/knm1A3aa5HJT+QqNXUX+iPzUU7XIjQaQRE5FY+4ovGT2EHePeDvHMLabNq0zVYWuBa4Oblpi7JA8gUbudm06jYe0Ea/mt7w/RdKlvyzPr6u8/g8xsaeeQRRjCFpGdEacktc5vLXhvOcozadGKAicT/AOY5eQhXVRkR+ZijBU3S8DcNVBguqt41tswupBoL6h/yWmTk4nI5RkM816RsrZVCC4UqY7Tg3sgwAYGZz3T4osKQ4J3l4v6tyOWpb+nYxV/aBh0yOY7pKo9WJ0Ws25SD3sYInC5xngC0D3PkUKds88J7s1zut8NcKr6cXY0tPrMoLJ7g4NHBTBjeAUxtwuFALM8uWetciwN5KtVpN4K91IXdSElQSF1WDeqCsU6bVZ6kcEvVDgndFC6zKT6AnRT02NhTimF3VhDoRYOsyu4NXKx1QXIeXQesypCRR9cEvWBWEnexEy/YmDPBQXuyKVWu2tUNSYDYxAtAG5ojszvKt2wyT3GCF0dK8Uooyqm7bL9qxjRhY0NbwHuTqVYpZKrbuzV5jOKvplZgnaNOXTolobPDhIxeOivPY3epaNdv0kdyhlo6M5ucldsk8xOMVFAf5TBaAe72JVnPipLu6YSWugERkeB0IUVy3syNytQpwirJJETnJ8sqbYpk0y4fMzMceY7lbsqWIYuIBUbaoc3PeIITrB+HsnQZDuT3EbcFbe2Y1kV2Q0tcC+Mi6csXCRKL0r0QJIjLM5FDOkN7hpvAEy057ggOx65fhLzJgHwAmFG1uO7GxqbUYxrna4QcvDSVb2VtM1KbDAGJpORyEZb9SstaVABM5nM+Ku7CLnlow9kmtLp0h5gQjjYGzD1nXFClDjiwwCdJJIGnirhu3bgPdCxaBxIIy0I3JlxULKIj5zFNnNx7I8tfAo2SBcjtw6pVqVJBk4ATnkzIx4+ytiy3ucTvTrelgaGjQAD8+86pzgTvTkgENY7onvzVZ9Mb2kdyvNpJteAFHU09KovVFMkjWnHhg82/DP38lCUQbTlNq0uIn381lajweL3pO3wy3T1r4miguKdXpwMQzA14hU/iwsStRnRljNWZoQkpq8S0Fyr/ABISfFBQXH2ZZXKobsLkhWZl6d4UQ2e8ueB3+gQYWvNF+jlt+0nWB7qTTpSqxS9yxXSVNv4NS1vZ8k0HcpQMkx45eS6GPJhMsW7iDCJAyhlqUSpq9AgkhDRnI6FdU2cAMgpXK3SqT3qVETMT0jpOaKbjqx4aTxZU7M+DsKKWVXEwSpOm8/D4R9T2CeABxe7Qq1jryMEJJ+oNtiR7ITgwb1O+kocJUowZc2TCwyJkLG2lA0jXYfpbLdZIcYz9VuCJWW6X0i003tEatceTuPKRPgmTCiDZ9cuwjU71p9k0ABBLW9qoY3mXk6eKqdF9lta3EdUXtWgvc4DMOc0HkIHuEm9hdy40gaeiEWFQ1qpef8uiXsZ/E8k4n9wHZHe5XdolzGRT/wA15wsy0nV5HBok+Q3puzrIUgaYmAG+wBJ5kifFIRclInGmkATwDEx7ZU6RIQylTTnUZyUrFMyEGIq1bQRHKO9YLaDTRqOY46Zjm06FejvCzHS7Z4c1tSM25HuP5+6yvFtMqtByXMd/x3NDw6thVxfDM0+7H7yi+L/iXdQ1I6g1cfsdHiiJ91/EuThTauRugYoFOvDwRzohXLqjwf3Z8iAf7ghpthwCt7IvG0arXEZaO7jkfx8Fd09SEaiZDXg5U2kbN5UeKOKfUiRGYOYKa4roUtzBZYt3Aom0oRRKKUcUCVbpshkWWtlSvZGYSCBCfSrBwMbiWnvBhTJ2ImBOl9YG3I3lzQORmfYFULCQGcYCI9JKE0jyIPkfwKh2ZQxBp4JP6hLgutaUppK22knhg4KW4wHupKjtW1bUY4ETlkO7RFnul0cAoqtPektwsF9HGEMwHVuXeNQfKETpRTxGYaCXHSZME5ndqqdAYan6zadPIz6J9ZwqVOrjE0xiiIMD5TyyzTHsITZ1Vz3GtUAkyGAfSyZHiYBPgpbOvNapPLyhXXFoyAiMlTaR12X7sepQfAS48pHBOISQpENI1wTywp7KCIBrQnNUwprgxC4RrtFVuqIexzD9QI896uvCrA5prVwq63R5BeValN7mO1aS0+BhQfGvOS2PTLZoFUPGjxn/ADN/KPJZ9lkuN1dOFCtKFjqaFV1KakDhWqLkTdSA3LlVzXsS7hF1IcFA6xB3IoGpQE5RSK/UZHYuc0BmcDSfYIhb3UjjzH3qsFap2JeC+i6HfU3LPnByIP4rW0Ndv0GfqYL6ghb1QUQpVtyyZ2mWOiqwtPFuni38EUt9oNyLTPstaFdFKUA3c1JwtGsj0VFl91Ny5p+R5E8i4Az5lWbJpnG7XcFnOkVbFULhvj0ySqTaWQIRT2NftKjiY4cQQquxmRT8VT6M7YFek5hP7SnDTzEZOHse7mi9rTgQrEZqcVJEUli2mSwkcYUwaqtaqMYZvguPnH67lLcZYgps7RKnwqJwgoZ0j6SUrOm19Rr3YnYWtYATMTvIACfwgclDpxXp0aOI1TTe6WMiZM6jLSImeSi6HEOotc15cCGgEzMt7J1z1BWE6Y9JXXr2YGGm1geBLg7GXQc4ED5QN+ZUvR3pfXtGGiKLKrWlwxS4avJ1jjOsFQyndj0j1c0BMF2fDf5Ln0mtLTvmPMFRbCvHXFCnWezA54ktmYzj7lau6YDSTug+RT+UN7liFxCcFycAaAntSLkhEgXBclagIRwVN+quPVKJKQSptm16ykcsxmPD8lm/heQWyLZELP3FPC4jmsLxmgnjV/DNLQVXZw/ILNlO4LkQK5YSRo5MGpQlXAJ1hosIvsZkAu45IQEXp31JoDcWYyiDrvWj4dBOo5y7f2VtXL02Xch27Ra6C4ETIkCdNxz5oXYVaFJ0hrnO4mIHcAid7dGoAxjSZIzgoZtazFOq5o0Ab49kT6ytCq7SziVYLsy5c7cxZCR7oZd1g5QinmmXFLJV5V5S5JFTiuBNntcx2NhIMnMfrNb7Y9zULAXxJ5QgHRKi11EhwnC93qGlaRqtaWm4rK/JBWabtYudeEKtHF1R7iCNAO7grSVrleu2QDyJVG+2dTqgCqxjwDIxAEA8RKvNK54U8WRs8j+0ywbQr0XUG4C5jy7B2c2uZBy/mWi+znZzW27Khb234nuyG6o+B3QfZN+0botXvHUTQwdgVA7E/D8zqZG4z8p81oei9g63o0qTsOJlNjTBJG+YJjeo5L1XCnsF8JJkZcs02vblzSDvBVg1TPJKX7oUiAdRzaO4JUlGkQAAchxEp4oH94f0/mhewjoSKKvb1voew8nNcPUH7lTdtCpTMVqRA/ebm1DO3IcWE2lPaqtvdMf8rgeW/wAlPiRumBqx1Uqu90d6eXSVBdBwEhs5+h39yLaQrDqZjMlC9qYSQWkHcYIKuusC4dstPcDl6oXeWgpnLQrP8QbdCV1sWtKrVFuVpXJYXLlzXBuNcHoZ8eFGdohNzJekwqait0L2NQCeO/zWaqbSAUtvtMFSQrTp7x2GyoKWzNvYbWlwGH1/JDdv1Q+uSOAHj+oQL/EeBg8Uw7Yt6LDUrda6NQ3D95krRo6x1YYSe9ypU0rhLJLYvDN3ir7bQFpkcPvQCz+0Gwc7CylVaeJa0+uIouzpJQewua4gBwZm0jtEEx5NKuQo48lZyb4QT6NtwioP4gfT8kbaVmNhXrS9+YgtBnuP5o426ykDLP0yVqm0okNRO5clcCq7Kkieala3Ic4UmaI8WTNcpQkEZKRrc1IqoxxGFqjpt7bidIaN6e6opGnLvCLqXFaxI2N0JSE2hmYUjB2iEVMFiI1EoeVMGZafrzVFzzifB0MD+kH7ynZoGJY639QlbWaclC2oeXiPwXYg7VviEskw2A3S7YIq0HmkA2oASIyBjUcjzWQ6OXVehUwvfUfTJluJ7nQDuzOma3u0L4UWOLz2YOfhos/ZW0U2Tq1oB8Aoakb7oenY1rH7p0ieGYlSqOiBhbxgKVSoaZzpEXUw0sc4ScJgkDSZI8EPZf4xhc9pcIMZYv8A4jXSWiDRfO4Yv6dfSVhGX7GfKAOPE95WV4nqOksbfUi/o6Lqer2NCXrln/8AFhxXLncjU6TAgsHkfmov8OfK1AtF3wg4KbcOZjb2xfGqk2TYP3lax9iDqFJSsQNyLm8cQZb3BjLA8QhfSqk2lbvc/MfLE6k6AFa34YcF5x9qF8MdOg36e27vOTR5T5p2loZ1UhtavjBsx1tchrgc1vdk1BVtgWST124EmW09COHb9V5wAvUPsnqw1g/eqXX/AKMtT/uK6TBNoyYzZptg0S3NzXNMQMQLZ7pC08dkDkB96r7TfNRoG5seJJyVoblHKKjJpDXLLctNPZA7/VW6I05KvQYCrdOkE5DGTtXFOcwRuXUdM1IiNkRTZT3tEpHEg5aJ1gE1AqWlqojpOhT6VTjmnIBYhCaBmpU/n9svuRF1TgAEH2c/tVDxcT6lNk90Fdwi5kLiyPdMOSkeU9AK1zQbUY5j2hzTEhwBB7wUCrtwAcIHstIWZTMhA9mEP6+m/tAVXtzz7Lg14HhjjwStd2Cgra1w8BwdlAEGRBGuX60VtqB0B1ZwgyBoiVEAkH8vBSKLsNbHbQoY6bm8WuHmCPvXkR2E7iV7BUcRzCy15SGN0DKSfNZXiyeEZfP9l/QTs2jGs2IePuuWs6vklWA5GnmwqdnjglFg1Z+j0wa/KWt8R7yonbZpvcesuaLWj/qtk+ZyW5T8NlLmyM+WoSDtXqgcMgu3AESe6SqjbxuItNMtgEwYLst5AyA8UC2ltOzewjr6R5B7CfDNUuj22GAvFWuz5YaXPHHTMq2vDKKa3IXqajXAX2htJr2uYARILZ0OfDgvE+kFi+lVIdJBzaTvH4hesfGUSZ66lv8Arb+KA9L7OjXpANrUQ9plpxtjgQY4j1hW/K0oR9GxF1aktnweaAI98Q+jaWzqbnMd1t26WkgiW27dR/Krtn0Xof8AEvqLe4T/ALkXr7JsDRpU3X4il1hkMJk1CCcv9IUTg/8AmSLb3/TND9nRPwzXEyXOc4k5kmdSd5yW7omVguju1bOgxtIXLS1ujnDCTMmTllmUePTKyb/zLPDEfYKrazHTTbukaqnKs0wP1CxTftBsAYNYn/t1Y/tRG3+0PZ2IN+IGe/BUjxOHJSJjHTl7GsZy9Ejz3LI3v2m7Pp9nrXPP/TYSPMwFa2J04sq+TKoa8/TUGA+BdkfAp6aI3TlzY0U/rNc1Uq/SG2Z89ei3/uM/FC6vTawac7hngHn2anXBhJ8I0wUrXfrNArXpjY1AA27oAni8N/uhWP8A9DawXfF28DMnrWZeqddDHGS7BlzxH6+9Z/YmZPGN/eFYrdJbY0nllzQf2XQG1GEzECM+KA7P6S2dJ37SvTGR0OKNNQ2YTZvdDlGVnsa8tSA/l+f63LOUenWz3GBdM4SRUaPMthWndLbAZ/F0DvMPB9lJde4OnL2YawCJ3rIWN1hvrlh3ilUH9OFx/tVm46fbPa0n4hpP8Lahnlk1Y216V2b72tXNTCHU2sY54cDkZc2OcN8k1ySaHKlOz2ZvRUBJPMq9RmFhT09smmDUJHENcQJ/W5Oq/atZU4a0VqnNrAAP6yD6KXqoHQn7HoWIEKk+zBK8/rfa7b6soVSeZaPaUKu/tiqwRStmNO4ve50HiQAPKVV1ijVp4onoU6kJXsepfABcvGqX2tXwGbaDu+m7/a4JVl+U+C9kzzo108VwoV0LSKWU/csGuIzmdyYax5qJSNSDGU3yzuuPNcK5TkwpJjnn2ZIyqPfhruXOdzB7pURXNCQy8/uJHVU+nVb9UxlooVyTYUpv/Ye+rw0XNqFckKFx2EvuYr6p3BIHuTk5G45U37scL2oPqKQXLjvTHKNBMbNSXEmWW3R4juS1LkZcfbmq4CaAiD/Iv9i2y9I0KQ3me/wUCRK4/wBf3EpunJHXjvFMXIXE1K3LJmVZBkhMbXA4lROShK4xRl9xaZeDQjLnr3KK4rtnshROSBK4pRfuyRtffCdSuiDJEqJNSuDD5ZJc1y7QR6eyVRLkri6a9z//2Q=="/>
          <p:cNvSpPr>
            <a:spLocks noChangeAspect="1" noChangeArrowheads="1"/>
          </p:cNvSpPr>
          <p:nvPr/>
        </p:nvSpPr>
        <p:spPr bwMode="auto">
          <a:xfrm>
            <a:off x="606425" y="3127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Char char="•"/>
              <a:defRPr sz="3200">
                <a:solidFill>
                  <a:schemeClr val="tx1"/>
                </a:solidFill>
                <a:latin typeface="Times New Roman" pitchFamily="18" charset="0"/>
              </a:defRPr>
            </a:lvl1pPr>
            <a:lvl2pPr marL="742950" indent="-285750">
              <a:spcBef>
                <a:spcPct val="20000"/>
              </a:spcBef>
              <a:buClr>
                <a:schemeClr val="tx1"/>
              </a:buClr>
              <a:buChar char="•"/>
              <a:defRPr sz="2800">
                <a:solidFill>
                  <a:schemeClr val="tx1"/>
                </a:solidFill>
                <a:latin typeface="Times New Roman" pitchFamily="18" charset="0"/>
              </a:defRPr>
            </a:lvl2pPr>
            <a:lvl3pPr marL="1143000" indent="-228600">
              <a:spcBef>
                <a:spcPct val="20000"/>
              </a:spcBef>
              <a:buClr>
                <a:schemeClr val="tx1"/>
              </a:buClr>
              <a:buChar char="•"/>
              <a:defRPr sz="2400">
                <a:solidFill>
                  <a:schemeClr val="tx1"/>
                </a:solidFill>
                <a:latin typeface="Times New Roman" pitchFamily="18" charset="0"/>
              </a:defRPr>
            </a:lvl3pPr>
            <a:lvl4pPr marL="1600200" indent="-228600">
              <a:spcBef>
                <a:spcPct val="20000"/>
              </a:spcBef>
              <a:buClr>
                <a:schemeClr val="tx1"/>
              </a:buClr>
              <a:buChar char="•"/>
              <a:defRPr sz="2000">
                <a:solidFill>
                  <a:schemeClr val="tx1"/>
                </a:solidFill>
                <a:latin typeface="Times New Roman" pitchFamily="18" charset="0"/>
              </a:defRPr>
            </a:lvl4pPr>
            <a:lvl5pPr marL="2057400" indent="-228600">
              <a:spcBef>
                <a:spcPct val="20000"/>
              </a:spcBef>
              <a:buClr>
                <a:schemeClr val="tx2"/>
              </a:buClr>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9pPr>
          </a:lstStyle>
          <a:p>
            <a:pPr>
              <a:spcBef>
                <a:spcPct val="0"/>
              </a:spcBef>
              <a:buClrTx/>
              <a:buFontTx/>
              <a:buNone/>
            </a:pPr>
            <a:endParaRPr lang="en-US" altLang="en-US" sz="1800"/>
          </a:p>
        </p:txBody>
      </p:sp>
      <p:pic>
        <p:nvPicPr>
          <p:cNvPr id="12296" name="Picture 17" descr="http://www.foxnews.com/on-air/special-report-bret-baier/sites/foxnews.com.on-air.special-report-bret-baier/files/Pope%20Franci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9225" y="1143000"/>
            <a:ext cx="38608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7" name="Picture 19" descr="http://i2.cdn.turner.com/cnn/dam/assets/130304135230-popemobile-2010-horizontal-galler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863" y="4419600"/>
            <a:ext cx="4064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7339322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14" descr="http://www.chauffeurs-italy.com/uploads/images/Image/Citta%20del%20Vaticano%20-%20Vedut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0"/>
            <a:ext cx="3103563" cy="313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5" name="Picture 8" descr="http://www.solarnavigator.net/mythology/mythology_images/Vatican_City_Swiss_Guard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57925" y="0"/>
            <a:ext cx="2886075" cy="371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Picture 10" descr="http://toddweston.com/Personal/Images/St%20Peters%20Basilica%20--%20Vatican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78438" y="3730625"/>
            <a:ext cx="3471862" cy="260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8" name="Rectangle 1"/>
          <p:cNvSpPr>
            <a:spLocks noChangeArrowheads="1"/>
          </p:cNvSpPr>
          <p:nvPr/>
        </p:nvSpPr>
        <p:spPr bwMode="auto">
          <a:xfrm>
            <a:off x="5410200" y="6186488"/>
            <a:ext cx="33591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sz="3200">
                <a:solidFill>
                  <a:schemeClr val="tx1"/>
                </a:solidFill>
                <a:latin typeface="Times New Roman" pitchFamily="18" charset="0"/>
              </a:defRPr>
            </a:lvl1pPr>
            <a:lvl2pPr marL="742950" indent="-285750">
              <a:spcBef>
                <a:spcPct val="20000"/>
              </a:spcBef>
              <a:buClr>
                <a:schemeClr val="tx1"/>
              </a:buClr>
              <a:buChar char="•"/>
              <a:defRPr sz="2800">
                <a:solidFill>
                  <a:schemeClr val="tx1"/>
                </a:solidFill>
                <a:latin typeface="Times New Roman" pitchFamily="18" charset="0"/>
              </a:defRPr>
            </a:lvl2pPr>
            <a:lvl3pPr marL="1143000" indent="-228600">
              <a:spcBef>
                <a:spcPct val="20000"/>
              </a:spcBef>
              <a:buClr>
                <a:schemeClr val="tx1"/>
              </a:buClr>
              <a:buChar char="•"/>
              <a:defRPr sz="2400">
                <a:solidFill>
                  <a:schemeClr val="tx1"/>
                </a:solidFill>
                <a:latin typeface="Times New Roman" pitchFamily="18" charset="0"/>
              </a:defRPr>
            </a:lvl3pPr>
            <a:lvl4pPr marL="1600200" indent="-228600">
              <a:spcBef>
                <a:spcPct val="20000"/>
              </a:spcBef>
              <a:buClr>
                <a:schemeClr val="tx1"/>
              </a:buClr>
              <a:buChar char="•"/>
              <a:defRPr sz="2000">
                <a:solidFill>
                  <a:schemeClr val="tx1"/>
                </a:solidFill>
                <a:latin typeface="Times New Roman" pitchFamily="18" charset="0"/>
              </a:defRPr>
            </a:lvl4pPr>
            <a:lvl5pPr marL="2057400" indent="-228600">
              <a:spcBef>
                <a:spcPct val="20000"/>
              </a:spcBef>
              <a:buClr>
                <a:schemeClr val="tx2"/>
              </a:buClr>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9pPr>
          </a:lstStyle>
          <a:p>
            <a:pPr>
              <a:spcBef>
                <a:spcPct val="0"/>
              </a:spcBef>
              <a:buClrTx/>
              <a:buFontTx/>
              <a:buNone/>
            </a:pPr>
            <a:r>
              <a:rPr lang="en-US" altLang="en-US" sz="4000" dirty="0">
                <a:hlinkClick r:id="rId5"/>
              </a:rPr>
              <a:t>Sistine Chapel</a:t>
            </a:r>
            <a:endParaRPr lang="en-US" altLang="en-US" sz="4000" dirty="0"/>
          </a:p>
        </p:txBody>
      </p:sp>
      <p:pic>
        <p:nvPicPr>
          <p:cNvPr id="13319" name="Picture 9" descr="http://www.ezilon.com/maps/images/europe/VATICAN.gi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525" y="3060700"/>
            <a:ext cx="3808413" cy="3808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0" name="Picture 16" descr="http://www.mapsofworld.com/images/world-countries-flags/vatican-city-flag.gi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71800" y="1528763"/>
            <a:ext cx="3714750" cy="252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endParaRPr lang="en-US"/>
          </a:p>
        </p:txBody>
      </p:sp>
    </p:spTree>
    <p:extLst>
      <p:ext uri="{BB962C8B-B14F-4D97-AF65-F5344CB8AC3E}">
        <p14:creationId xmlns:p14="http://schemas.microsoft.com/office/powerpoint/2010/main" val="174576240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lstStyle/>
          <a:p>
            <a:r>
              <a:rPr lang="en-US" dirty="0" smtClean="0"/>
              <a:t>Other Facts:</a:t>
            </a:r>
            <a:endParaRPr lang="en-US" dirty="0"/>
          </a:p>
        </p:txBody>
      </p:sp>
      <p:sp>
        <p:nvSpPr>
          <p:cNvPr id="3" name="Content Placeholder 2"/>
          <p:cNvSpPr>
            <a:spLocks noGrp="1"/>
          </p:cNvSpPr>
          <p:nvPr>
            <p:ph idx="1"/>
          </p:nvPr>
        </p:nvSpPr>
        <p:spPr>
          <a:xfrm>
            <a:off x="762000" y="1600200"/>
            <a:ext cx="7620000" cy="4724400"/>
          </a:xfrm>
        </p:spPr>
        <p:txBody>
          <a:bodyPr>
            <a:normAutofit fontScale="92500" lnSpcReduction="20000"/>
          </a:bodyPr>
          <a:lstStyle/>
          <a:p>
            <a:r>
              <a:rPr lang="en-US" sz="2400" dirty="0" smtClean="0">
                <a:latin typeface="Arial" pitchFamily="34" charset="0"/>
                <a:cs typeface="Arial" pitchFamily="34" charset="0"/>
              </a:rPr>
              <a:t>Iceland: </a:t>
            </a:r>
          </a:p>
          <a:p>
            <a:pPr lvl="1"/>
            <a:r>
              <a:rPr lang="en-US" dirty="0" smtClean="0">
                <a:latin typeface="Arial" pitchFamily="34" charset="0"/>
                <a:cs typeface="Arial" pitchFamily="34" charset="0"/>
              </a:rPr>
              <a:t>covered with volcanoes and </a:t>
            </a:r>
            <a:r>
              <a:rPr lang="en-US" u="sng" dirty="0" smtClean="0">
                <a:latin typeface="Arial" pitchFamily="34" charset="0"/>
                <a:cs typeface="Arial" pitchFamily="34" charset="0"/>
              </a:rPr>
              <a:t>geysers </a:t>
            </a:r>
          </a:p>
          <a:p>
            <a:pPr lvl="1"/>
            <a:r>
              <a:rPr lang="en-US" dirty="0" smtClean="0">
                <a:latin typeface="Arial" pitchFamily="34" charset="0"/>
                <a:cs typeface="Arial" pitchFamily="34" charset="0"/>
              </a:rPr>
              <a:t>In Iceland, less than 1% land is considered </a:t>
            </a:r>
            <a:r>
              <a:rPr lang="en-US" u="sng" dirty="0" smtClean="0">
                <a:latin typeface="Arial" pitchFamily="34" charset="0"/>
                <a:cs typeface="Arial" pitchFamily="34" charset="0"/>
              </a:rPr>
              <a:t>arable</a:t>
            </a:r>
            <a:r>
              <a:rPr lang="en-US" dirty="0" smtClean="0">
                <a:latin typeface="Arial" pitchFamily="34" charset="0"/>
                <a:cs typeface="Arial" pitchFamily="34" charset="0"/>
              </a:rPr>
              <a:t> and </a:t>
            </a:r>
            <a:r>
              <a:rPr lang="en-US" u="sng" dirty="0" smtClean="0">
                <a:latin typeface="Arial" pitchFamily="34" charset="0"/>
                <a:cs typeface="Arial" pitchFamily="34" charset="0"/>
              </a:rPr>
              <a:t>cultivation</a:t>
            </a:r>
            <a:r>
              <a:rPr lang="en-US" dirty="0" smtClean="0">
                <a:latin typeface="Arial" pitchFamily="34" charset="0"/>
                <a:cs typeface="Arial" pitchFamily="34" charset="0"/>
              </a:rPr>
              <a:t> is possible only on that area. Only a quarter of the country is covered with vegetation and just about 1% of that is covered with trees! </a:t>
            </a:r>
          </a:p>
          <a:p>
            <a:pPr lvl="1"/>
            <a:endParaRPr lang="en-US" dirty="0" smtClean="0">
              <a:latin typeface="Arial" pitchFamily="34" charset="0"/>
              <a:cs typeface="Arial" pitchFamily="34" charset="0"/>
            </a:endParaRPr>
          </a:p>
          <a:p>
            <a:r>
              <a:rPr lang="en-US" sz="2400" dirty="0" smtClean="0">
                <a:latin typeface="Arial" pitchFamily="34" charset="0"/>
                <a:cs typeface="Arial" pitchFamily="34" charset="0"/>
              </a:rPr>
              <a:t>Greenland: </a:t>
            </a:r>
          </a:p>
          <a:p>
            <a:pPr lvl="1"/>
            <a:r>
              <a:rPr lang="en-US" dirty="0" smtClean="0">
                <a:latin typeface="Arial" pitchFamily="34" charset="0"/>
                <a:cs typeface="Arial" pitchFamily="34" charset="0"/>
              </a:rPr>
              <a:t>World’s largest island, majority is </a:t>
            </a:r>
            <a:r>
              <a:rPr lang="en-US" u="sng" dirty="0" smtClean="0">
                <a:latin typeface="Arial" pitchFamily="34" charset="0"/>
                <a:cs typeface="Arial" pitchFamily="34" charset="0"/>
              </a:rPr>
              <a:t>uninhabitable</a:t>
            </a:r>
          </a:p>
          <a:p>
            <a:pPr lvl="1"/>
            <a:r>
              <a:rPr lang="en-US" dirty="0" smtClean="0">
                <a:latin typeface="Arial" pitchFamily="34" charset="0"/>
                <a:cs typeface="Arial" pitchFamily="34" charset="0"/>
              </a:rPr>
              <a:t>The official languages of Greenland are Greenlandic and Danish, but English is also widely understood.</a:t>
            </a:r>
          </a:p>
          <a:p>
            <a:pPr lvl="1"/>
            <a:r>
              <a:rPr lang="en-US" dirty="0" smtClean="0">
                <a:latin typeface="Arial" pitchFamily="34" charset="0"/>
                <a:cs typeface="Arial" pitchFamily="34" charset="0"/>
              </a:rPr>
              <a:t>Greenland is spread over an area of 836,330 mi², of which around 85 percent is covered with ice. </a:t>
            </a:r>
          </a:p>
          <a:p>
            <a:pPr lvl="1"/>
            <a:r>
              <a:rPr lang="en-US" dirty="0" smtClean="0">
                <a:latin typeface="Arial" pitchFamily="34" charset="0"/>
                <a:cs typeface="Arial" pitchFamily="34" charset="0"/>
              </a:rPr>
              <a:t>The national dish of Greenland is boiled seal meat, along with rice and onions.</a:t>
            </a:r>
          </a:p>
          <a:p>
            <a:pPr lvl="1"/>
            <a:endParaRPr lang="en-US" dirty="0" smtClean="0">
              <a:latin typeface="Arial" pitchFamily="34" charset="0"/>
              <a:cs typeface="Arial" pitchFamily="34" charset="0"/>
            </a:endParaRPr>
          </a:p>
        </p:txBody>
      </p:sp>
      <p:pic>
        <p:nvPicPr>
          <p:cNvPr id="1026" name="Picture 2" descr="http://www.destination360.com/north-america/us/wyoming/images/s/wyoming-old-faithful.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38444" y="228600"/>
            <a:ext cx="2381249"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229058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229600" cy="1143000"/>
          </a:xfrm>
        </p:spPr>
        <p:txBody>
          <a:bodyPr/>
          <a:lstStyle/>
          <a:p>
            <a:r>
              <a:rPr lang="en-US" dirty="0" smtClean="0"/>
              <a:t>Other Facts:</a:t>
            </a:r>
            <a:endParaRPr lang="en-US" dirty="0"/>
          </a:p>
        </p:txBody>
      </p:sp>
      <p:sp>
        <p:nvSpPr>
          <p:cNvPr id="3" name="Content Placeholder 2"/>
          <p:cNvSpPr>
            <a:spLocks noGrp="1"/>
          </p:cNvSpPr>
          <p:nvPr>
            <p:ph idx="1"/>
          </p:nvPr>
        </p:nvSpPr>
        <p:spPr>
          <a:xfrm>
            <a:off x="762000" y="1600200"/>
            <a:ext cx="7620000" cy="4724400"/>
          </a:xfrm>
        </p:spPr>
        <p:txBody>
          <a:bodyPr>
            <a:normAutofit/>
          </a:bodyPr>
          <a:lstStyle/>
          <a:p>
            <a:r>
              <a:rPr lang="en-US" sz="2800" dirty="0" smtClean="0">
                <a:latin typeface="Arial" pitchFamily="34" charset="0"/>
                <a:cs typeface="Arial" pitchFamily="34" charset="0"/>
              </a:rPr>
              <a:t>Scotland:</a:t>
            </a:r>
          </a:p>
          <a:p>
            <a:pPr lvl="1"/>
            <a:r>
              <a:rPr lang="en-US" dirty="0" smtClean="0">
                <a:latin typeface="Arial" pitchFamily="34" charset="0"/>
                <a:cs typeface="Arial" pitchFamily="34" charset="0"/>
              </a:rPr>
              <a:t>The official animal of Scotland is Unicorn. </a:t>
            </a:r>
          </a:p>
          <a:p>
            <a:pPr lvl="1"/>
            <a:r>
              <a:rPr lang="en-US" dirty="0" smtClean="0">
                <a:latin typeface="Arial" pitchFamily="34" charset="0"/>
                <a:cs typeface="Arial" pitchFamily="34" charset="0"/>
              </a:rPr>
              <a:t>TV, phone, </a:t>
            </a:r>
            <a:r>
              <a:rPr lang="en-US" dirty="0" smtClean="0">
                <a:latin typeface="Arial" pitchFamily="34" charset="0"/>
                <a:cs typeface="Arial" pitchFamily="34" charset="0"/>
              </a:rPr>
              <a:t>finger </a:t>
            </a:r>
            <a:r>
              <a:rPr lang="en-US" dirty="0" smtClean="0">
                <a:latin typeface="Arial" pitchFamily="34" charset="0"/>
                <a:cs typeface="Arial" pitchFamily="34" charset="0"/>
              </a:rPr>
              <a:t>printing, golf, and penicillin were all Scottish inventions. </a:t>
            </a:r>
          </a:p>
          <a:p>
            <a:r>
              <a:rPr lang="en-US" sz="2800" dirty="0" smtClean="0">
                <a:latin typeface="Arial" pitchFamily="34" charset="0"/>
                <a:cs typeface="Arial" pitchFamily="34" charset="0"/>
              </a:rPr>
              <a:t>Ireland:</a:t>
            </a:r>
          </a:p>
          <a:p>
            <a:pPr lvl="1"/>
            <a:r>
              <a:rPr lang="en-US" dirty="0" smtClean="0">
                <a:latin typeface="Arial" pitchFamily="34" charset="0"/>
                <a:cs typeface="Arial" pitchFamily="34" charset="0"/>
              </a:rPr>
              <a:t>St Patrick’s Day: March 17 believed to be when Christianity came to Ireland (national holiday)</a:t>
            </a:r>
          </a:p>
          <a:p>
            <a:pPr lvl="1"/>
            <a:r>
              <a:rPr lang="en-US" dirty="0" smtClean="0">
                <a:latin typeface="Arial" pitchFamily="34" charset="0"/>
                <a:cs typeface="Arial" pitchFamily="34" charset="0"/>
              </a:rPr>
              <a:t>The average annual temperature in Ireland is about 50° F</a:t>
            </a:r>
          </a:p>
          <a:p>
            <a:pPr lvl="1"/>
            <a:r>
              <a:rPr lang="en-US" dirty="0" smtClean="0">
                <a:latin typeface="Arial" pitchFamily="34" charset="0"/>
                <a:cs typeface="Arial" pitchFamily="34" charset="0"/>
              </a:rPr>
              <a:t>Because of the length of the days in the summers, you don’t have to switch on lights till after 10pm</a:t>
            </a:r>
            <a:r>
              <a:rPr lang="en-US" dirty="0" smtClean="0"/>
              <a:t>.</a:t>
            </a:r>
          </a:p>
          <a:p>
            <a:pPr lvl="1"/>
            <a:endParaRPr lang="en-US" dirty="0" smtClean="0">
              <a:latin typeface="Arial" pitchFamily="34" charset="0"/>
              <a:cs typeface="Arial" pitchFamily="34" charset="0"/>
            </a:endParaRPr>
          </a:p>
          <a:p>
            <a:endParaRPr lang="en-US" dirty="0"/>
          </a:p>
        </p:txBody>
      </p:sp>
    </p:spTree>
    <p:extLst>
      <p:ext uri="{BB962C8B-B14F-4D97-AF65-F5344CB8AC3E}">
        <p14:creationId xmlns:p14="http://schemas.microsoft.com/office/powerpoint/2010/main" val="248688119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28600"/>
            <a:ext cx="8229600" cy="1143000"/>
          </a:xfrm>
        </p:spPr>
        <p:txBody>
          <a:bodyPr/>
          <a:lstStyle/>
          <a:p>
            <a:pPr algn="ctr"/>
            <a:r>
              <a:rPr lang="en-US" dirty="0" smtClean="0"/>
              <a:t>Other Facts:</a:t>
            </a:r>
            <a:endParaRPr lang="en-US" dirty="0"/>
          </a:p>
        </p:txBody>
      </p:sp>
      <p:sp>
        <p:nvSpPr>
          <p:cNvPr id="3" name="Content Placeholder 2"/>
          <p:cNvSpPr>
            <a:spLocks noGrp="1"/>
          </p:cNvSpPr>
          <p:nvPr>
            <p:ph idx="1"/>
          </p:nvPr>
        </p:nvSpPr>
        <p:spPr>
          <a:xfrm>
            <a:off x="762000" y="1219200"/>
            <a:ext cx="7620000" cy="5334000"/>
          </a:xfrm>
        </p:spPr>
        <p:txBody>
          <a:bodyPr>
            <a:normAutofit fontScale="77500" lnSpcReduction="20000"/>
          </a:bodyPr>
          <a:lstStyle/>
          <a:p>
            <a:pPr marL="274320" lvl="1" indent="-274320">
              <a:buClr>
                <a:schemeClr val="accent3"/>
              </a:buClr>
              <a:buSzPct val="95000"/>
            </a:pPr>
            <a:r>
              <a:rPr lang="en-US" dirty="0" smtClean="0">
                <a:latin typeface="Arial" pitchFamily="34" charset="0"/>
                <a:cs typeface="Arial" pitchFamily="34" charset="0"/>
              </a:rPr>
              <a:t>England:</a:t>
            </a:r>
          </a:p>
          <a:p>
            <a:pPr marL="548640" lvl="2" indent="-274320">
              <a:buClr>
                <a:schemeClr val="accent3"/>
              </a:buClr>
              <a:buSzPct val="95000"/>
            </a:pPr>
            <a:r>
              <a:rPr lang="en-US" sz="2400" dirty="0" smtClean="0">
                <a:latin typeface="Arial" pitchFamily="34" charset="0"/>
                <a:cs typeface="Arial" pitchFamily="34" charset="0"/>
              </a:rPr>
              <a:t>The London Bridge was destroyed in the year 1014 AD (The Danes versus the Saxons). During the war, the Saxons pulled down the bridge using boats and ropes. This incident is said to have inspired the nursery rhyme ‘London Bridge is falling down’. </a:t>
            </a:r>
          </a:p>
          <a:p>
            <a:pPr marL="548640" lvl="2" indent="-274320">
              <a:buClr>
                <a:schemeClr val="accent3"/>
              </a:buClr>
              <a:buSzPct val="95000"/>
            </a:pPr>
            <a:r>
              <a:rPr lang="en-US" sz="2400" dirty="0" smtClean="0">
                <a:latin typeface="Arial" pitchFamily="34" charset="0"/>
                <a:cs typeface="Arial" pitchFamily="34" charset="0"/>
              </a:rPr>
              <a:t>The Big Ben is not the name of the clock. The name actually refers to the 13-ton bell in the clock tower. </a:t>
            </a:r>
          </a:p>
          <a:p>
            <a:pPr marL="548640" lvl="2" indent="-274320">
              <a:buClr>
                <a:schemeClr val="accent3"/>
              </a:buClr>
              <a:buSzPct val="95000"/>
            </a:pPr>
            <a:r>
              <a:rPr lang="en-US" sz="2400" dirty="0" smtClean="0">
                <a:latin typeface="Arial" pitchFamily="34" charset="0"/>
                <a:cs typeface="Arial" pitchFamily="34" charset="0"/>
              </a:rPr>
              <a:t>Britain has many </a:t>
            </a:r>
            <a:r>
              <a:rPr lang="en-US" sz="2400" u="sng" dirty="0" smtClean="0">
                <a:latin typeface="Arial" pitchFamily="34" charset="0"/>
                <a:cs typeface="Arial" pitchFamily="34" charset="0"/>
              </a:rPr>
              <a:t>commonwealths</a:t>
            </a:r>
            <a:r>
              <a:rPr lang="en-US" sz="2400" dirty="0" smtClean="0">
                <a:latin typeface="Arial" pitchFamily="34" charset="0"/>
                <a:cs typeface="Arial" pitchFamily="34" charset="0"/>
              </a:rPr>
              <a:t> (islands) that are a confederation because these areas choose to follow Britain's rule</a:t>
            </a:r>
          </a:p>
          <a:p>
            <a:pPr marL="548640" lvl="2" indent="-274320">
              <a:buClr>
                <a:schemeClr val="accent3"/>
              </a:buClr>
              <a:buSzPct val="95000"/>
            </a:pPr>
            <a:r>
              <a:rPr lang="en-US" sz="2400" dirty="0" smtClean="0">
                <a:latin typeface="Arial" pitchFamily="34" charset="0"/>
                <a:cs typeface="Arial" pitchFamily="34" charset="0"/>
              </a:rPr>
              <a:t>England became strong in colonization, because of its </a:t>
            </a:r>
            <a:r>
              <a:rPr lang="en-US" sz="2400" dirty="0">
                <a:latin typeface="Arial" pitchFamily="34" charset="0"/>
                <a:cs typeface="Arial" pitchFamily="34" charset="0"/>
              </a:rPr>
              <a:t>strong </a:t>
            </a:r>
            <a:r>
              <a:rPr lang="en-US" sz="2400" dirty="0" smtClean="0">
                <a:latin typeface="Arial" pitchFamily="34" charset="0"/>
                <a:cs typeface="Arial" pitchFamily="34" charset="0"/>
              </a:rPr>
              <a:t>military and navy and its island location in the Atlantic.</a:t>
            </a:r>
          </a:p>
          <a:p>
            <a:pPr marL="548640" lvl="2" indent="-274320">
              <a:buClr>
                <a:schemeClr val="accent3"/>
              </a:buClr>
              <a:buSzPct val="95000"/>
              <a:buNone/>
            </a:pPr>
            <a:endParaRPr lang="en-US" sz="2400" dirty="0" smtClean="0">
              <a:latin typeface="Arial" pitchFamily="34" charset="0"/>
              <a:cs typeface="Arial" pitchFamily="34" charset="0"/>
            </a:endParaRPr>
          </a:p>
          <a:p>
            <a:pPr marL="548640" lvl="2" indent="-274320">
              <a:buClr>
                <a:schemeClr val="accent3"/>
              </a:buClr>
              <a:buSzPct val="95000"/>
              <a:buNone/>
            </a:pPr>
            <a:endParaRPr lang="en-US" sz="2400" dirty="0" smtClean="0">
              <a:latin typeface="Arial" pitchFamily="34" charset="0"/>
              <a:cs typeface="Arial" pitchFamily="34" charset="0"/>
            </a:endParaRPr>
          </a:p>
          <a:p>
            <a:pPr marL="274320" lvl="1" indent="-274320">
              <a:buClr>
                <a:schemeClr val="accent3"/>
              </a:buClr>
              <a:buSzPct val="95000"/>
            </a:pPr>
            <a:r>
              <a:rPr lang="en-US" dirty="0" smtClean="0">
                <a:latin typeface="Arial" pitchFamily="34" charset="0"/>
                <a:cs typeface="Arial" pitchFamily="34" charset="0"/>
              </a:rPr>
              <a:t>Most countries in </a:t>
            </a:r>
            <a:r>
              <a:rPr lang="en-US" u="sng" dirty="0" smtClean="0">
                <a:latin typeface="Arial" pitchFamily="34" charset="0"/>
                <a:cs typeface="Arial" pitchFamily="34" charset="0"/>
              </a:rPr>
              <a:t>NATO</a:t>
            </a:r>
            <a:r>
              <a:rPr lang="en-US" dirty="0" smtClean="0">
                <a:latin typeface="Arial" pitchFamily="34" charset="0"/>
                <a:cs typeface="Arial" pitchFamily="34" charset="0"/>
              </a:rPr>
              <a:t> (North Atlantic Treaty Organization) </a:t>
            </a:r>
            <a:r>
              <a:rPr lang="en-US" i="1" dirty="0" smtClean="0"/>
              <a:t>an international organization created in 1949 for purposes of collective security</a:t>
            </a:r>
            <a:endParaRPr lang="en-US" i="1" dirty="0" smtClean="0">
              <a:latin typeface="Arial" pitchFamily="34" charset="0"/>
              <a:cs typeface="Arial" pitchFamily="34" charset="0"/>
            </a:endParaRPr>
          </a:p>
          <a:p>
            <a:pPr marL="274320" lvl="1" indent="-274320">
              <a:buClr>
                <a:schemeClr val="accent3"/>
              </a:buClr>
              <a:buSzPct val="95000"/>
            </a:pPr>
            <a:r>
              <a:rPr lang="en-US" dirty="0" smtClean="0">
                <a:latin typeface="Arial" pitchFamily="34" charset="0"/>
                <a:cs typeface="Arial" pitchFamily="34" charset="0"/>
              </a:rPr>
              <a:t>Many countries in </a:t>
            </a:r>
            <a:r>
              <a:rPr lang="en-US" u="sng" dirty="0" smtClean="0">
                <a:latin typeface="Arial" pitchFamily="34" charset="0"/>
                <a:cs typeface="Arial" pitchFamily="34" charset="0"/>
              </a:rPr>
              <a:t>UN</a:t>
            </a:r>
            <a:r>
              <a:rPr lang="en-US" dirty="0" smtClean="0">
                <a:latin typeface="Arial" pitchFamily="34" charset="0"/>
                <a:cs typeface="Arial" pitchFamily="34" charset="0"/>
              </a:rPr>
              <a:t> (United Nations) </a:t>
            </a:r>
            <a:r>
              <a:rPr lang="en-US" i="1" dirty="0" smtClean="0"/>
              <a:t>an organization of independent states formed in 1945 to promote international peace and security</a:t>
            </a:r>
            <a:endParaRPr lang="en-US" i="1" dirty="0" smtClean="0">
              <a:latin typeface="Arial" pitchFamily="34" charset="0"/>
              <a:cs typeface="Arial" pitchFamily="34" charset="0"/>
            </a:endParaRPr>
          </a:p>
          <a:p>
            <a:pPr marL="548640" lvl="2" indent="-274320">
              <a:buClr>
                <a:schemeClr val="accent3"/>
              </a:buClr>
              <a:buSzPct val="95000"/>
            </a:pPr>
            <a:endParaRPr lang="en-US" sz="2400" dirty="0" smtClean="0">
              <a:latin typeface="Arial" pitchFamily="34" charset="0"/>
              <a:cs typeface="Arial" pitchFamily="34" charset="0"/>
            </a:endParaRPr>
          </a:p>
          <a:p>
            <a:pPr marL="548640" lvl="2" indent="-274320">
              <a:buClr>
                <a:schemeClr val="accent3"/>
              </a:buClr>
              <a:buSzPct val="95000"/>
            </a:pPr>
            <a:endParaRPr lang="en-US" dirty="0" smtClean="0">
              <a:latin typeface="Arial" pitchFamily="34" charset="0"/>
              <a:cs typeface="Arial" pitchFamily="34" charset="0"/>
            </a:endParaRPr>
          </a:p>
          <a:p>
            <a:endParaRPr lang="en-US" dirty="0"/>
          </a:p>
        </p:txBody>
      </p:sp>
    </p:spTree>
    <p:extLst>
      <p:ext uri="{BB962C8B-B14F-4D97-AF65-F5344CB8AC3E}">
        <p14:creationId xmlns:p14="http://schemas.microsoft.com/office/powerpoint/2010/main" val="18331918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28680" name="Picture 8" descr="http://favim.com/orig/201106/30/buildings-city-europe-oporto-porto-portugal-Favim.com-88899.jpg"/>
          <p:cNvPicPr>
            <a:picLocks noChangeAspect="1" noChangeArrowheads="1"/>
          </p:cNvPicPr>
          <p:nvPr/>
        </p:nvPicPr>
        <p:blipFill>
          <a:blip r:embed="rId2" cstate="print"/>
          <a:srcRect/>
          <a:stretch>
            <a:fillRect/>
          </a:stretch>
        </p:blipFill>
        <p:spPr bwMode="auto">
          <a:xfrm>
            <a:off x="0" y="0"/>
            <a:ext cx="5486400" cy="3729038"/>
          </a:xfrm>
          <a:prstGeom prst="rect">
            <a:avLst/>
          </a:prstGeom>
          <a:noFill/>
        </p:spPr>
      </p:pic>
      <p:pic>
        <p:nvPicPr>
          <p:cNvPr id="28682" name="Picture 10" descr="http://www.healthinsurancesolutions.co.uk/wp-content/uploads/2010/11/London.jpg"/>
          <p:cNvPicPr>
            <a:picLocks noChangeAspect="1" noChangeArrowheads="1"/>
          </p:cNvPicPr>
          <p:nvPr/>
        </p:nvPicPr>
        <p:blipFill>
          <a:blip r:embed="rId3" cstate="print"/>
          <a:srcRect/>
          <a:stretch>
            <a:fillRect/>
          </a:stretch>
        </p:blipFill>
        <p:spPr bwMode="auto">
          <a:xfrm>
            <a:off x="4800600" y="457200"/>
            <a:ext cx="4191000" cy="2807971"/>
          </a:xfrm>
          <a:prstGeom prst="rect">
            <a:avLst/>
          </a:prstGeom>
          <a:noFill/>
        </p:spPr>
      </p:pic>
      <p:pic>
        <p:nvPicPr>
          <p:cNvPr id="28684" name="Picture 12" descr="http://europe-travel-guide.net/wp-content/uploads/2011/07/Neuschwanstein-Germany.jpg"/>
          <p:cNvPicPr>
            <a:picLocks noChangeAspect="1" noChangeArrowheads="1"/>
          </p:cNvPicPr>
          <p:nvPr/>
        </p:nvPicPr>
        <p:blipFill>
          <a:blip r:embed="rId4" cstate="print"/>
          <a:srcRect/>
          <a:stretch>
            <a:fillRect/>
          </a:stretch>
        </p:blipFill>
        <p:spPr bwMode="auto">
          <a:xfrm>
            <a:off x="-1" y="3200400"/>
            <a:ext cx="5323043" cy="3657600"/>
          </a:xfrm>
          <a:prstGeom prst="rect">
            <a:avLst/>
          </a:prstGeom>
          <a:noFill/>
        </p:spPr>
      </p:pic>
      <p:pic>
        <p:nvPicPr>
          <p:cNvPr id="7" name="Picture 10" descr="http://www.lgmap.com/125ior.jpg"/>
          <p:cNvPicPr>
            <a:picLocks noChangeAspect="1" noChangeArrowheads="1"/>
          </p:cNvPicPr>
          <p:nvPr/>
        </p:nvPicPr>
        <p:blipFill>
          <a:blip r:embed="rId5" cstate="print"/>
          <a:srcRect/>
          <a:stretch>
            <a:fillRect/>
          </a:stretch>
        </p:blipFill>
        <p:spPr bwMode="auto">
          <a:xfrm>
            <a:off x="4571999" y="3733800"/>
            <a:ext cx="4552757" cy="2667000"/>
          </a:xfrm>
          <a:prstGeom prst="rect">
            <a:avLst/>
          </a:prstGeom>
          <a:noFill/>
        </p:spPr>
      </p:pic>
    </p:spTree>
    <p:extLst>
      <p:ext uri="{BB962C8B-B14F-4D97-AF65-F5344CB8AC3E}">
        <p14:creationId xmlns:p14="http://schemas.microsoft.com/office/powerpoint/2010/main" val="5379049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762000"/>
          </a:xfrm>
        </p:spPr>
        <p:txBody>
          <a:bodyPr/>
          <a:lstStyle/>
          <a:p>
            <a:r>
              <a:rPr lang="en-US" dirty="0" smtClean="0"/>
              <a:t>Basic Facts</a:t>
            </a:r>
            <a:endParaRPr lang="en-US" dirty="0"/>
          </a:p>
        </p:txBody>
      </p:sp>
      <p:sp>
        <p:nvSpPr>
          <p:cNvPr id="3" name="Content Placeholder 2"/>
          <p:cNvSpPr>
            <a:spLocks noGrp="1"/>
          </p:cNvSpPr>
          <p:nvPr>
            <p:ph idx="1"/>
          </p:nvPr>
        </p:nvSpPr>
        <p:spPr>
          <a:xfrm>
            <a:off x="762000" y="1371600"/>
            <a:ext cx="7620000" cy="4953000"/>
          </a:xfrm>
        </p:spPr>
        <p:txBody>
          <a:bodyPr>
            <a:normAutofit lnSpcReduction="10000"/>
          </a:bodyPr>
          <a:lstStyle/>
          <a:p>
            <a:r>
              <a:rPr lang="en-US" dirty="0" smtClean="0">
                <a:solidFill>
                  <a:srgbClr val="FF0000"/>
                </a:solidFill>
              </a:rPr>
              <a:t>Ethnic Groups: </a:t>
            </a:r>
            <a:r>
              <a:rPr lang="en-US" b="1" dirty="0"/>
              <a:t>These eight groups between themselves account for some 465 million or about 65% of European population</a:t>
            </a:r>
            <a:r>
              <a:rPr lang="en-US" b="1" dirty="0" smtClean="0"/>
              <a:t>:</a:t>
            </a:r>
          </a:p>
          <a:p>
            <a:pPr lvl="1"/>
            <a:r>
              <a:rPr lang="en-US" dirty="0" smtClean="0"/>
              <a:t>Russians </a:t>
            </a:r>
            <a:r>
              <a:rPr lang="en-US" dirty="0"/>
              <a:t>(c. 95 million residing in Europe), ...</a:t>
            </a:r>
          </a:p>
          <a:p>
            <a:pPr lvl="1"/>
            <a:r>
              <a:rPr lang="en-US" dirty="0"/>
              <a:t>Germans (c. 82 million), ...</a:t>
            </a:r>
          </a:p>
          <a:p>
            <a:pPr lvl="1"/>
            <a:r>
              <a:rPr lang="en-US" dirty="0"/>
              <a:t>French (c. 60 million), ...</a:t>
            </a:r>
          </a:p>
          <a:p>
            <a:pPr lvl="1"/>
            <a:r>
              <a:rPr lang="en-US" dirty="0"/>
              <a:t>British (c. 60 million), ...</a:t>
            </a:r>
          </a:p>
          <a:p>
            <a:pPr lvl="1"/>
            <a:r>
              <a:rPr lang="en-US" dirty="0"/>
              <a:t>Italians (55 million),</a:t>
            </a:r>
          </a:p>
          <a:p>
            <a:pPr lvl="1"/>
            <a:r>
              <a:rPr lang="en-US" dirty="0"/>
              <a:t>Spanish (c. 50 million), ...</a:t>
            </a:r>
          </a:p>
          <a:p>
            <a:pPr lvl="1"/>
            <a:r>
              <a:rPr lang="en-US" dirty="0"/>
              <a:t>Ukrainians (38–55 million),</a:t>
            </a:r>
          </a:p>
          <a:p>
            <a:pPr lvl="1"/>
            <a:r>
              <a:rPr lang="en-US" dirty="0"/>
              <a:t>Poles (c. 38 million).</a:t>
            </a:r>
          </a:p>
          <a:p>
            <a:endParaRPr lang="en-US" dirty="0" smtClean="0">
              <a:solidFill>
                <a:srgbClr val="FF0000"/>
              </a:solidFill>
            </a:endParaRPr>
          </a:p>
          <a:p>
            <a:r>
              <a:rPr lang="en-US" dirty="0" smtClean="0">
                <a:solidFill>
                  <a:srgbClr val="FF0000"/>
                </a:solidFill>
              </a:rPr>
              <a:t>Nationalities</a:t>
            </a:r>
            <a:r>
              <a:rPr lang="en-US" dirty="0" smtClean="0">
                <a:solidFill>
                  <a:srgbClr val="FF0000"/>
                </a:solidFill>
              </a:rPr>
              <a:t>: </a:t>
            </a:r>
            <a:r>
              <a:rPr lang="en-US" dirty="0" smtClean="0"/>
              <a:t>Indigenous</a:t>
            </a:r>
            <a:endParaRPr lang="en-US" dirty="0"/>
          </a:p>
        </p:txBody>
      </p:sp>
    </p:spTree>
    <p:extLst>
      <p:ext uri="{BB962C8B-B14F-4D97-AF65-F5344CB8AC3E}">
        <p14:creationId xmlns:p14="http://schemas.microsoft.com/office/powerpoint/2010/main" val="2733837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Religions of Europe</a:t>
            </a:r>
            <a:endParaRPr lang="en-US" dirty="0"/>
          </a:p>
        </p:txBody>
      </p:sp>
      <p:pic>
        <p:nvPicPr>
          <p:cNvPr id="6147"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76400" y="1828800"/>
            <a:ext cx="5668698" cy="42515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314920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Languages</a:t>
            </a:r>
            <a:endParaRPr lang="en-US" dirty="0"/>
          </a:p>
        </p:txBody>
      </p:sp>
      <p:sp>
        <p:nvSpPr>
          <p:cNvPr id="3" name="Content Placeholder 2"/>
          <p:cNvSpPr>
            <a:spLocks noGrp="1"/>
          </p:cNvSpPr>
          <p:nvPr>
            <p:ph idx="1"/>
          </p:nvPr>
        </p:nvSpPr>
        <p:spPr/>
        <p:txBody>
          <a:bodyPr/>
          <a:lstStyle/>
          <a:p>
            <a:r>
              <a:rPr lang="en-US" dirty="0"/>
              <a:t>Europe is slightly larger than the US in land area Europe’s population is more than double the US In the US, English is the dominant language Europe is different. It is home to more than 200 languages </a:t>
            </a:r>
            <a:endParaRPr lang="en-US" dirty="0" smtClean="0"/>
          </a:p>
          <a:p>
            <a:r>
              <a:rPr lang="en-US" dirty="0" smtClean="0">
                <a:solidFill>
                  <a:srgbClr val="FF0000"/>
                </a:solidFill>
              </a:rPr>
              <a:t>Languages</a:t>
            </a:r>
            <a:r>
              <a:rPr lang="en-US" dirty="0">
                <a:solidFill>
                  <a:srgbClr val="FF0000"/>
                </a:solidFill>
              </a:rPr>
              <a:t>: </a:t>
            </a:r>
            <a:r>
              <a:rPr lang="en-US" dirty="0"/>
              <a:t>Romance </a:t>
            </a:r>
            <a:r>
              <a:rPr lang="en-US" dirty="0" smtClean="0"/>
              <a:t>Languages, </a:t>
            </a:r>
            <a:r>
              <a:rPr lang="en-US" dirty="0"/>
              <a:t>Germanic Languages and Slavic </a:t>
            </a:r>
            <a:r>
              <a:rPr lang="en-US" dirty="0" smtClean="0"/>
              <a:t>Languages</a:t>
            </a:r>
            <a:endParaRPr lang="en-US" dirty="0"/>
          </a:p>
        </p:txBody>
      </p:sp>
    </p:spTree>
    <p:extLst>
      <p:ext uri="{BB962C8B-B14F-4D97-AF65-F5344CB8AC3E}">
        <p14:creationId xmlns:p14="http://schemas.microsoft.com/office/powerpoint/2010/main" val="6082198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9377" y="533400"/>
            <a:ext cx="6965245" cy="1202485"/>
          </a:xfrm>
        </p:spPr>
        <p:txBody>
          <a:bodyPr/>
          <a:lstStyle/>
          <a:p>
            <a:r>
              <a:rPr lang="en-US" dirty="0" smtClean="0"/>
              <a:t>Germanic language</a:t>
            </a:r>
            <a:endParaRPr lang="en-US" dirty="0"/>
          </a:p>
        </p:txBody>
      </p:sp>
      <p:sp>
        <p:nvSpPr>
          <p:cNvPr id="3" name="Content Placeholder 2"/>
          <p:cNvSpPr>
            <a:spLocks noGrp="1"/>
          </p:cNvSpPr>
          <p:nvPr>
            <p:ph idx="1"/>
          </p:nvPr>
        </p:nvSpPr>
        <p:spPr>
          <a:xfrm>
            <a:off x="1371600" y="1447800"/>
            <a:ext cx="6196405" cy="3603812"/>
          </a:xfrm>
        </p:spPr>
        <p:txBody>
          <a:bodyPr/>
          <a:lstStyle/>
          <a:p>
            <a:r>
              <a:rPr lang="en-US" dirty="0"/>
              <a:t>Germanic Language Group </a:t>
            </a:r>
            <a:endParaRPr lang="en-US" dirty="0" smtClean="0"/>
          </a:p>
          <a:p>
            <a:r>
              <a:rPr lang="en-US" dirty="0" smtClean="0"/>
              <a:t>Has </a:t>
            </a:r>
            <a:r>
              <a:rPr lang="en-US" dirty="0"/>
              <a:t>most native speakers Native speakers live mostly in northwest and central Europe </a:t>
            </a:r>
            <a:endParaRPr lang="en-US" dirty="0" smtClean="0"/>
          </a:p>
          <a:p>
            <a:r>
              <a:rPr lang="en-US" dirty="0" smtClean="0"/>
              <a:t>About </a:t>
            </a:r>
            <a:r>
              <a:rPr lang="en-US" dirty="0"/>
              <a:t>20% of Europeans speak English or German as their native language </a:t>
            </a:r>
            <a:endParaRPr lang="en-US" dirty="0" smtClean="0"/>
          </a:p>
          <a:p>
            <a:r>
              <a:rPr lang="en-US" dirty="0" smtClean="0"/>
              <a:t>Most </a:t>
            </a:r>
            <a:r>
              <a:rPr lang="en-US" dirty="0"/>
              <a:t>Europeans learn English as a second language in their schools </a:t>
            </a:r>
            <a:r>
              <a:rPr lang="en-US" dirty="0" smtClean="0"/>
              <a:t>(Bilingual)</a:t>
            </a: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1400" y="4413250"/>
            <a:ext cx="2378075" cy="2444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968636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533400"/>
            <a:ext cx="6965245" cy="1202485"/>
          </a:xfrm>
        </p:spPr>
        <p:txBody>
          <a:bodyPr/>
          <a:lstStyle/>
          <a:p>
            <a:r>
              <a:rPr lang="en-US" dirty="0" smtClean="0"/>
              <a:t>Romance Languages</a:t>
            </a:r>
            <a:endParaRPr lang="en-US" dirty="0"/>
          </a:p>
        </p:txBody>
      </p:sp>
      <p:sp>
        <p:nvSpPr>
          <p:cNvPr id="3" name="Content Placeholder 2"/>
          <p:cNvSpPr>
            <a:spLocks noGrp="1"/>
          </p:cNvSpPr>
          <p:nvPr>
            <p:ph idx="1"/>
          </p:nvPr>
        </p:nvSpPr>
        <p:spPr>
          <a:xfrm>
            <a:off x="1447800" y="1524000"/>
            <a:ext cx="6196405" cy="3818069"/>
          </a:xfrm>
        </p:spPr>
        <p:txBody>
          <a:bodyPr>
            <a:normAutofit/>
          </a:bodyPr>
          <a:lstStyle/>
          <a:p>
            <a:r>
              <a:rPr lang="en-US" dirty="0"/>
              <a:t>Romance Language Group </a:t>
            </a:r>
            <a:endParaRPr lang="en-US" dirty="0" smtClean="0"/>
          </a:p>
          <a:p>
            <a:r>
              <a:rPr lang="en-US" dirty="0" smtClean="0"/>
              <a:t>This </a:t>
            </a:r>
            <a:r>
              <a:rPr lang="en-US" dirty="0"/>
              <a:t>group includes French, Italian, and Spanish </a:t>
            </a:r>
            <a:endParaRPr lang="en-US" dirty="0" smtClean="0"/>
          </a:p>
          <a:p>
            <a:r>
              <a:rPr lang="en-US" dirty="0" smtClean="0"/>
              <a:t>These </a:t>
            </a:r>
            <a:r>
              <a:rPr lang="en-US" dirty="0"/>
              <a:t>are found in the south and west of Europe </a:t>
            </a:r>
            <a:endParaRPr lang="en-US" dirty="0" smtClean="0"/>
          </a:p>
          <a:p>
            <a:r>
              <a:rPr lang="en-US" dirty="0" smtClean="0"/>
              <a:t>These </a:t>
            </a:r>
            <a:r>
              <a:rPr lang="en-US" dirty="0"/>
              <a:t>languages come from Latin, the language of the Roman Empire </a:t>
            </a:r>
            <a:endParaRPr lang="en-US" dirty="0" smtClean="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600" y="4571999"/>
            <a:ext cx="3810000" cy="22365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017335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609600"/>
            <a:ext cx="6965245" cy="1202485"/>
          </a:xfrm>
        </p:spPr>
        <p:txBody>
          <a:bodyPr/>
          <a:lstStyle/>
          <a:p>
            <a:r>
              <a:rPr lang="en-US" dirty="0" smtClean="0"/>
              <a:t>Slavic Languages</a:t>
            </a:r>
            <a:endParaRPr lang="en-US" dirty="0"/>
          </a:p>
        </p:txBody>
      </p:sp>
      <p:sp>
        <p:nvSpPr>
          <p:cNvPr id="3" name="Content Placeholder 2"/>
          <p:cNvSpPr>
            <a:spLocks noGrp="1"/>
          </p:cNvSpPr>
          <p:nvPr>
            <p:ph idx="1"/>
          </p:nvPr>
        </p:nvSpPr>
        <p:spPr>
          <a:xfrm>
            <a:off x="1371600" y="1524000"/>
            <a:ext cx="6196405" cy="3603812"/>
          </a:xfrm>
        </p:spPr>
        <p:txBody>
          <a:bodyPr/>
          <a:lstStyle/>
          <a:p>
            <a:r>
              <a:rPr lang="en-US" dirty="0"/>
              <a:t>Slavic Language Group </a:t>
            </a:r>
            <a:endParaRPr lang="en-US" dirty="0" smtClean="0"/>
          </a:p>
          <a:p>
            <a:r>
              <a:rPr lang="en-US" dirty="0" smtClean="0"/>
              <a:t>This </a:t>
            </a:r>
            <a:r>
              <a:rPr lang="en-US" dirty="0"/>
              <a:t>includes Russian </a:t>
            </a:r>
            <a:endParaRPr lang="en-US" dirty="0" smtClean="0"/>
          </a:p>
          <a:p>
            <a:r>
              <a:rPr lang="en-US" dirty="0" smtClean="0"/>
              <a:t>They </a:t>
            </a:r>
            <a:r>
              <a:rPr lang="en-US" dirty="0"/>
              <a:t>are found in central and eastern Europe </a:t>
            </a:r>
            <a:endParaRPr lang="en-US" dirty="0" smtClean="0"/>
          </a:p>
          <a:p>
            <a:r>
              <a:rPr lang="en-US" dirty="0" smtClean="0"/>
              <a:t>They </a:t>
            </a:r>
            <a:r>
              <a:rPr lang="en-US" dirty="0"/>
              <a:t>are written with a Cyrillic Alphabet </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4114800"/>
            <a:ext cx="4743450" cy="1647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40519613"/>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ushpin">
  <a:themeElements>
    <a:clrScheme name="Pushpin">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Pushpin">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ushpin">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Pushpin</Template>
  <TotalTime>133</TotalTime>
  <Words>722</Words>
  <Application>Microsoft Office PowerPoint</Application>
  <PresentationFormat>On-screen Show (4:3)</PresentationFormat>
  <Paragraphs>98</Paragraphs>
  <Slides>25</Slides>
  <Notes>1</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Pushpin</vt:lpstr>
      <vt:lpstr>European Culture</vt:lpstr>
      <vt:lpstr>PowerPoint Presentation</vt:lpstr>
      <vt:lpstr>PowerPoint Presentation</vt:lpstr>
      <vt:lpstr>Basic Facts</vt:lpstr>
      <vt:lpstr>Religions of Europe</vt:lpstr>
      <vt:lpstr>Languages</vt:lpstr>
      <vt:lpstr>Germanic language</vt:lpstr>
      <vt:lpstr>Romance Languages</vt:lpstr>
      <vt:lpstr>Slavic Languages</vt:lpstr>
      <vt:lpstr>The Problems with Multiple Languages </vt:lpstr>
      <vt:lpstr>Russian Culture</vt:lpstr>
      <vt:lpstr>Famous Sites of Northern Europe</vt:lpstr>
      <vt:lpstr>Northern Europe Culture</vt:lpstr>
      <vt:lpstr>PowerPoint Presentation</vt:lpstr>
      <vt:lpstr>Portugal</vt:lpstr>
      <vt:lpstr>Spain</vt:lpstr>
      <vt:lpstr>Italy</vt:lpstr>
      <vt:lpstr>Famous Sites of France</vt:lpstr>
      <vt:lpstr>Famous Sites of France</vt:lpstr>
      <vt:lpstr>Western and Central Culture</vt:lpstr>
      <vt:lpstr>Vatican City</vt:lpstr>
      <vt:lpstr>PowerPoint Presentation</vt:lpstr>
      <vt:lpstr>Other Facts:</vt:lpstr>
      <vt:lpstr>Other Facts:</vt:lpstr>
      <vt:lpstr>Other Facts:</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European Culture</dc:title>
  <dc:creator>mike wheeler</dc:creator>
  <cp:lastModifiedBy>mike wheeler</cp:lastModifiedBy>
  <cp:revision>14</cp:revision>
  <dcterms:created xsi:type="dcterms:W3CDTF">2016-10-13T15:46:44Z</dcterms:created>
  <dcterms:modified xsi:type="dcterms:W3CDTF">2016-10-15T14:50:28Z</dcterms:modified>
</cp:coreProperties>
</file>