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9" r:id="rId3"/>
    <p:sldId id="260" r:id="rId4"/>
    <p:sldId id="261" r:id="rId5"/>
    <p:sldId id="262" r:id="rId6"/>
    <p:sldId id="266" r:id="rId7"/>
    <p:sldId id="263" r:id="rId8"/>
    <p:sldId id="264" r:id="rId9"/>
    <p:sldId id="271" r:id="rId10"/>
    <p:sldId id="272" r:id="rId11"/>
    <p:sldId id="273" r:id="rId12"/>
    <p:sldId id="274" r:id="rId13"/>
    <p:sldId id="275" r:id="rId14"/>
    <p:sldId id="276" r:id="rId15"/>
    <p:sldId id="277" r:id="rId16"/>
    <p:sldId id="279" r:id="rId17"/>
    <p:sldId id="280" r:id="rId18"/>
    <p:sldId id="258" r:id="rId19"/>
    <p:sldId id="285" r:id="rId20"/>
    <p:sldId id="281" r:id="rId21"/>
    <p:sldId id="270" r:id="rId22"/>
    <p:sldId id="282" r:id="rId23"/>
    <p:sldId id="257" r:id="rId24"/>
    <p:sldId id="283" r:id="rId25"/>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D94073A5-14B4-4448-90A6-D7F5A8636EC6}" type="datetimeFigureOut">
              <a:rPr lang="en-US" smtClean="0"/>
              <a:t>12/4/2016</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4B54CDBE-A9A7-4F38-865F-A21CEE45B6C5}" type="slidenum">
              <a:rPr lang="en-US" smtClean="0"/>
              <a:t>‹#›</a:t>
            </a:fld>
            <a:endParaRPr lang="en-US"/>
          </a:p>
        </p:txBody>
      </p:sp>
    </p:spTree>
    <p:extLst>
      <p:ext uri="{BB962C8B-B14F-4D97-AF65-F5344CB8AC3E}">
        <p14:creationId xmlns:p14="http://schemas.microsoft.com/office/powerpoint/2010/main" val="2926742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95BBB2E4-D76C-4FF6-B49B-B6C67F68FCBB}" type="datetimeFigureOut">
              <a:rPr lang="en-US" smtClean="0"/>
              <a:t>12/4/2016</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74ED9340-7629-4AED-9098-ADB19F2BD2D4}" type="slidenum">
              <a:rPr lang="en-US" smtClean="0"/>
              <a:t>‹#›</a:t>
            </a:fld>
            <a:endParaRPr lang="en-US"/>
          </a:p>
        </p:txBody>
      </p:sp>
    </p:spTree>
    <p:extLst>
      <p:ext uri="{BB962C8B-B14F-4D97-AF65-F5344CB8AC3E}">
        <p14:creationId xmlns:p14="http://schemas.microsoft.com/office/powerpoint/2010/main" val="86563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D6433-C9C1-4B6B-9ABE-A3B0A949C370}" type="slidenum">
              <a:rPr lang="en-US" smtClean="0"/>
              <a:pPr/>
              <a:t>21</a:t>
            </a:fld>
            <a:endParaRPr lang="en-US" dirty="0"/>
          </a:p>
        </p:txBody>
      </p:sp>
    </p:spTree>
    <p:extLst>
      <p:ext uri="{BB962C8B-B14F-4D97-AF65-F5344CB8AC3E}">
        <p14:creationId xmlns:p14="http://schemas.microsoft.com/office/powerpoint/2010/main" val="362033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6A30A73-7598-4709-BA21-708151B0CEE1}" type="datetimeFigureOut">
              <a:rPr lang="en-US" smtClean="0"/>
              <a:t>12/4/2016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0C04769-BC94-4E08-9BA1-1281FDA1B0CD}"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30A73-7598-4709-BA21-708151B0CEE1}"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04769-BC94-4E08-9BA1-1281FDA1B0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A30A73-7598-4709-BA21-708151B0CEE1}"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0C04769-BC94-4E08-9BA1-1281FDA1B0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A30A73-7598-4709-BA21-708151B0CEE1}"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04769-BC94-4E08-9BA1-1281FDA1B0C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6A30A73-7598-4709-BA21-708151B0CEE1}" type="datetimeFigureOut">
              <a:rPr lang="en-US" smtClean="0"/>
              <a:t>12/4/2016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0C04769-BC94-4E08-9BA1-1281FDA1B0C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A30A73-7598-4709-BA21-708151B0CEE1}"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04769-BC94-4E08-9BA1-1281FDA1B0C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A30A73-7598-4709-BA21-708151B0CEE1}"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04769-BC94-4E08-9BA1-1281FDA1B0C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A30A73-7598-4709-BA21-708151B0CEE1}"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04769-BC94-4E08-9BA1-1281FDA1B0C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6A30A73-7598-4709-BA21-708151B0CEE1}"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04769-BC94-4E08-9BA1-1281FDA1B0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30A73-7598-4709-BA21-708151B0CEE1}"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0C04769-BC94-4E08-9BA1-1281FDA1B0CD}"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30A73-7598-4709-BA21-708151B0CEE1}"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04769-BC94-4E08-9BA1-1281FDA1B0CD}"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6A30A73-7598-4709-BA21-708151B0CEE1}" type="datetimeFigureOut">
              <a:rPr lang="en-US" smtClean="0"/>
              <a:t>12/4/2016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0C04769-BC94-4E08-9BA1-1281FDA1B0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3Efq-aNBkv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European Economics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418088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56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Who </a:t>
            </a:r>
            <a:r>
              <a:rPr lang="en-US" sz="2400" dirty="0"/>
              <a:t>decides what to produce? People follow their customs and make what their ancestors made </a:t>
            </a:r>
            <a:endParaRPr lang="en-US" sz="2400" dirty="0" smtClean="0"/>
          </a:p>
          <a:p>
            <a:r>
              <a:rPr lang="en-US" sz="2400" dirty="0" smtClean="0"/>
              <a:t>Who </a:t>
            </a:r>
            <a:r>
              <a:rPr lang="en-US" sz="2400" dirty="0"/>
              <a:t>decides how to produce goods &amp; services? People grow &amp; make things the same way that their ancestors did </a:t>
            </a:r>
            <a:endParaRPr lang="en-US" sz="2400" dirty="0" smtClean="0"/>
          </a:p>
          <a:p>
            <a:r>
              <a:rPr lang="en-US" sz="2400" dirty="0" smtClean="0"/>
              <a:t>Who </a:t>
            </a:r>
            <a:r>
              <a:rPr lang="en-US" sz="2400" dirty="0"/>
              <a:t>are the goods &amp; services produced for? People in the village who need them </a:t>
            </a:r>
          </a:p>
        </p:txBody>
      </p:sp>
      <p:sp>
        <p:nvSpPr>
          <p:cNvPr id="3" name="Title 2"/>
          <p:cNvSpPr>
            <a:spLocks noGrp="1"/>
          </p:cNvSpPr>
          <p:nvPr>
            <p:ph type="title"/>
          </p:nvPr>
        </p:nvSpPr>
        <p:spPr/>
        <p:txBody>
          <a:bodyPr/>
          <a:lstStyle/>
          <a:p>
            <a:r>
              <a:rPr lang="en-US" dirty="0" smtClean="0"/>
              <a:t>Traditional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123356"/>
            <a:ext cx="1981200" cy="2591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45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Who </a:t>
            </a:r>
            <a:r>
              <a:rPr lang="en-US" sz="2400" dirty="0"/>
              <a:t>decides what to produce? Government makes all economic decisions </a:t>
            </a:r>
            <a:endParaRPr lang="en-US" sz="2400" dirty="0" smtClean="0"/>
          </a:p>
          <a:p>
            <a:r>
              <a:rPr lang="en-US" sz="2400" dirty="0" smtClean="0"/>
              <a:t>Who </a:t>
            </a:r>
            <a:r>
              <a:rPr lang="en-US" sz="2400" dirty="0"/>
              <a:t>decides how to produce goods and services? Government decides how to make goods/services </a:t>
            </a:r>
            <a:endParaRPr lang="en-US" sz="2400" dirty="0" smtClean="0"/>
          </a:p>
          <a:p>
            <a:r>
              <a:rPr lang="en-US" sz="2400" dirty="0" smtClean="0"/>
              <a:t>Who </a:t>
            </a:r>
            <a:r>
              <a:rPr lang="en-US" sz="2400" dirty="0"/>
              <a:t>are the goods and services produced for? Whoever the government decides to give them to </a:t>
            </a:r>
          </a:p>
        </p:txBody>
      </p:sp>
      <p:sp>
        <p:nvSpPr>
          <p:cNvPr id="3" name="Title 2"/>
          <p:cNvSpPr>
            <a:spLocks noGrp="1"/>
          </p:cNvSpPr>
          <p:nvPr>
            <p:ph type="title"/>
          </p:nvPr>
        </p:nvSpPr>
        <p:spPr/>
        <p:txBody>
          <a:bodyPr/>
          <a:lstStyle/>
          <a:p>
            <a:r>
              <a:rPr lang="en-US" dirty="0" smtClean="0"/>
              <a:t>Command</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11480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46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Who decides what to produce? Businesses base decisions on supply and demand and free enterprise (PRICE) </a:t>
            </a:r>
            <a:endParaRPr lang="en-US" sz="2400" dirty="0" smtClean="0"/>
          </a:p>
          <a:p>
            <a:r>
              <a:rPr lang="en-US" sz="2400" dirty="0" smtClean="0"/>
              <a:t>Who </a:t>
            </a:r>
            <a:r>
              <a:rPr lang="en-US" sz="2400" dirty="0"/>
              <a:t>decides how to produce goods and services? Businesses decide how to produce goods </a:t>
            </a:r>
            <a:endParaRPr lang="en-US" sz="2400" dirty="0" smtClean="0"/>
          </a:p>
          <a:p>
            <a:r>
              <a:rPr lang="en-US" sz="2400" dirty="0" smtClean="0"/>
              <a:t>Who </a:t>
            </a:r>
            <a:r>
              <a:rPr lang="en-US" sz="2400" dirty="0"/>
              <a:t>are the goods and services produced for? consumers </a:t>
            </a:r>
          </a:p>
        </p:txBody>
      </p:sp>
      <p:sp>
        <p:nvSpPr>
          <p:cNvPr id="3" name="Title 2"/>
          <p:cNvSpPr>
            <a:spLocks noGrp="1"/>
          </p:cNvSpPr>
          <p:nvPr>
            <p:ph type="title"/>
          </p:nvPr>
        </p:nvSpPr>
        <p:spPr/>
        <p:txBody>
          <a:bodyPr/>
          <a:lstStyle/>
          <a:p>
            <a:r>
              <a:rPr lang="en-US" dirty="0" smtClean="0"/>
              <a:t>Market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267200"/>
            <a:ext cx="31242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761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Who decides what to produce? businesses </a:t>
            </a:r>
            <a:endParaRPr lang="en-US" sz="2400" dirty="0" smtClean="0"/>
          </a:p>
          <a:p>
            <a:r>
              <a:rPr lang="en-US" sz="2400" dirty="0" smtClean="0"/>
              <a:t>Who </a:t>
            </a:r>
            <a:r>
              <a:rPr lang="en-US" sz="2400" dirty="0"/>
              <a:t>decides how to produce goods and services? Businesses, but the government regulates certain industries </a:t>
            </a:r>
            <a:endParaRPr lang="en-US" sz="2400" dirty="0" smtClean="0"/>
          </a:p>
          <a:p>
            <a:r>
              <a:rPr lang="en-US" sz="2400" dirty="0" smtClean="0"/>
              <a:t>Who </a:t>
            </a:r>
            <a:r>
              <a:rPr lang="en-US" sz="2400" dirty="0"/>
              <a:t>are the goods and services produced for? consumers</a:t>
            </a:r>
            <a:r>
              <a:rPr lang="en-US" dirty="0"/>
              <a:t> </a:t>
            </a:r>
          </a:p>
        </p:txBody>
      </p:sp>
      <p:sp>
        <p:nvSpPr>
          <p:cNvPr id="3" name="Title 2"/>
          <p:cNvSpPr>
            <a:spLocks noGrp="1"/>
          </p:cNvSpPr>
          <p:nvPr>
            <p:ph type="title"/>
          </p:nvPr>
        </p:nvSpPr>
        <p:spPr/>
        <p:txBody>
          <a:bodyPr/>
          <a:lstStyle/>
          <a:p>
            <a:r>
              <a:rPr lang="en-US" dirty="0" smtClean="0"/>
              <a:t>Mixed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86200"/>
            <a:ext cx="4419600" cy="253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15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Comparing the UK, Germany, and Russia</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153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62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763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06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81000"/>
            <a:ext cx="7530781"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775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97486536"/>
              </p:ext>
            </p:extLst>
          </p:nvPr>
        </p:nvGraphicFramePr>
        <p:xfrm>
          <a:off x="152400" y="152400"/>
          <a:ext cx="8839200" cy="6561992"/>
        </p:xfrm>
        <a:graphic>
          <a:graphicData uri="http://schemas.openxmlformats.org/drawingml/2006/table">
            <a:tbl>
              <a:tblPr firstRow="1" firstCol="1" bandRow="1">
                <a:tableStyleId>{5C22544A-7EE6-4342-B048-85BDC9FD1C3A}</a:tableStyleId>
              </a:tblPr>
              <a:tblGrid>
                <a:gridCol w="1219200"/>
                <a:gridCol w="2133600"/>
                <a:gridCol w="2438400"/>
                <a:gridCol w="3048000"/>
              </a:tblGrid>
              <a:tr h="301644">
                <a:tc>
                  <a:txBody>
                    <a:bodyPr/>
                    <a:lstStyle/>
                    <a:p>
                      <a:pPr marL="0" marR="0" algn="l">
                        <a:lnSpc>
                          <a:spcPct val="115000"/>
                        </a:lnSpc>
                        <a:spcBef>
                          <a:spcPts val="0"/>
                        </a:spcBef>
                        <a:spcAft>
                          <a:spcPts val="0"/>
                        </a:spcAft>
                      </a:pPr>
                      <a:r>
                        <a:rPr lang="en-US" sz="800" dirty="0">
                          <a:effectLst/>
                        </a:rPr>
                        <a:t> </a:t>
                      </a:r>
                      <a:endParaRPr lang="en-US" sz="700" dirty="0">
                        <a:effectLst/>
                        <a:latin typeface="Calibri"/>
                        <a:ea typeface="Calibri"/>
                        <a:cs typeface="Times New Roman"/>
                      </a:endParaRPr>
                    </a:p>
                  </a:txBody>
                  <a:tcPr marL="43328" marR="43328" marT="0" marB="0"/>
                </a:tc>
                <a:tc>
                  <a:txBody>
                    <a:bodyPr/>
                    <a:lstStyle/>
                    <a:p>
                      <a:pPr marL="0" marR="0" algn="ctr">
                        <a:lnSpc>
                          <a:spcPct val="115000"/>
                        </a:lnSpc>
                        <a:spcBef>
                          <a:spcPts val="0"/>
                        </a:spcBef>
                        <a:spcAft>
                          <a:spcPts val="0"/>
                        </a:spcAft>
                      </a:pPr>
                      <a:r>
                        <a:rPr lang="en-US" sz="1300" dirty="0">
                          <a:effectLst/>
                        </a:rPr>
                        <a:t>What to produce?</a:t>
                      </a:r>
                      <a:endParaRPr lang="en-US" sz="700" dirty="0">
                        <a:effectLst/>
                        <a:latin typeface="Calibri"/>
                        <a:ea typeface="Calibri"/>
                        <a:cs typeface="Times New Roman"/>
                      </a:endParaRPr>
                    </a:p>
                  </a:txBody>
                  <a:tcPr marL="43328" marR="43328" marT="0" marB="0" anchor="ctr"/>
                </a:tc>
                <a:tc>
                  <a:txBody>
                    <a:bodyPr/>
                    <a:lstStyle/>
                    <a:p>
                      <a:pPr marL="0" marR="0" algn="ctr">
                        <a:lnSpc>
                          <a:spcPct val="115000"/>
                        </a:lnSpc>
                        <a:spcBef>
                          <a:spcPts val="0"/>
                        </a:spcBef>
                        <a:spcAft>
                          <a:spcPts val="0"/>
                        </a:spcAft>
                      </a:pPr>
                      <a:r>
                        <a:rPr lang="en-US" sz="1300">
                          <a:effectLst/>
                        </a:rPr>
                        <a:t>How to produce?</a:t>
                      </a:r>
                      <a:endParaRPr lang="en-US" sz="700">
                        <a:effectLst/>
                        <a:latin typeface="Calibri"/>
                        <a:ea typeface="Calibri"/>
                        <a:cs typeface="Times New Roman"/>
                      </a:endParaRPr>
                    </a:p>
                  </a:txBody>
                  <a:tcPr marL="43328" marR="43328" marT="0" marB="0" anchor="ctr"/>
                </a:tc>
                <a:tc>
                  <a:txBody>
                    <a:bodyPr/>
                    <a:lstStyle/>
                    <a:p>
                      <a:pPr marL="0" marR="0" algn="ctr">
                        <a:lnSpc>
                          <a:spcPct val="115000"/>
                        </a:lnSpc>
                        <a:spcBef>
                          <a:spcPts val="0"/>
                        </a:spcBef>
                        <a:spcAft>
                          <a:spcPts val="0"/>
                        </a:spcAft>
                      </a:pPr>
                      <a:r>
                        <a:rPr lang="en-US" sz="1300">
                          <a:effectLst/>
                        </a:rPr>
                        <a:t>Form whom to produce?</a:t>
                      </a:r>
                      <a:endParaRPr lang="en-US" sz="700">
                        <a:effectLst/>
                        <a:latin typeface="Calibri"/>
                        <a:ea typeface="Calibri"/>
                        <a:cs typeface="Times New Roman"/>
                      </a:endParaRPr>
                    </a:p>
                  </a:txBody>
                  <a:tcPr marL="43328" marR="43328" marT="0" marB="0" anchor="ctr"/>
                </a:tc>
              </a:tr>
              <a:tr h="2714799">
                <a:tc>
                  <a:txBody>
                    <a:bodyPr/>
                    <a:lstStyle/>
                    <a:p>
                      <a:pPr marL="0" marR="0" algn="ctr">
                        <a:lnSpc>
                          <a:spcPct val="115000"/>
                        </a:lnSpc>
                        <a:spcBef>
                          <a:spcPts val="0"/>
                        </a:spcBef>
                        <a:spcAft>
                          <a:spcPts val="0"/>
                        </a:spcAft>
                      </a:pPr>
                      <a:r>
                        <a:rPr lang="en-US" sz="1800" dirty="0">
                          <a:effectLst/>
                        </a:rPr>
                        <a:t>United Kingdom</a:t>
                      </a:r>
                      <a:endParaRPr lang="en-US" sz="700" dirty="0">
                        <a:effectLst/>
                        <a:latin typeface="Calibri"/>
                        <a:ea typeface="Calibri"/>
                        <a:cs typeface="Times New Roman"/>
                      </a:endParaRPr>
                    </a:p>
                  </a:txBody>
                  <a:tcPr marL="43328" marR="43328" marT="0" marB="0" anchor="ctr"/>
                </a:tc>
                <a:tc>
                  <a:txBody>
                    <a:bodyPr/>
                    <a:lstStyle/>
                    <a:p>
                      <a:pPr marL="342900" marR="0" lvl="0" indent="-342900" algn="l">
                        <a:lnSpc>
                          <a:spcPct val="115000"/>
                        </a:lnSpc>
                        <a:spcBef>
                          <a:spcPts val="0"/>
                        </a:spcBef>
                        <a:spcAft>
                          <a:spcPts val="0"/>
                        </a:spcAft>
                        <a:buFont typeface="Symbol"/>
                        <a:buChar char=""/>
                      </a:pPr>
                      <a:r>
                        <a:rPr lang="en-US" sz="1200" dirty="0">
                          <a:effectLst/>
                        </a:rPr>
                        <a:t>Service-based economy (jobs such customer service – cashiers, salespeople,  waitress, hair dresser).</a:t>
                      </a:r>
                    </a:p>
                    <a:p>
                      <a:pPr marL="342900" marR="0" lvl="0" indent="-342900" algn="l">
                        <a:lnSpc>
                          <a:spcPct val="115000"/>
                        </a:lnSpc>
                        <a:spcBef>
                          <a:spcPts val="0"/>
                        </a:spcBef>
                        <a:spcAft>
                          <a:spcPts val="0"/>
                        </a:spcAft>
                        <a:buFont typeface="Symbol"/>
                        <a:buChar char=""/>
                      </a:pPr>
                      <a:r>
                        <a:rPr lang="en-US" sz="1200" dirty="0">
                          <a:effectLst/>
                        </a:rPr>
                        <a:t>Agricultural products such as corn, wheat, and soybeans.</a:t>
                      </a:r>
                      <a:endParaRPr lang="en-US" sz="1200" dirty="0">
                        <a:effectLst/>
                        <a:latin typeface="Calibri"/>
                        <a:ea typeface="Calibri"/>
                        <a:cs typeface="Times New Roman"/>
                      </a:endParaRPr>
                    </a:p>
                  </a:txBody>
                  <a:tcPr marL="43328" marR="43328" marT="0" marB="0"/>
                </a:tc>
                <a:tc>
                  <a:txBody>
                    <a:bodyPr/>
                    <a:lstStyle/>
                    <a:p>
                      <a:pPr marL="342900" marR="0" lvl="0" indent="-342900" algn="l">
                        <a:lnSpc>
                          <a:spcPct val="115000"/>
                        </a:lnSpc>
                        <a:spcBef>
                          <a:spcPts val="0"/>
                        </a:spcBef>
                        <a:spcAft>
                          <a:spcPts val="0"/>
                        </a:spcAft>
                        <a:buFont typeface="Symbol"/>
                        <a:buChar char=""/>
                      </a:pPr>
                      <a:r>
                        <a:rPr lang="en-US" sz="1200" dirty="0">
                          <a:effectLst/>
                        </a:rPr>
                        <a:t>Businesses have the freedom to make and sell products and services that consumers want to buy.</a:t>
                      </a:r>
                    </a:p>
                    <a:p>
                      <a:pPr marL="342900" marR="0" lvl="0" indent="-342900" algn="l">
                        <a:lnSpc>
                          <a:spcPct val="115000"/>
                        </a:lnSpc>
                        <a:spcBef>
                          <a:spcPts val="0"/>
                        </a:spcBef>
                        <a:spcAft>
                          <a:spcPts val="0"/>
                        </a:spcAft>
                        <a:buFont typeface="Symbol"/>
                        <a:buChar char=""/>
                      </a:pPr>
                      <a:r>
                        <a:rPr lang="en-US" sz="1200" dirty="0">
                          <a:effectLst/>
                        </a:rPr>
                        <a:t>Businesses are independently-owned (not under government control).</a:t>
                      </a:r>
                    </a:p>
                    <a:p>
                      <a:pPr marL="342900" marR="0" lvl="0" indent="-342900" algn="l">
                        <a:lnSpc>
                          <a:spcPct val="115000"/>
                        </a:lnSpc>
                        <a:spcBef>
                          <a:spcPts val="0"/>
                        </a:spcBef>
                        <a:spcAft>
                          <a:spcPts val="0"/>
                        </a:spcAft>
                        <a:buFont typeface="Symbol"/>
                        <a:buChar char=""/>
                      </a:pPr>
                      <a:r>
                        <a:rPr lang="en-US" sz="1200" dirty="0">
                          <a:effectLst/>
                        </a:rPr>
                        <a:t>Products and services must not be illegal.</a:t>
                      </a:r>
                      <a:endParaRPr lang="en-US" sz="1200" dirty="0">
                        <a:effectLst/>
                        <a:latin typeface="Calibri"/>
                        <a:ea typeface="Calibri"/>
                        <a:cs typeface="Times New Roman"/>
                      </a:endParaRPr>
                    </a:p>
                  </a:txBody>
                  <a:tcPr marL="43328" marR="43328" marT="0" marB="0"/>
                </a:tc>
                <a:tc>
                  <a:txBody>
                    <a:bodyPr/>
                    <a:lstStyle/>
                    <a:p>
                      <a:pPr marL="342900" marR="0" lvl="0" indent="-342900" algn="l">
                        <a:lnSpc>
                          <a:spcPct val="115000"/>
                        </a:lnSpc>
                        <a:spcBef>
                          <a:spcPts val="0"/>
                        </a:spcBef>
                        <a:spcAft>
                          <a:spcPts val="0"/>
                        </a:spcAft>
                        <a:buFont typeface="Symbol"/>
                        <a:buChar char=""/>
                      </a:pPr>
                      <a:r>
                        <a:rPr lang="en-US" sz="1200" dirty="0">
                          <a:effectLst/>
                        </a:rPr>
                        <a:t>Consumers – individuals and business that want to buy the products and services.</a:t>
                      </a:r>
                    </a:p>
                    <a:p>
                      <a:pPr marL="342900" marR="0" lvl="0" indent="-342900" algn="l">
                        <a:lnSpc>
                          <a:spcPct val="115000"/>
                        </a:lnSpc>
                        <a:spcBef>
                          <a:spcPts val="0"/>
                        </a:spcBef>
                        <a:spcAft>
                          <a:spcPts val="0"/>
                        </a:spcAft>
                        <a:buFont typeface="Symbol"/>
                        <a:buChar char=""/>
                      </a:pPr>
                      <a:r>
                        <a:rPr lang="en-US" sz="1200" dirty="0">
                          <a:effectLst/>
                        </a:rPr>
                        <a:t>Consumers can also be international customers (people from other countries).</a:t>
                      </a:r>
                      <a:endParaRPr lang="en-US" sz="1200" dirty="0">
                        <a:effectLst/>
                        <a:latin typeface="Calibri"/>
                        <a:ea typeface="Calibri"/>
                        <a:cs typeface="Times New Roman"/>
                      </a:endParaRPr>
                    </a:p>
                  </a:txBody>
                  <a:tcPr marL="43328" marR="43328" marT="0" marB="0"/>
                </a:tc>
              </a:tr>
              <a:tr h="2297139">
                <a:tc>
                  <a:txBody>
                    <a:bodyPr/>
                    <a:lstStyle/>
                    <a:p>
                      <a:pPr marL="0" marR="0" algn="ctr">
                        <a:lnSpc>
                          <a:spcPct val="115000"/>
                        </a:lnSpc>
                        <a:spcBef>
                          <a:spcPts val="0"/>
                        </a:spcBef>
                        <a:spcAft>
                          <a:spcPts val="0"/>
                        </a:spcAft>
                      </a:pPr>
                      <a:r>
                        <a:rPr lang="en-US" sz="1800" dirty="0">
                          <a:effectLst/>
                        </a:rPr>
                        <a:t>Germany</a:t>
                      </a:r>
                      <a:endParaRPr lang="en-US" sz="700" dirty="0">
                        <a:effectLst/>
                        <a:latin typeface="Calibri"/>
                        <a:ea typeface="Calibri"/>
                        <a:cs typeface="Times New Roman"/>
                      </a:endParaRPr>
                    </a:p>
                  </a:txBody>
                  <a:tcPr marL="43328" marR="43328" marT="0" marB="0" anchor="ctr"/>
                </a:tc>
                <a:tc>
                  <a:txBody>
                    <a:bodyPr/>
                    <a:lstStyle/>
                    <a:p>
                      <a:pPr marL="342900" marR="0" lvl="0" indent="-342900" algn="l">
                        <a:lnSpc>
                          <a:spcPct val="115000"/>
                        </a:lnSpc>
                        <a:spcBef>
                          <a:spcPts val="0"/>
                        </a:spcBef>
                        <a:spcAft>
                          <a:spcPts val="0"/>
                        </a:spcAft>
                        <a:buFont typeface="Symbol"/>
                        <a:buChar char=""/>
                      </a:pPr>
                      <a:r>
                        <a:rPr lang="en-US" sz="1200">
                          <a:effectLst/>
                        </a:rPr>
                        <a:t>Germany produces many goods and services that are exported to other countries.</a:t>
                      </a:r>
                    </a:p>
                    <a:p>
                      <a:pPr marL="342900" marR="0" lvl="0" indent="-342900" algn="l">
                        <a:lnSpc>
                          <a:spcPct val="115000"/>
                        </a:lnSpc>
                        <a:spcBef>
                          <a:spcPts val="0"/>
                        </a:spcBef>
                        <a:spcAft>
                          <a:spcPts val="0"/>
                        </a:spcAft>
                        <a:buFont typeface="Symbol"/>
                        <a:buChar char=""/>
                      </a:pPr>
                      <a:r>
                        <a:rPr lang="en-US" sz="1200">
                          <a:effectLst/>
                        </a:rPr>
                        <a:t>Many factories (manufacturing).</a:t>
                      </a:r>
                      <a:endParaRPr lang="en-US" sz="1200">
                        <a:effectLst/>
                        <a:latin typeface="Calibri"/>
                        <a:ea typeface="Calibri"/>
                        <a:cs typeface="Times New Roman"/>
                      </a:endParaRPr>
                    </a:p>
                  </a:txBody>
                  <a:tcPr marL="43328" marR="43328" marT="0" marB="0"/>
                </a:tc>
                <a:tc>
                  <a:txBody>
                    <a:bodyPr/>
                    <a:lstStyle/>
                    <a:p>
                      <a:pPr marL="342900" marR="0" lvl="0" indent="-342900" algn="l">
                        <a:lnSpc>
                          <a:spcPct val="115000"/>
                        </a:lnSpc>
                        <a:spcBef>
                          <a:spcPts val="0"/>
                        </a:spcBef>
                        <a:spcAft>
                          <a:spcPts val="0"/>
                        </a:spcAft>
                        <a:buFont typeface="Symbol"/>
                        <a:buChar char=""/>
                      </a:pPr>
                      <a:r>
                        <a:rPr lang="en-US" sz="1200">
                          <a:effectLst/>
                        </a:rPr>
                        <a:t>Businesses have the freedom to make and sell products and services that consumers want to buy.</a:t>
                      </a:r>
                    </a:p>
                    <a:p>
                      <a:pPr marL="342900" marR="0" lvl="0" indent="-342900" algn="l">
                        <a:lnSpc>
                          <a:spcPct val="115000"/>
                        </a:lnSpc>
                        <a:spcBef>
                          <a:spcPts val="0"/>
                        </a:spcBef>
                        <a:spcAft>
                          <a:spcPts val="0"/>
                        </a:spcAft>
                        <a:buFont typeface="Symbol"/>
                        <a:buChar char=""/>
                      </a:pPr>
                      <a:r>
                        <a:rPr lang="en-US" sz="1200">
                          <a:effectLst/>
                        </a:rPr>
                        <a:t>Businesses are independently-owned (not under government control).</a:t>
                      </a:r>
                    </a:p>
                    <a:p>
                      <a:pPr marL="0" marR="0" algn="l">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43328" marR="43328" marT="0" marB="0"/>
                </a:tc>
                <a:tc>
                  <a:txBody>
                    <a:bodyPr/>
                    <a:lstStyle/>
                    <a:p>
                      <a:pPr marL="342900" marR="0" lvl="0" indent="-342900" algn="l">
                        <a:lnSpc>
                          <a:spcPct val="115000"/>
                        </a:lnSpc>
                        <a:spcBef>
                          <a:spcPts val="0"/>
                        </a:spcBef>
                        <a:spcAft>
                          <a:spcPts val="0"/>
                        </a:spcAft>
                        <a:buFont typeface="Symbol"/>
                        <a:buChar char=""/>
                      </a:pPr>
                      <a:r>
                        <a:rPr lang="en-US" sz="1200" dirty="0">
                          <a:effectLst/>
                        </a:rPr>
                        <a:t>Consumers – individuals and business that want to buy the products and services.</a:t>
                      </a:r>
                    </a:p>
                    <a:p>
                      <a:pPr marL="342900" marR="0" lvl="0" indent="-342900" algn="l">
                        <a:lnSpc>
                          <a:spcPct val="115000"/>
                        </a:lnSpc>
                        <a:spcBef>
                          <a:spcPts val="0"/>
                        </a:spcBef>
                        <a:spcAft>
                          <a:spcPts val="0"/>
                        </a:spcAft>
                        <a:buFont typeface="Symbol"/>
                        <a:buChar char=""/>
                      </a:pPr>
                      <a:r>
                        <a:rPr lang="en-US" sz="1200" dirty="0">
                          <a:effectLst/>
                        </a:rPr>
                        <a:t>Consumers can also be international customers (people from other countries).</a:t>
                      </a:r>
                      <a:endParaRPr lang="en-US" sz="1200" dirty="0">
                        <a:effectLst/>
                        <a:latin typeface="Calibri"/>
                        <a:ea typeface="Calibri"/>
                        <a:cs typeface="Times New Roman"/>
                      </a:endParaRPr>
                    </a:p>
                  </a:txBody>
                  <a:tcPr marL="43328" marR="43328" marT="0" marB="0"/>
                </a:tc>
              </a:tr>
              <a:tr h="1239618">
                <a:tc>
                  <a:txBody>
                    <a:bodyPr/>
                    <a:lstStyle/>
                    <a:p>
                      <a:pPr marL="0" marR="0" algn="ctr">
                        <a:lnSpc>
                          <a:spcPct val="115000"/>
                        </a:lnSpc>
                        <a:spcBef>
                          <a:spcPts val="0"/>
                        </a:spcBef>
                        <a:spcAft>
                          <a:spcPts val="0"/>
                        </a:spcAft>
                      </a:pPr>
                      <a:r>
                        <a:rPr lang="en-US" sz="1800" dirty="0">
                          <a:effectLst/>
                        </a:rPr>
                        <a:t>Russia</a:t>
                      </a:r>
                      <a:endParaRPr lang="en-US" sz="700" dirty="0">
                        <a:effectLst/>
                        <a:latin typeface="Calibri"/>
                        <a:ea typeface="Calibri"/>
                        <a:cs typeface="Times New Roman"/>
                      </a:endParaRPr>
                    </a:p>
                  </a:txBody>
                  <a:tcPr marL="43328" marR="43328" marT="0" marB="0" anchor="ctr"/>
                </a:tc>
                <a:tc>
                  <a:txBody>
                    <a:bodyPr/>
                    <a:lstStyle/>
                    <a:p>
                      <a:pPr marL="342900" marR="0" lvl="0" indent="-342900" algn="l">
                        <a:lnSpc>
                          <a:spcPct val="115000"/>
                        </a:lnSpc>
                        <a:spcBef>
                          <a:spcPts val="0"/>
                        </a:spcBef>
                        <a:spcAft>
                          <a:spcPts val="0"/>
                        </a:spcAft>
                        <a:buFont typeface="Symbol"/>
                        <a:buChar char=""/>
                      </a:pPr>
                      <a:r>
                        <a:rPr lang="en-US" sz="1200">
                          <a:effectLst/>
                        </a:rPr>
                        <a:t>The Russian government is still very involved with the decisions businesses make.</a:t>
                      </a:r>
                      <a:endParaRPr lang="en-US" sz="1200">
                        <a:effectLst/>
                        <a:latin typeface="Calibri"/>
                        <a:ea typeface="Calibri"/>
                        <a:cs typeface="Times New Roman"/>
                      </a:endParaRPr>
                    </a:p>
                  </a:txBody>
                  <a:tcPr marL="43328" marR="43328" marT="0" marB="0"/>
                </a:tc>
                <a:tc>
                  <a:txBody>
                    <a:bodyPr/>
                    <a:lstStyle/>
                    <a:p>
                      <a:pPr marL="342900" marR="0" lvl="0" indent="-342900" algn="l">
                        <a:lnSpc>
                          <a:spcPct val="115000"/>
                        </a:lnSpc>
                        <a:spcBef>
                          <a:spcPts val="0"/>
                        </a:spcBef>
                        <a:spcAft>
                          <a:spcPts val="0"/>
                        </a:spcAft>
                        <a:buFont typeface="Symbol"/>
                        <a:buChar char=""/>
                      </a:pPr>
                      <a:r>
                        <a:rPr lang="en-US" sz="1200" dirty="0">
                          <a:effectLst/>
                        </a:rPr>
                        <a:t>Manufacturing and factories.</a:t>
                      </a:r>
                    </a:p>
                    <a:p>
                      <a:pPr marL="228600" marR="0" algn="l">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43328" marR="43328" marT="0" marB="0"/>
                </a:tc>
                <a:tc>
                  <a:txBody>
                    <a:bodyPr/>
                    <a:lstStyle/>
                    <a:p>
                      <a:pPr marL="342900" marR="0" lvl="0" indent="-342900" algn="l">
                        <a:lnSpc>
                          <a:spcPct val="115000"/>
                        </a:lnSpc>
                        <a:spcBef>
                          <a:spcPts val="0"/>
                        </a:spcBef>
                        <a:spcAft>
                          <a:spcPts val="0"/>
                        </a:spcAft>
                        <a:buFont typeface="Symbol"/>
                        <a:buChar char=""/>
                      </a:pPr>
                      <a:r>
                        <a:rPr lang="en-US" sz="1200" dirty="0">
                          <a:effectLst/>
                        </a:rPr>
                        <a:t>Consumers – individuals and business that want to buy the products and services.</a:t>
                      </a:r>
                    </a:p>
                    <a:p>
                      <a:pPr marL="342900" marR="0" lvl="0" indent="-342900" algn="l">
                        <a:lnSpc>
                          <a:spcPct val="115000"/>
                        </a:lnSpc>
                        <a:spcBef>
                          <a:spcPts val="0"/>
                        </a:spcBef>
                        <a:spcAft>
                          <a:spcPts val="0"/>
                        </a:spcAft>
                        <a:buFont typeface="Symbol"/>
                        <a:buChar char=""/>
                      </a:pPr>
                      <a:r>
                        <a:rPr lang="en-US" sz="1200" dirty="0">
                          <a:effectLst/>
                        </a:rPr>
                        <a:t>Consumers can also be international customers (people from other countries).</a:t>
                      </a:r>
                      <a:endParaRPr lang="en-US" sz="1200" dirty="0">
                        <a:effectLst/>
                        <a:latin typeface="Calibri"/>
                        <a:ea typeface="Calibri"/>
                        <a:cs typeface="Times New Roman"/>
                      </a:endParaRPr>
                    </a:p>
                  </a:txBody>
                  <a:tcPr marL="43328" marR="43328" marT="0" marB="0"/>
                </a:tc>
              </a:tr>
            </a:tbl>
          </a:graphicData>
        </a:graphic>
      </p:graphicFrame>
      <p:sp>
        <p:nvSpPr>
          <p:cNvPr id="5" name="Rectangle 1"/>
          <p:cNvSpPr>
            <a:spLocks noChangeArrowheads="1"/>
          </p:cNvSpPr>
          <p:nvPr/>
        </p:nvSpPr>
        <p:spPr bwMode="auto">
          <a:xfrm>
            <a:off x="1654175" y="1522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4651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763000" cy="5029200"/>
          </a:xfrm>
        </p:spPr>
        <p:txBody>
          <a:bodyPr>
            <a:normAutofit/>
          </a:bodyPr>
          <a:lstStyle/>
          <a:p>
            <a:r>
              <a:rPr lang="en-US" dirty="0" smtClean="0">
                <a:latin typeface="Arial" pitchFamily="34" charset="0"/>
                <a:cs typeface="Arial" pitchFamily="34" charset="0"/>
              </a:rPr>
              <a:t>Economy: </a:t>
            </a:r>
            <a:r>
              <a:rPr lang="en-US" u="sng" dirty="0" smtClean="0">
                <a:latin typeface="Arial" pitchFamily="34" charset="0"/>
                <a:cs typeface="Arial" pitchFamily="34" charset="0"/>
              </a:rPr>
              <a:t>Per capita Income</a:t>
            </a:r>
            <a:r>
              <a:rPr lang="en-US" dirty="0" smtClean="0">
                <a:latin typeface="Arial" pitchFamily="34" charset="0"/>
                <a:cs typeface="Arial" pitchFamily="34" charset="0"/>
              </a:rPr>
              <a:t>: </a:t>
            </a:r>
            <a:r>
              <a:rPr lang="en-US" dirty="0" smtClean="0">
                <a:solidFill>
                  <a:srgbClr val="FF0000"/>
                </a:solidFill>
                <a:latin typeface="Arial" pitchFamily="34" charset="0"/>
                <a:cs typeface="Arial" pitchFamily="34" charset="0"/>
              </a:rPr>
              <a:t>$41,200 </a:t>
            </a:r>
            <a:r>
              <a:rPr lang="en-US" dirty="0" smtClean="0">
                <a:latin typeface="Arial" pitchFamily="34" charset="0"/>
                <a:cs typeface="Arial" pitchFamily="34" charset="0"/>
              </a:rPr>
              <a:t>(based on a GDP of 2.679 trillion), </a:t>
            </a:r>
          </a:p>
          <a:p>
            <a:r>
              <a:rPr lang="en-US" dirty="0" smtClean="0">
                <a:solidFill>
                  <a:srgbClr val="FF0000"/>
                </a:solidFill>
                <a:latin typeface="Arial" pitchFamily="34" charset="0"/>
                <a:cs typeface="Arial" pitchFamily="34" charset="0"/>
              </a:rPr>
              <a:t>15% </a:t>
            </a:r>
            <a:r>
              <a:rPr lang="en-US" dirty="0" smtClean="0">
                <a:latin typeface="Arial" pitchFamily="34" charset="0"/>
                <a:cs typeface="Arial" pitchFamily="34" charset="0"/>
              </a:rPr>
              <a:t>below </a:t>
            </a:r>
            <a:r>
              <a:rPr lang="en-US" u="sng" dirty="0" smtClean="0">
                <a:latin typeface="Arial" pitchFamily="34" charset="0"/>
                <a:cs typeface="Arial" pitchFamily="34" charset="0"/>
              </a:rPr>
              <a:t>poverty</a:t>
            </a:r>
            <a:r>
              <a:rPr lang="en-US" dirty="0" smtClean="0">
                <a:latin typeface="Arial" pitchFamily="34" charset="0"/>
                <a:cs typeface="Arial" pitchFamily="34" charset="0"/>
              </a:rPr>
              <a:t> level </a:t>
            </a:r>
          </a:p>
          <a:p>
            <a:r>
              <a:rPr lang="en-US" dirty="0" smtClean="0">
                <a:latin typeface="Arial" pitchFamily="34" charset="0"/>
                <a:cs typeface="Arial" pitchFamily="34" charset="0"/>
              </a:rPr>
              <a:t>Natural Resources: </a:t>
            </a:r>
            <a:r>
              <a:rPr lang="en-US" u="sng" dirty="0" smtClean="0">
                <a:latin typeface="Arial" pitchFamily="34" charset="0"/>
                <a:cs typeface="Arial" pitchFamily="34" charset="0"/>
              </a:rPr>
              <a:t>Petroleum</a:t>
            </a:r>
            <a:r>
              <a:rPr lang="en-US" dirty="0" smtClean="0">
                <a:latin typeface="Arial" pitchFamily="34" charset="0"/>
                <a:cs typeface="Arial" pitchFamily="34" charset="0"/>
              </a:rPr>
              <a:t>, natural gas, fish, </a:t>
            </a:r>
            <a:r>
              <a:rPr lang="en-US" u="sng" dirty="0" smtClean="0">
                <a:latin typeface="Arial" pitchFamily="34" charset="0"/>
                <a:cs typeface="Arial" pitchFamily="34" charset="0"/>
              </a:rPr>
              <a:t>hydroelectric</a:t>
            </a:r>
            <a:r>
              <a:rPr lang="en-US" dirty="0" smtClean="0">
                <a:latin typeface="Arial" pitchFamily="34" charset="0"/>
                <a:cs typeface="Arial" pitchFamily="34" charset="0"/>
              </a:rPr>
              <a:t>, metals </a:t>
            </a:r>
          </a:p>
          <a:p>
            <a:r>
              <a:rPr lang="en-US" dirty="0" smtClean="0">
                <a:latin typeface="Arial" pitchFamily="34" charset="0"/>
                <a:cs typeface="Arial" pitchFamily="34" charset="0"/>
              </a:rPr>
              <a:t>Mixed Economy (more so toward Market than Command) Agriculture: </a:t>
            </a:r>
            <a:r>
              <a:rPr lang="en-US" dirty="0" smtClean="0">
                <a:solidFill>
                  <a:srgbClr val="FF0000"/>
                </a:solidFill>
                <a:latin typeface="Arial" pitchFamily="34" charset="0"/>
                <a:cs typeface="Arial" pitchFamily="34" charset="0"/>
              </a:rPr>
              <a:t>1%</a:t>
            </a:r>
            <a:r>
              <a:rPr lang="en-US" dirty="0" smtClean="0">
                <a:latin typeface="Arial" pitchFamily="34" charset="0"/>
                <a:cs typeface="Arial" pitchFamily="34" charset="0"/>
              </a:rPr>
              <a:t>, Industry: </a:t>
            </a:r>
            <a:r>
              <a:rPr lang="en-US" dirty="0" smtClean="0">
                <a:solidFill>
                  <a:srgbClr val="FF0000"/>
                </a:solidFill>
                <a:latin typeface="Arial" pitchFamily="34" charset="0"/>
                <a:cs typeface="Arial" pitchFamily="34" charset="0"/>
              </a:rPr>
              <a:t>15%</a:t>
            </a:r>
            <a:r>
              <a:rPr lang="en-US" dirty="0" smtClean="0">
                <a:latin typeface="Arial" pitchFamily="34" charset="0"/>
                <a:cs typeface="Arial" pitchFamily="34" charset="0"/>
              </a:rPr>
              <a:t>, Service: </a:t>
            </a:r>
            <a:r>
              <a:rPr lang="en-US" dirty="0" smtClean="0">
                <a:solidFill>
                  <a:srgbClr val="FF0000"/>
                </a:solidFill>
                <a:latin typeface="Arial" pitchFamily="34" charset="0"/>
                <a:cs typeface="Arial" pitchFamily="34" charset="0"/>
              </a:rPr>
              <a:t>84%</a:t>
            </a:r>
          </a:p>
          <a:p>
            <a:r>
              <a:rPr lang="en-US" dirty="0" smtClean="0">
                <a:latin typeface="Arial" pitchFamily="34" charset="0"/>
                <a:cs typeface="Arial" pitchFamily="34" charset="0"/>
              </a:rPr>
              <a:t>Agriculture products: potatoes, dairy, barley, livestock</a:t>
            </a:r>
          </a:p>
          <a:p>
            <a:r>
              <a:rPr lang="en-US" dirty="0" smtClean="0">
                <a:latin typeface="Arial" pitchFamily="34" charset="0"/>
                <a:cs typeface="Arial" pitchFamily="34" charset="0"/>
              </a:rPr>
              <a:t>Industry: metal working, ship building, paper products, textiles, electric power equipment, automation equipment,, aircraft and motor vehicle parts, fishing</a:t>
            </a:r>
          </a:p>
          <a:p>
            <a:r>
              <a:rPr lang="en-US" dirty="0" smtClean="0">
                <a:latin typeface="Arial" pitchFamily="34" charset="0"/>
                <a:cs typeface="Arial" pitchFamily="34" charset="0"/>
              </a:rPr>
              <a:t>Money</a:t>
            </a:r>
            <a:r>
              <a:rPr lang="en-US" sz="2200" dirty="0" smtClean="0">
                <a:latin typeface="Arial" pitchFamily="34" charset="0"/>
                <a:cs typeface="Arial" pitchFamily="34" charset="0"/>
              </a:rPr>
              <a:t>: </a:t>
            </a:r>
            <a:r>
              <a:rPr lang="en-US" sz="2300" dirty="0" smtClean="0">
                <a:latin typeface="Arial" pitchFamily="34" charset="0"/>
                <a:cs typeface="Arial" pitchFamily="34" charset="0"/>
              </a:rPr>
              <a:t>Euro (Finland, Ireland) ($1/1.10), British Pound (UK) ($1/1.22), </a:t>
            </a:r>
          </a:p>
        </p:txBody>
      </p:sp>
      <p:sp>
        <p:nvSpPr>
          <p:cNvPr id="2" name="Title 1"/>
          <p:cNvSpPr>
            <a:spLocks noGrp="1"/>
          </p:cNvSpPr>
          <p:nvPr>
            <p:ph type="title"/>
          </p:nvPr>
        </p:nvSpPr>
        <p:spPr>
          <a:xfrm>
            <a:off x="457200" y="76200"/>
            <a:ext cx="8229600" cy="1143000"/>
          </a:xfrm>
        </p:spPr>
        <p:txBody>
          <a:bodyPr/>
          <a:lstStyle/>
          <a:p>
            <a:r>
              <a:rPr lang="en-US" dirty="0" smtClean="0"/>
              <a:t>United Kingdom Economy:</a:t>
            </a:r>
            <a:endParaRPr lang="en-US" dirty="0"/>
          </a:p>
        </p:txBody>
      </p:sp>
    </p:spTree>
    <p:extLst>
      <p:ext uri="{BB962C8B-B14F-4D97-AF65-F5344CB8AC3E}">
        <p14:creationId xmlns:p14="http://schemas.microsoft.com/office/powerpoint/2010/main" val="416030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The European Union is an economic and political union of 28 countries. Each of the countries within the Union are independent but they agree to trade under the agreements made between the nations.</a:t>
            </a:r>
          </a:p>
          <a:p>
            <a:r>
              <a:rPr lang="en-US" dirty="0"/>
              <a:t>Twenty two of the member states also belong to the Schengen Area, which is comprised of 26 European countries that have abolished passport and border controls at their common borders. Of the countries that are not part of it, Bulgaria, Croatia, Cyprus and Romania all intend to join, while the United Kingdom and Ireland have opted out.</a:t>
            </a:r>
          </a:p>
          <a:p>
            <a:r>
              <a:rPr lang="en-US" dirty="0" smtClean="0"/>
              <a:t>What </a:t>
            </a:r>
            <a:r>
              <a:rPr lang="en-US" dirty="0"/>
              <a:t>is the purpose of the EU?</a:t>
            </a:r>
          </a:p>
          <a:p>
            <a:r>
              <a:rPr lang="en-US" dirty="0"/>
              <a:t>The European Union operates a single market which allows free movement of goods, capital, services and people between member states</a:t>
            </a:r>
            <a:r>
              <a:rPr lang="en-US" dirty="0" smtClean="0"/>
              <a:t>.</a:t>
            </a:r>
          </a:p>
          <a:p>
            <a:r>
              <a:rPr lang="en-US" dirty="0" smtClean="0"/>
              <a:t>1999 the Euro was created so that all participating countries could have a common currency, thereby making trading easier without having to worry about currency exchange.</a:t>
            </a:r>
            <a:endParaRPr lang="en-US" dirty="0"/>
          </a:p>
          <a:p>
            <a:endParaRPr lang="en-US" dirty="0"/>
          </a:p>
        </p:txBody>
      </p:sp>
      <p:sp>
        <p:nvSpPr>
          <p:cNvPr id="3" name="Title 2"/>
          <p:cNvSpPr>
            <a:spLocks noGrp="1"/>
          </p:cNvSpPr>
          <p:nvPr>
            <p:ph type="title"/>
          </p:nvPr>
        </p:nvSpPr>
        <p:spPr/>
        <p:txBody>
          <a:bodyPr/>
          <a:lstStyle/>
          <a:p>
            <a:r>
              <a:rPr lang="en-US" dirty="0" smtClean="0"/>
              <a:t>European Union</a:t>
            </a:r>
            <a:endParaRPr lang="en-US" dirty="0"/>
          </a:p>
        </p:txBody>
      </p:sp>
      <p:pic>
        <p:nvPicPr>
          <p:cNvPr id="4" name="Picture 12" descr="http://www.oilempire.us/oil-jpg/Euro_coi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28600"/>
            <a:ext cx="135811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75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62400" y="2133600"/>
            <a:ext cx="4724400" cy="4525963"/>
          </a:xfrm>
        </p:spPr>
        <p:txBody>
          <a:bodyPr>
            <a:normAutofit/>
          </a:bodyPr>
          <a:lstStyle/>
          <a:p>
            <a:r>
              <a:rPr lang="en-US" dirty="0" smtClean="0">
                <a:latin typeface="Arial" pitchFamily="34" charset="0"/>
                <a:cs typeface="Arial" pitchFamily="34" charset="0"/>
              </a:rPr>
              <a:t>In the early 1330s an outbreak of deadly bubonic plague occurred in China. The bubonic plague mainly affects rodents, but fleas can transmit the disease to people. Once people are infected, they infect others very rapidly. Plague causes fever and a painful swelling of the lymph glands called buboes, which is how it gets its name. The disease also causes spots on the skin that are red at first and then turn black. </a:t>
            </a:r>
            <a:endParaRPr lang="en-US" dirty="0">
              <a:latin typeface="Arial" pitchFamily="34" charset="0"/>
              <a:cs typeface="Arial" pitchFamily="34" charset="0"/>
            </a:endParaRPr>
          </a:p>
        </p:txBody>
      </p:sp>
      <p:sp>
        <p:nvSpPr>
          <p:cNvPr id="9" name="Title 1"/>
          <p:cNvSpPr>
            <a:spLocks noGrp="1"/>
          </p:cNvSpPr>
          <p:nvPr>
            <p:ph type="title"/>
          </p:nvPr>
        </p:nvSpPr>
        <p:spPr>
          <a:xfrm>
            <a:off x="457200" y="381000"/>
            <a:ext cx="6781800" cy="1143000"/>
          </a:xfrm>
        </p:spPr>
        <p:txBody>
          <a:bodyPr/>
          <a:lstStyle/>
          <a:p>
            <a:r>
              <a:rPr lang="en-US" dirty="0" smtClean="0"/>
              <a:t>Bubonic Plague</a:t>
            </a:r>
            <a:endParaRPr lang="en-US" dirty="0"/>
          </a:p>
        </p:txBody>
      </p:sp>
      <p:pic>
        <p:nvPicPr>
          <p:cNvPr id="1026" name="Picture 2" descr="https://encrypted-tbn3.gstatic.com/images?q=tbn:ANd9GcRKKMzxNAjF-BURwtvBFeWPxMq6kYgLkZGp_kDOvPR86aajcQzl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685800"/>
            <a:ext cx="2867025"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hehairpin.com/wp-content/uploads/2011/05/PlagueDoctor_Getty_40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5908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775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UK, a leading trading power and financial center, is the third largest economy in Europe after Germany and France. Agriculture is intensive, highly mechanized, and efficient by European standards, producing about 60% of food needs with less than 2% of the labor force. The UK has large coal, natural gas, and oil resources, but its oil and natural gas reserves are declining; the UK has been a net importer of energy since 2005. </a:t>
            </a:r>
          </a:p>
        </p:txBody>
      </p:sp>
      <p:sp>
        <p:nvSpPr>
          <p:cNvPr id="3" name="Title 2"/>
          <p:cNvSpPr>
            <a:spLocks noGrp="1"/>
          </p:cNvSpPr>
          <p:nvPr>
            <p:ph type="title"/>
          </p:nvPr>
        </p:nvSpPr>
        <p:spPr/>
        <p:txBody>
          <a:bodyPr/>
          <a:lstStyle/>
          <a:p>
            <a:r>
              <a:rPr lang="en-US" dirty="0" smtClean="0"/>
              <a:t>How has the united Kingdom affected the GDP</a:t>
            </a:r>
            <a:endParaRPr lang="en-US" dirty="0"/>
          </a:p>
        </p:txBody>
      </p:sp>
      <p:pic>
        <p:nvPicPr>
          <p:cNvPr id="11268" name="Picture 4" descr="Image result for united kingd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191000"/>
            <a:ext cx="3748783"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4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839200" cy="3200400"/>
          </a:xfrm>
        </p:spPr>
        <p:txBody>
          <a:bodyPr>
            <a:normAutofit fontScale="92500" lnSpcReduction="20000"/>
          </a:bodyPr>
          <a:lstStyle/>
          <a:p>
            <a:r>
              <a:rPr lang="en-US" dirty="0" smtClean="0">
                <a:latin typeface="Arial" pitchFamily="34" charset="0"/>
                <a:cs typeface="Arial" pitchFamily="34" charset="0"/>
              </a:rPr>
              <a:t>Economy: Per capita Income: </a:t>
            </a:r>
            <a:r>
              <a:rPr lang="en-US" dirty="0" smtClean="0">
                <a:solidFill>
                  <a:srgbClr val="FF0000"/>
                </a:solidFill>
                <a:latin typeface="Arial" pitchFamily="34" charset="0"/>
                <a:cs typeface="Arial" pitchFamily="34" charset="0"/>
              </a:rPr>
              <a:t>$46,900 </a:t>
            </a:r>
            <a:r>
              <a:rPr lang="en-US" dirty="0" smtClean="0">
                <a:solidFill>
                  <a:schemeClr val="tx1"/>
                </a:solidFill>
                <a:latin typeface="Arial" pitchFamily="34" charset="0"/>
                <a:cs typeface="Arial" pitchFamily="34" charset="0"/>
              </a:rPr>
              <a:t>(</a:t>
            </a:r>
            <a:r>
              <a:rPr lang="en-US" dirty="0" smtClean="0">
                <a:solidFill>
                  <a:srgbClr val="FF0000"/>
                </a:solidFill>
                <a:latin typeface="Arial" pitchFamily="34" charset="0"/>
                <a:cs typeface="Arial" pitchFamily="34" charset="0"/>
              </a:rPr>
              <a:t> based on a GDP of 3.841 trillion)</a:t>
            </a:r>
          </a:p>
          <a:p>
            <a:r>
              <a:rPr lang="en-US" dirty="0" smtClean="0">
                <a:solidFill>
                  <a:srgbClr val="FF0000"/>
                </a:solidFill>
                <a:latin typeface="Arial" pitchFamily="34" charset="0"/>
                <a:cs typeface="Arial" pitchFamily="34" charset="0"/>
              </a:rPr>
              <a:t>16% </a:t>
            </a:r>
            <a:r>
              <a:rPr lang="en-US" dirty="0" smtClean="0">
                <a:latin typeface="Arial" pitchFamily="34" charset="0"/>
                <a:cs typeface="Arial" pitchFamily="34" charset="0"/>
              </a:rPr>
              <a:t>below poverty level</a:t>
            </a:r>
          </a:p>
          <a:p>
            <a:r>
              <a:rPr lang="en-US" dirty="0" smtClean="0">
                <a:latin typeface="Arial" pitchFamily="34" charset="0"/>
                <a:cs typeface="Arial" pitchFamily="34" charset="0"/>
              </a:rPr>
              <a:t>Natural Resources: Petroleum, natural gas, fish, arable land, metals, timber, coal, salt </a:t>
            </a:r>
          </a:p>
          <a:p>
            <a:r>
              <a:rPr lang="en-US" dirty="0">
                <a:latin typeface="Arial" pitchFamily="34" charset="0"/>
                <a:cs typeface="Arial" pitchFamily="34" charset="0"/>
              </a:rPr>
              <a:t>Agriculture products: potatoes, dairy, barley, </a:t>
            </a:r>
            <a:r>
              <a:rPr lang="en-US" dirty="0" smtClean="0">
                <a:latin typeface="Arial" pitchFamily="34" charset="0"/>
                <a:cs typeface="Arial" pitchFamily="34" charset="0"/>
              </a:rPr>
              <a:t>livestock, wheat, sugar beets, fruit, cabbage</a:t>
            </a:r>
          </a:p>
          <a:p>
            <a:r>
              <a:rPr lang="en-US" dirty="0">
                <a:latin typeface="Arial" pitchFamily="34" charset="0"/>
                <a:cs typeface="Arial" pitchFamily="34" charset="0"/>
              </a:rPr>
              <a:t>Industry: </a:t>
            </a:r>
            <a:r>
              <a:rPr lang="en-US" dirty="0" smtClean="0">
                <a:latin typeface="Arial" pitchFamily="34" charset="0"/>
                <a:cs typeface="Arial" pitchFamily="34" charset="0"/>
              </a:rPr>
              <a:t>among the world’s largest and most technologically advanced producers of iron, steel, coal, cement, chemicals, machinery, vehicles, electronics, textiles, and ship building</a:t>
            </a:r>
          </a:p>
          <a:p>
            <a:r>
              <a:rPr lang="en-US" dirty="0" smtClean="0">
                <a:latin typeface="Arial" pitchFamily="34" charset="0"/>
                <a:cs typeface="Arial" pitchFamily="34" charset="0"/>
              </a:rPr>
              <a:t>Mixed Economy </a:t>
            </a:r>
          </a:p>
          <a:p>
            <a:pPr lvl="1"/>
            <a:r>
              <a:rPr lang="en-US" dirty="0" smtClean="0">
                <a:latin typeface="Arial" pitchFamily="34" charset="0"/>
                <a:cs typeface="Arial" pitchFamily="34" charset="0"/>
              </a:rPr>
              <a:t>Agriculture: </a:t>
            </a:r>
            <a:r>
              <a:rPr lang="en-US" dirty="0" smtClean="0">
                <a:solidFill>
                  <a:srgbClr val="FF0000"/>
                </a:solidFill>
                <a:latin typeface="Arial" pitchFamily="34" charset="0"/>
                <a:cs typeface="Arial" pitchFamily="34" charset="0"/>
              </a:rPr>
              <a:t>2%</a:t>
            </a:r>
            <a:r>
              <a:rPr lang="en-US" dirty="0" smtClean="0">
                <a:latin typeface="Arial" pitchFamily="34" charset="0"/>
                <a:cs typeface="Arial" pitchFamily="34" charset="0"/>
              </a:rPr>
              <a:t>, Industry: </a:t>
            </a:r>
            <a:r>
              <a:rPr lang="en-US" dirty="0" smtClean="0">
                <a:solidFill>
                  <a:srgbClr val="FF0000"/>
                </a:solidFill>
                <a:latin typeface="Arial" pitchFamily="34" charset="0"/>
                <a:cs typeface="Arial" pitchFamily="34" charset="0"/>
              </a:rPr>
              <a:t>25%</a:t>
            </a:r>
            <a:r>
              <a:rPr lang="en-US" dirty="0" smtClean="0">
                <a:latin typeface="Arial" pitchFamily="34" charset="0"/>
                <a:cs typeface="Arial" pitchFamily="34" charset="0"/>
              </a:rPr>
              <a:t>, Service: </a:t>
            </a:r>
            <a:r>
              <a:rPr lang="en-US" dirty="0" smtClean="0">
                <a:solidFill>
                  <a:srgbClr val="FF0000"/>
                </a:solidFill>
                <a:latin typeface="Arial" pitchFamily="34" charset="0"/>
                <a:cs typeface="Arial" pitchFamily="34" charset="0"/>
              </a:rPr>
              <a:t>74%</a:t>
            </a:r>
          </a:p>
        </p:txBody>
      </p:sp>
      <p:sp>
        <p:nvSpPr>
          <p:cNvPr id="2" name="Title 1"/>
          <p:cNvSpPr>
            <a:spLocks noGrp="1"/>
          </p:cNvSpPr>
          <p:nvPr>
            <p:ph type="title"/>
          </p:nvPr>
        </p:nvSpPr>
        <p:spPr>
          <a:xfrm>
            <a:off x="753673" y="304800"/>
            <a:ext cx="5105400" cy="1143000"/>
          </a:xfrm>
        </p:spPr>
        <p:txBody>
          <a:bodyPr>
            <a:normAutofit/>
          </a:bodyPr>
          <a:lstStyle/>
          <a:p>
            <a:r>
              <a:rPr lang="en-US" dirty="0" smtClean="0"/>
              <a:t>Germany Economy:</a:t>
            </a:r>
            <a:endParaRPr lang="en-US" dirty="0"/>
          </a:p>
        </p:txBody>
      </p:sp>
      <p:sp>
        <p:nvSpPr>
          <p:cNvPr id="4" name="AutoShape 2" descr="data:image/jpeg;base64,/9j/4AAQSkZJRgABAQAAAQABAAD/2wCEAAkGBxITEhUUExQVFRQWGRgYGRcYGBgdGRgaGhcYGBcbHBggHCggGhwlHRgYITEiJikrLi4vGB8zODMsNygtLisBCgoKDg0OGxAQGzAkICUsLCwsLCwsLCwsLCwsLCwsLCwsLCwsLCwsLCwsLC0sLCwsLCwsLCwsLCwsLCwsLCwsLP/AABEIANwA5QMBIgACEQEDEQH/xAAbAAEAAwEBAQEAAAAAAAAAAAAABAUGAwECB//EAEgQAAIBAgQDBQQFCQYFBAMAAAECEQADBBIhMQVBURMiYXGBBjKRoRQzQlJiByNygpKxwdHxU3OisuHwNEPC0tMVg5OjFiRj/8QAGQEBAAMBAQAAAAAAAAAAAAAAAAIDBAEF/8QALhEAAwACAgECBAUDBQAAAAAAAAECAxESITEEQVFhkfATIjJxsRSh0SMzUoHB/9oADAMBAAIRAxEAPwD9xpSlAKUpQClKUApSlAKUpQClKUApSlAKUpQCofEuJWrC5rjQNflv/U15xfiK2LTXGIgdTHz6AST4A1+f3Lr3rgu3T3iQVtn3l71sr3WIBJDEHXuyANZNZ8+f8PpeS3Hj5eS3xHtRfuki0otrPvNM7E+7E7DnlnkTXyovN7+IuE88oCj4EtUXB4Y6E7AaASAO4RtMtqB7xOu0VYqtefWS6fbNClLwjxXxCnuXz5Ok+kq6x8DUyz7Rvb/4hIT+1Uyg8zAK+bKo1EEmuaVxvHpXZzXPhkXCZrMPfVxmUyK6VgMLiWwjBk+p2a39m3OgI6W5gEfY0I7shd1hr4dQy7H/AGQfEbV6OHKsi+ZnuOLOtKUq4gKUpQClKUApSlAKUpQClKUApSlAKUoTQClQb3F7C73AfLX91cB7RYaYziq3lheaX1JcK+Ba0qPaxtttmGvXT99SKmmn2iLWhSlK6DGe0jm9i1tEdy13j4x2bx6s1vfcI451wxShJuPcGQMN4gd+0QNgN1Ik9RXvDznv4lgdSzAE67Xr6/wHoBXRQwFwCCc2hBac0CSVjuawQBI5868jNXK2zbC1KICJMFjrIgwpUajMMwgjcAAHbKQJmrWDGmp8THzg/urhatRAiANhLb9dfWPOu30gVUdI1y++oMKZjTXeNZO8T0GxrzE3yNFjMTAnUDmTHOACfSOdcHu7HwZ/9P8AF8q+LTd8/hEerGW/cvxrmzuj7DlWYM3aLAkMF2bMrAwBI0+BNWvsfiijvhySYnKTJkAKRJO5yMknmQ1UWMMyPvFE8xu3yLfCuvCL0Y6z4kL/APXiGM/AfAVf6a9ZEQyzuWfolKUr1jGKUpQClKUApSlAKUpQClKUApSoPGeIrYtFyROwnbaST4AAk+VcpqVtnUt9HDj3HrOFQtcYCBOpiJ0E+Z0A3J2rH3uKY3FRP/69tiAvaDvkHYi0NR/7hB02qFgUN5xi8QROrYe3c0CiQO2ccrjBhAPuKwAglqnozXHHvZTE6AMR2jggtJGWCRET4ivKz+pqul4+/r/H8mvHiSPcJ7N4VgGuo95iqmb7MSJ//me6p6gAVPHs/goj6Lh4/uk/7a7YCwVVAQQciyD1Mk/OamZazc2WaRUn2Ww41sZ8Mw2NpiE/Wte4w81pf41i8GA12321kDvPalioG5NqM2X9EtHSNatzXx2lWRlqXsi52W3CuKWsQge0wYEA6EHQ7EEbg9am1+cY+ycC5xVnu2C037Y2TMRN5RyE63FGhHf94HNvuH4wXUDDyI6GvVw5lkXzMlxxZigjriMSizPaySCoIVibqkZtDLXWHkh352VrBsRLs0nYSATyk5dCdjptoOs8valTYxVq+okXB2d0DePsPG5AlgfBjXG9xFcxOyzOY6fcJEEjcg15+eeOR7NEPcrR5ftOv1ZXKWCtIMax3wmkGdDBymc3KKjMpKz10+NScPiUYjVTrMBlPJh18RUe/hlQZmRzoSSsk+OgaT5CqdFhzxFtitxoOkQOuXvfEkkUsRDODKk5pGxGVYM7RXFz3oVQY2OYnTyzbfyrhYYEybSDmTK7kkzE77eZbwNNHTtaaTnOwnL4k+838B4E8iK+eA3e04hZA5Z3Pkqsq69CLs/qmofFrwkSSCoLFpjKsEMSdteXiJ2UxbfkvwRc3MUwgPAtgiIQbacpJZo5Zo5Vo9Lj5ZN+yK81anXxP0OlKV6hjFKUoBSlKAUpSgFKUoBSlKAVgPbJzicSmG/5edUfxQJ21weIeEtkdC1b+vz3AK1zHXbjTlVSy7atduOuvOUSyoH6Z35ZPWVqNff3vRbhW6JeOwrORERDAyBMypGvIGJP6IriUgcsnfzHKGXKzs0mRqACBG3fJ5VLIYXlJU5YI7uogHul2junU6TGvWBXuDwCh2ZVK6kiAgUk6l9ySeUmNBEERXla0bNkvh1tcpyyBOxDj/CwBTyAjY8653cSzEraXNBgsTCgjQgHmR4AxBBip6IFECjtXThWYfFtMPMg5TIEgmIII0Kmf6QRXmLxUEIoBcmBOw5knyAJ+A51GxN6XJHLKSegHujzLfKT0n3B+8zHWO6D5wzfHu/s1zZ3R9JiSpZLxRlgSYgZWBHeEkbhh5etZrh3FruFRsPZbPEhCPeFoMeyLFtEhISTJOSRrX1x/HFrhW2RqMsnYZCc7nqFJgDmY8xVquUqqEmWJDbm4xtkHtIPVgdoASNIFXRVT4IuU/JOs5rzzcdnLMoYISBBXMCbnvvpGsjfarvhnDrWVW7K3mIBnKCdvvGTVHwnClihMxNsquuVVNsmPksySNOW1a7h1vuL5D91Pc4dRhkIgohHiq/yr7Xh9se6Db/QMD9n3T8K7IK+yaloiUfE8EYlhIBB7S2IdSJgsn2hrync6AVn8aOzhma2LQWe1aCrTzVQ0s0DYwNZkxFbS43SqHi2DUKzZQ1ombtuJAO/aoORB1Zee4197mkd2ZnhnC7nELgRFYYUNmd2966erHpoNNtAIA0H67b7LC2gpIVVHxga6c+tQeE8SsphyQFTsx3gNBtIIP3SNZ5a9Kpbpa6+e7qTBCGAEG6yD9rnB0XTdpY+kqjHCU+5TMVkrdFlc9pnf6iwzj75iPmQGHirGvk8Vxw1Nq0fAEz82iuiyuWSDmPLXTKWn5fOvLt18oMjvRAA1Ewd5g6T0qHO/iW8Y8JCz7WopC4i29iftHvJ6sBp12gczWituGAIIIIkEagg7EHmKyGIlwQwkaAjTqRz3nu+nyr8DxA4C57xOEYxcUn6kk/WKfuyRnG2ubQhs04y96ojeBNbn6H6DSvAa9q8yilKUApSlAKUpQCsPw5wvasY7puBvDs7jD+JrcVirdzssdesna5+dTxnRgPI6/rVk9ZG438GXYa1WjrnZmUhUzxuGzLlJEFtBpMxEnU+NC15TPdJmMsRbYzqCQCyNOze6eYk6SL8WhC5VzSSYA1GUawI58659qxbU7MRty7Yp0+7H768xo0pnfD4sXBIVgOWYAE9dJkQdIMHwqPeuO5KW5A2Z40Hgv3m+Q57QSYcsqnOy5hJyhe8SASTIOsztG9cruDygk3rkDwtf+OoIkfGNtpbVV2zMu8yxkb9STGv8BUPHYjs7BIMO7Mqn8RZgD6KpPpXV+y1z3GYQRDKABMAnuoCDBjfmapeNklltC5mAR2EgZs7EW1MgQd3GlSU99jZEwWHJR7gEs4lZ+6AezHXX3v1zXTAYKGVjbyklCYVthYcAExJiYk8/hVtj8ttIXRo7g0G0aaggecaCa+8XYcqpVmVx0C843B5SBMeMRysRFs68Oswci6BFUZge9OwEEQdOZnWRyq4tLAHPxqtw/D+0KtdRZBLAd1o00U93kSTI5zrqRVzEVIicGvgbkDzIFcr2LWO6VJOg1B1O2lfeUakxr16D/WT61xcAawPhXdg9vXAASToKifSNYKlSRI1B0BAMgcxI08eetLrywHTvH/pHxk/q1Gxd+GHk371qLZ1Ir2AtXANraMjRyNtm0TyS4PRSBzNbTD2o15nWawuNuZ8o3zF7fkrq/8A1W0rY8Dvl8LZc7tatk+ZUfxrRhe1+xGto7DW94InzuNt6C2P2q+mwyfcX4D+XifjTDfbb7zn/DFv/on1r5xV8KDr5k8udXs4vJDxWWICgc5EDbQEHkB1+FVeNjLLAED3gdiu0HoNTA31qZlNzfYeJ89P5+Hwqr97Kz22P2WYNpsB3vNxK6/iHOZqZqhGo9hsUThuyZizYd2syTJZV1tMT1NsofWlVPsPci5iwNs2HPr9GtKf8tK3x3KZ52VcbaNxSlK6VilK53L6rufTc/CgOlKrr3GbS+8Qv6RA/jXyON2vv2/2x/KgLOst7c8Fe6i3rH19nVfxDmvrWgtY1WEjUdQQR8q7o4Oxo0mtMGH4Bxb6baMjJfQMpUnVW2OnPaZ6etTSCphgd5HNoW73RqdQYXx73jVX7Zey99Lv0zA6XPt2+TgfxqPwr23W7aftrTo9sqGzA+/IygfeYmIA11HWvNzencdrtGnHlVde5cvdhbYnQiMyydokAjUSA2vlziq/F4uzmKoTm0BW2CxHOSqe6du8TyFcrOFu3oa8WROVsGGjfvsD/hB8ydqucHZS2oVFVVGwAAHoBWZSi5srUsMw/wCHua6yWtqD6ZiQNToes714/B5bObFzN3R3blvZWzjRoG9aKyCdhUpcM3T5irlir/iVvIviZjFZSpUk2ydB2qsqk8hnBgztANdkS3aVVMICQACdCT486ucYcqmQx20C5jBIHu8x/Wqq/gRB7IqB3pQ62SAYg75CQeWm+lQc6CrZ3wOIVwYkMujIwhl8x48jsa+r4kRJHiIn5giqF7shgGdbid3Ixh0VvfXtB3oIGZWB3Ua1OwN4QEB2HdBJJZdNQxJLRsTM6a768fRI6XLB3VmDeLFlPgQToPKDXO5dkDkDBjpzrrffKJYgDqSIqrxTRDwcqbCDJGzMRuIGw30PWuHR2urHxj0AH8SarMbitWPSAB1PIepIFd8RfAUvIy7zIiIGs9PGqlLksCdAJKzoWPNo5DUwPEnpUGiSJWWMg6G38iT/ANJrVcAUnCYdhcYDsrZGiQBkHVdvGsDxDiGVXf7gYjxKqUUeru481q49nuLNhrdjCYr804tp2TH3LiZREE6FhoIJEHeYE6fTw+Lr9v8A049NpGyt3IPvsROoOUb6zAUanp4kmvjEksdCBy8uR9QBHnUftQY5E6ATrrJIB66SW15+kHHh2+ruZTETllD0GWRoOoIPjG9rZKY7JplBPLX46md/L4VncV3r6qTsjs8DVVYrHMyTlfzK17evYnmbQjdpcj1Uwq6xuSKjcDwBxbmzZLMhacRiDux07oMDvaQAIyxsCFCpnk9Itb4LkzYfk9wxNm7eIjt7rOOmXYR4aaeEV7WowuHW2ioohVAAHgKVvXS0eXVcm2da+blwKCSYA516TWX4rxB7zi3aMc82+RNRnjmzQQoOm5MwRQiS8bxlmY27Skt0mMvQu32Z6b/OI9nAM31rk/hXur8tT6mD0rrh7S2lyqIG56k7kk7knmTUTE8ZTNlDqD46nzCDX1I+NQvJMLdEpl14LbD4S2uiqo8gKlogqlw4D65i/nP+UxHwqZbwqfdX4Cs39WvZFn4PzJrYBGMlRPXY/Ea1yKEbHrAY6wOYcaj1nzoiRsSPI6fDb5VBbGi2CXhVzMNNFYzAB3Kk9RofCrozTXyIOGiTiuMLaRmfUqPd2aT7oPgeo0iek1ieFWziLhxVyIJJtDkAdO0jqw0HRf0jXT2txn0m9asgRyO2gYS4Dg6dxDHi46VbIAq6DQcv3Vm9VbdcEXYp0tnzicQEE66dAT8gJNfWExSMYUktExBUwIBMNBjUagcxXfB2J1NWJtguv4VJ9W0HyDVpw4VjXzKLyOn8jjhHbOq6DQsQPCBE+bT+rV5bOlU/Dkl7jeIQeSjNPxcj9WrA3ANzVxAj8YbuHzH+YVmbuOUNlBiS8adx5MnOApj7uaRqRuYFXfH+I27SqH+3IG+pEGAB3iYk6clJ5VS4zDNlY28rkFQynQBQCd4O7EMYEwRpsDXkxq12SmnJx4xZ7YZ7RU4hDC8gRkzNauaSFaGIOsEqdRIPPhXErd63lYZtyFYSTqQQQdmVpUzsd96l8OxBJCEqMpMgSwIgxlJgr8DzHSqDid36Piyw9y4DcjoVhb3gAVKNGksGNea1p8Wa12tl1dVVBa3bUONNE1Gkx3fTnGtVmMxd3WFmDtlbqfHoBrtrUzHXi3/L/wAh9D3vn5VT4tiTGXulpg5e7HhOx5/6moEkR8oLE9ko55skEGep3nfw51B4niQMoHvmcnhA7zGPsqNT10G5Fcbl9c7LbTNcXZZELpGZ3BOUHQ694xoDFVnE8Z2Oki5iLkROgHSRPdQbgTqdT4SmHVJI62ktsseGcPOKxVrCpqqlbl07wq+4rHqfePifGv2fjHAcPirPY37aukCAd1gQCpGqnxFUX5OPZX6HYzuc1+73nbz1rYV60wolSvtmF06rl96PzLEfk7xtgn6DjT2fK1fUOB4B+Q5bVEPs7x06E4QDqJOnkViv1ilReOX5RYs9rwz84wH5Ob1whsdijcA17O0MifzHpE1veG8PtWLYt2kCIugAEVKpUkkukQq6ryxSlK6RKX2mx4toEJ94MW65Egv8ZC/rGofD7BRJaO0Y5n/SPIHooAUfo9ai8XPa4zLyVraeWVTePxJUelTsbcyoTGwPx5fOjegjNe0fFHLjD2QTcbXTSBMEzsADueXQkqD7w32duKv1wVt+6gKyfvZjmfxMqT4VYYO3Vxh1ryLyO62bpnitETAK2WHADoSpy7eBHQEEGOUxyq2wzZlB6j+tVpxGXMQJZ2hR94wFUfIE9BJ5VLvv2dsKCS+WFAiWI0G4IEmBJ2mpY5K7ZNJgSdhWG40TfxC27bSMxgqxhSSczHSAVUE+g5mtWh7fDwwjtEIIIMgNI1GmtZrhvDmS8htNcuW4zM7NlOYaFXGWQCYYBRG4MDe1tIiuzPezl1HxNx0nIDcCgkkgBkRdyTOW36TWtLSQOp/d/WsdwIZcZi0HK9eP7VwXP3XBWzwtvUevz1/hUZ/3kTv9DLbC269NyM7E6TE9Aog/4sx9a7WyFUsdgCT6CTULE2yUW2d2hW8cx/OHzjMa9Ixlhwm1ltKSIJGYjoWJdh6EkVS8c4kU71w9kiuMpJUB9wQ2pAWOZgyV21BvsReAFUHGWfLmQ6cxAYMDofh8NwfACTfxsqDmCzHvKTIO4y6Hb9xqsbE27aZbbsx5HU89oPIDTmdNTOtVN66tuC75XaMgNyc0up7ykD3SUA0MT72tQ8fjxmdRKXFS3ltsyFic+rQpOsG2ZGoza70BZZijg6aQdPE6ioHtlYkWyeVyD5OrIQfVgfSqq3iC0W+0e3nudnvLWjsyBz9rRjMAd4QNdZXGbwUvbBJRDbnorgBoHIEhZKiNwY72vneoX+ps14f0kTD8TuNZtMcRaGZFMdlrJG0m9E+lVOO4phlk3cU9z8AYD0y2wCR5sa1Ps5+TPAXsLYuXbJzvbRnYXbolioLQufKus8o2gVaN+Tbhdm3cbsNUVmDs9wxCzJBaNPKrF6ed9v8AsjnN66X9z80tcXvX4s4GwVXYNlgLO5CjQeZ1rZeyvsZYsBruJm7f1kk7cpUzO438q3HD+HiyD2dq2inKYkgjQArGU9N55zHKuS4S5AHdnmQd5yhh7g5AkeMT1qe5hahf9+52YdPdv/BBsdrhiWwzFrYJBtN7pg6wRMHfUDNrLB9ANZwniVvEWxcSY2Kn3kYbqw6j4EEEEgg1m7gILbAk7qSdFywAYB2HePItuSah8Pxn0fELeH1d1havATlDTFu4OsN3CeYMnYUxZNPTJ5cXKeS8/wAm9pSlajEKUpQClKUBi8KJxl0k/bufEC2B8hUzi4/Nn9JP861DC5cdeXq63B+vbyaeq/OrnHYYvbZQNYkeY1HzFRyLctHZ8pkDCWq6Y3FKixOp001OuwAGpJ2AGpqNbx4Kjsh2jGIy7a/i2A8Tp5mAZvDuGlTnuHPc6/ZSdwv8WOp8BCjyJk20z3heDae0uCG1ypvkB3k7FzzOw2HMt34hh7etxlBdVMNkLMuh90DvTqdtda6YvEi2s6HbSY30EnlrGtU932hIY/m8yTAacvjrM6f78K0StLopfZHs8Re3aJScQCZ7RYWQQuUiRDMZO51yjeag4zE3MpJe4B9tZA+0RA7vk0fijbWvMJauX1z27SLEC3duM2xLSyr2SlgAdIZQ0iDzqvxFhwxW5lRtDbvPnyXNZCGzmAV9SCC2oQEDcCLZJIp+HMLXEWBJy3gGBM6sO4+pAM+4duRr9B7Rba52IUCJJ0A1gT+6vyv2mDl+0CBcRZfRVLOGUidT2YIBk7/eYbmv0j2V4umKw63FOsQw0kHbXxpaa1R1eNFk3HMMywLtszvLKNOmp9Kj/wDrNnOrG7bgEnR15gjr4mrAJ4A1yeOg+Fb8eRWtoy1LlkLinExdtsMOy3XAkojrmK84lgAehMDyqhw2AW6wVbd5FMF2uW4iBoFzgQ06SA0Cdpkau2K+QmWZYt5xp8AKsIlZcwFtbYti2uUqEcb5kykQzES+/PeSetZrHcNS5bbDg27ltAcmdQ7Wrn2cxzSxEg6wxG7GZN/x69+aufoP/lNVJUvcZjORWbaTI7JTt0k8t/WahdqFtnZl09Ih8B4fkAuXSTeukhgzAKB7oXLC9okjuyGOo1OhqF7VXSbduzlCswy5VjRn7kiNNAbjcttqtw0DMSMqZTrbysB2fiZzEleQI21ql9mEON4hnP1dqSOhbRWjrlELPi1YITyZNs1v8k6R+scJtZLFtfuqB8q4Y9e1PZD3ZBunwEEW/NtJ/Dv7wqRiA8AL3RzbmB+EdfE7dDXDEOLdqLYgkhV595jueupLEneCa00yMoktULF4gDTXyAMnw0G2h2+VdsRcIGnMH+H86osbcOcKO7Ok9O6WY+egE/yg1tlsTs8xGJB356QdA0TpOwRYPdB8TvVfil7S3cSR+ctOZ1zM1tZBA+yohddNT8ZPFLIdMsbg+fWZ3kHWeoqn4XxQtbuP9pVvoxndlm0sCNBMfEVWapno/SPZ3G9thrNw7uik+ca1Y1QewixgLH6H9Kv69E8ilpvQpSlDgpSlAY/2wtG1fsYke7rauHoraqfIMASegq5BuMFNvLHOSVM6RBAPj8ql8WwC37T22EhhH+vnWW9lOIPac4S+fziaKx/5iDY+cb+U6w0ADwq9ZuEIlnI5LLmuP3SSSygC3tJkeBjlU+3ZxH9nY/8Akf8A8daG5aV1g6j/AHrUJ7bJvLD7w/iP47eVYsuHT5JdF85NrTZCsYa4WBuKihZjI7MSSI1lFgAE9dxtFVj8AQPC38Qq/wBlKkRGoztbNzL459NgRtV92gOxmuNx6zu9eCxTvycr0DUf7is7xC4MvZgAIDkIgknuhhBnuwJ3Bq4xd8DnVR/6c7OzPKoLmaDozjsQvdB/EQPOoY4q30TbUrsr8JhluXhegKFQbmA2aSBPPLlnpr5xn7tq9w2/9JtfUXGIuICSBBgnXXcb+m0FdumHUKFAARFtwGQSAHga67hXgRPe+FLjx9MvfRba/mw03SJjU5sg8STmbw0+1p6cYVx4MyVkfLkavg/FrWIQNbI1ExOo/mKmOgNYrifsJfwp7XAvHM2zOUnw5r6fCotr8oD2ITG2WtnbMRofJxI+Imst4Lh7X1RarmjdNp0rhck8wPn/ACqjw/txgXEi7H7J+c/wrzFe2ODUSbs/s/xYVD8bL42S/Dn4HTi4ARyRmAUyCYEQZ15aVXNcg9pcgBXkyIyg25gEH84c2VZj7J0kTVFxL8oNokrYttebbmRPiAIH7VVZwePxpBvhrVnnljQcwY0UeI06kb0nFkvuvqyXKZ6R2xeNu411wmFzdmsKz8wAI3GmeOm09dv0jC+ztvBYe0VXS3o4H3GgMOuhCtpqSgHOp3sXwDDYe0Oxg9eonXXz3nnvrWkvWgylW1BEGt045mOKM7yN1tlC+AskT3o69pcjrvmqP2SK2YAiNi7O2WdM0MTDEGAo1113iq7GXjhGFm/ItE/mrsaAzIUjqOQ2HIQO73uYjKJJAUAkPuoBiG2hrjSeo8+eatrpmuZ337Ey7iAd9CI05gHWCRpJiY5aeZr2tpqw3JmZM76a8+nxqNi3BBSNekz2c65mM964Znw/zZ7F4TFAwl9WB/tbauw1+8In1E+NVtmiMZZ4/iKAMSwAQHMZ0HMk+Q5TzAjUTn8FbdcMqZSLuJbNl5qHYm0COsjMf7o9RX3iba2YOKuC46mVsgZUDSSGdRJ3OgJJOkAe8Nd7EcCuPc+l4gEb9khAkTALsBsSAABsAABtJtxRyfyI5sn4c/P2NnwzCi1Zt2xsihfgKlUpWw8oUpSgFKUoBVJ7RcDF8Bl7txdVYbzM778hV3SgM1wXjpBFrEDJdHX7UaSDsf8Ae2grRpcB2NQuKcItX1i4oPjzFZ9vZzF2f+HxJZRsl4ZgPJgQw9SfKunDUXsMjalRPXY/Ea1EuYC10P7b/wDdWbv8W4naHfwhuf3VxW/zharX9ssa2icPxJPlaHzL1Bwn5RLk17mx7JE91QD1A1+O9VWKuIhL3G91swzQYEcvud479FFUefjF/awllTzdyW/YUAf4q6YX2Au3TOLvm7t3IC2x5WwSD+uW2qSk5srL/FLuLK2cHItju9rGwGh7OfrG/FsPHatz7K+zyYW2Bu3M8+pk8zJMmrDhnCrdkQg16nep1d/Y4QuL8RSxaNxpOwVQJZmYhVVRzYkgAdTWJvcM+lF7lw2+0nKST3bek9nbgRoPefdidIWALTjmINy+xBlbEIoH9tcWWbzW0RH9+egrvwjBAIitMEG42pEltFBP6I1/QFZ6putI1xKmeTKCx+T3BMfztmy/jmYn4QK+7H5PuHSuTDWwSC2Y5j3ZhYE7kGd9K1v0C1GgMHo76/4q9vWQSGBKkCAVPLpG3Tlyru2vci9P2M4PZ2xaKqltQQH2MAyGCmCdIyk+dSXuMoOUaQNvs7g6dc0d2eQHjVi+EXq22XcbQRvE/abfmZqPibQAIBOrBztGhB100WVnx18YrptlkJIhB+zcPaIVjJycjqZMD7JO46nMO9o2p4Zj1vWw6yDqGU7qw0ZT4g89joRoaxmNmQVksdVAgFyJhZ5LLfL0qTwHHBL9tgR2eIBtvGwvW1lDH4kDKf7tBXcN96O58W1yRrsbhLd1DbuKrowgqwkGsNjvYXE2SW4dijbG/Y3hnT0O49Zr9ApWhpPyZJup8M/I7+H46mn0XDv+JW0PjGmtc7PA+O39G7LDKdysT46gZvnX7BSoLFHwLv6nJryYn2Z/J5Zw5Fy8xv3RsW91T4LtW1Ar2lWFDp09sUpShwUpSgFKUoBSlKAUpSgFKUoBSlKAV41e142xoDOcGw2a2zNu12+3xuuqfBFQelWC27g+0nlkMeU5vn8qjcG+rKgwQ94fC88fIqfWp1q5IB2PMdDzFUI0U3sjYp8mV9pZVYdcxCD1DEa9K6MajYlxccWxqFYM55AqQyLP3swVo5AaxmEyJ3PT+lcZ1eDldMCTp0qsxl2NgSNNzGZiQAY0nlppy8x94m4STzMiTyidRM6COQ1NcEIiSd9hOkk+O5IqtsvmSpxmIVlYgnTRp96d8oXly6adF342bn5m+BA7F7F1QuuQB1MT1ysQfhUH2mu9ke2TdIUnTZmA581zFgdx619cPvD6Ji2AOQratgnmXdQSPWajH6ky61+Rn6vaaQD1ANfVccIIRR+EfurtW48kUpSgFKUoBSlKAUpSgFKUoBSlKAUpSgFKUoBSlKAUpSgM8ihMRdtts5Drv7wUK0Hl3QpEayLnSu7YNTu1wjp2j/wMn1r32kwTMguWwc9vWB7xA10HNhuBzBZdmNVtjiXbWwyQe6ZQfbkECGMQkzvroVMEFaz2uLNMfmRYC4qgBFAUaAKIk9FG0dTtXM4nQ+G55T0B56/73iGcUpBOaRJUkcyNMieA/rGprhiHnTSQNvs21jfl3o56QNdBANbotUHrgxJJEQY03MzpGsR1ioGIuBY97oJ/RCgQOsdf31ScQ401lpZC6cribkA6Z7e43Pu76GFmKqsZ7ZW30UOx10CkTpoNR1jn1qPbNCk89qsU7WWB+2QFXLlPeJUE949S3jl86vlw5C4TBD6y463rvgo90H0BJ6SvWqXh+GKxjsaBlWfo+H2zt165RpLmdAAOQO39geE3CXxuI+tvaiREKeccpgADkFUcquxR3spz5NTo2qivaUrQeeKUpQClKUApSlAKUpQClKUApSlAKUpQClKUApSlAKUpQCsl7Qezl0Mb+Dy5ySz2WMJcJ3ZWg9ncMCTBVohga1tK40n5OzTT2j8u/wDyaznyYjNhcRBUC8FRhOhyM35p9h3g2v3RtU04U3ABbuBrYH2QTmMzmZxo3Xz110jc8R4ZZvqUvW0uKeTKCPnWQxv5L+Fk5hYyH8DFflVTwJ+GaZ9TryZrifAm3uX7dpfxsF+ExrVfhL+DstlwyNjL/IlT2YP6O7esA9a2uB/Jpw5T9WzeDOSPhWr4bwfD2BFq0ieQE/GiwJeWSr1bfgxvAPZK/fujE48ydCtrkI2BjQAclAj1Jn9AURoK9pV3jpGWqdPbFKUoRFKUoBSlKAUpSgFKUoBSl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ITEhUUExQVFRQWGRgYGRcYGBgdGRgaGhcYGBcbHBggHCggGhwlHRgYITEiJikrLi4vGB8zODMsNygtLisBCgoKDg0OGxAQGzAkICUsLCwsLCwsLCwsLCwsLCwsLCwsLCwsLCwsLCwsLC0sLCwsLCwsLCwsLCwsLCwsLCwsLP/AABEIANwA5QMBIgACEQEDEQH/xAAbAAEAAwEBAQEAAAAAAAAAAAAABAUGAwECB//EAEgQAAIBAgQDBQQFCQYFBAMAAAECEQADBBIhMQVBURMiYXGBBjKRoRQzQlJiByNygpKxwdHxU3OisuHwNEPC0tMVg5OjFiRj/8QAGQEBAAMBAQAAAAAAAAAAAAAAAAIDBAEF/8QALhEAAwACAgECBAUDBQAAAAAAAAECAxESITEEQVFhkfATIjJxsRSh0SMzUoHB/9oADAMBAAIRAxEAPwD9xpSlAKUpQClKUApSlAKUpQClKUApSlAKUpQCofEuJWrC5rjQNflv/U15xfiK2LTXGIgdTHz6AST4A1+f3Lr3rgu3T3iQVtn3l71sr3WIBJDEHXuyANZNZ8+f8PpeS3Hj5eS3xHtRfuki0otrPvNM7E+7E7DnlnkTXyovN7+IuE88oCj4EtUXB4Y6E7AaASAO4RtMtqB7xOu0VYqtefWS6fbNClLwjxXxCnuXz5Ok+kq6x8DUyz7Rvb/4hIT+1Uyg8zAK+bKo1EEmuaVxvHpXZzXPhkXCZrMPfVxmUyK6VgMLiWwjBk+p2a39m3OgI6W5gEfY0I7shd1hr4dQy7H/AGQfEbV6OHKsi+ZnuOLOtKUq4gKUpQClKUApSlAKUpQClKUApSlAKUoTQClQb3F7C73AfLX91cB7RYaYziq3lheaX1JcK+Ba0qPaxtttmGvXT99SKmmn2iLWhSlK6DGe0jm9i1tEdy13j4x2bx6s1vfcI451wxShJuPcGQMN4gd+0QNgN1Ik9RXvDznv4lgdSzAE67Xr6/wHoBXRQwFwCCc2hBac0CSVjuawQBI5868jNXK2zbC1KICJMFjrIgwpUajMMwgjcAAHbKQJmrWDGmp8THzg/urhatRAiANhLb9dfWPOu30gVUdI1y++oMKZjTXeNZO8T0GxrzE3yNFjMTAnUDmTHOACfSOdcHu7HwZ/9P8AF8q+LTd8/hEerGW/cvxrmzuj7DlWYM3aLAkMF2bMrAwBI0+BNWvsfiijvhySYnKTJkAKRJO5yMknmQ1UWMMyPvFE8xu3yLfCuvCL0Y6z4kL/APXiGM/AfAVf6a9ZEQyzuWfolKUr1jGKUpQClKUApSlAKUpQClKUApSoPGeIrYtFyROwnbaST4AAk+VcpqVtnUt9HDj3HrOFQtcYCBOpiJ0E+Z0A3J2rH3uKY3FRP/69tiAvaDvkHYi0NR/7hB02qFgUN5xi8QROrYe3c0CiQO2ccrjBhAPuKwAglqnozXHHvZTE6AMR2jggtJGWCRET4ivKz+pqul4+/r/H8mvHiSPcJ7N4VgGuo95iqmb7MSJ//me6p6gAVPHs/goj6Lh4/uk/7a7YCwVVAQQciyD1Mk/OamZazc2WaRUn2Ww41sZ8Mw2NpiE/Wte4w81pf41i8GA12321kDvPalioG5NqM2X9EtHSNatzXx2lWRlqXsi52W3CuKWsQge0wYEA6EHQ7EEbg9am1+cY+ycC5xVnu2C037Y2TMRN5RyE63FGhHf94HNvuH4wXUDDyI6GvVw5lkXzMlxxZigjriMSizPaySCoIVibqkZtDLXWHkh352VrBsRLs0nYSATyk5dCdjptoOs8valTYxVq+okXB2d0DePsPG5AlgfBjXG9xFcxOyzOY6fcJEEjcg15+eeOR7NEPcrR5ftOv1ZXKWCtIMax3wmkGdDBymc3KKjMpKz10+NScPiUYjVTrMBlPJh18RUe/hlQZmRzoSSsk+OgaT5CqdFhzxFtitxoOkQOuXvfEkkUsRDODKk5pGxGVYM7RXFz3oVQY2OYnTyzbfyrhYYEybSDmTK7kkzE77eZbwNNHTtaaTnOwnL4k+838B4E8iK+eA3e04hZA5Z3Pkqsq69CLs/qmofFrwkSSCoLFpjKsEMSdteXiJ2UxbfkvwRc3MUwgPAtgiIQbacpJZo5Zo5Vo9Lj5ZN+yK81anXxP0OlKV6hjFKUoBSlKAUpSgFKUoBSlKAVgPbJzicSmG/5edUfxQJ21weIeEtkdC1b+vz3AK1zHXbjTlVSy7atduOuvOUSyoH6Z35ZPWVqNff3vRbhW6JeOwrORERDAyBMypGvIGJP6IriUgcsnfzHKGXKzs0mRqACBG3fJ5VLIYXlJU5YI7uogHul2junU6TGvWBXuDwCh2ZVK6kiAgUk6l9ySeUmNBEERXla0bNkvh1tcpyyBOxDj/CwBTyAjY8653cSzEraXNBgsTCgjQgHmR4AxBBip6IFECjtXThWYfFtMPMg5TIEgmIII0Kmf6QRXmLxUEIoBcmBOw5knyAJ+A51GxN6XJHLKSegHujzLfKT0n3B+8zHWO6D5wzfHu/s1zZ3R9JiSpZLxRlgSYgZWBHeEkbhh5etZrh3FruFRsPZbPEhCPeFoMeyLFtEhISTJOSRrX1x/HFrhW2RqMsnYZCc7nqFJgDmY8xVquUqqEmWJDbm4xtkHtIPVgdoASNIFXRVT4IuU/JOs5rzzcdnLMoYISBBXMCbnvvpGsjfarvhnDrWVW7K3mIBnKCdvvGTVHwnClihMxNsquuVVNsmPksySNOW1a7h1vuL5D91Pc4dRhkIgohHiq/yr7Xh9se6Db/QMD9n3T8K7IK+yaloiUfE8EYlhIBB7S2IdSJgsn2hrync6AVn8aOzhma2LQWe1aCrTzVQ0s0DYwNZkxFbS43SqHi2DUKzZQ1ombtuJAO/aoORB1Zee4197mkd2ZnhnC7nELgRFYYUNmd2966erHpoNNtAIA0H67b7LC2gpIVVHxga6c+tQeE8SsphyQFTsx3gNBtIIP3SNZ5a9Kpbpa6+e7qTBCGAEG6yD9rnB0XTdpY+kqjHCU+5TMVkrdFlc9pnf6iwzj75iPmQGHirGvk8Vxw1Nq0fAEz82iuiyuWSDmPLXTKWn5fOvLt18oMjvRAA1Ewd5g6T0qHO/iW8Y8JCz7WopC4i29iftHvJ6sBp12gczWituGAIIIIkEagg7EHmKyGIlwQwkaAjTqRz3nu+nyr8DxA4C57xOEYxcUn6kk/WKfuyRnG2ubQhs04y96ojeBNbn6H6DSvAa9q8yilKUApSlAKUpQCsPw5wvasY7puBvDs7jD+JrcVirdzssdesna5+dTxnRgPI6/rVk9ZG438GXYa1WjrnZmUhUzxuGzLlJEFtBpMxEnU+NC15TPdJmMsRbYzqCQCyNOze6eYk6SL8WhC5VzSSYA1GUawI58659qxbU7MRty7Yp0+7H768xo0pnfD4sXBIVgOWYAE9dJkQdIMHwqPeuO5KW5A2Z40Hgv3m+Q57QSYcsqnOy5hJyhe8SASTIOsztG9cruDygk3rkDwtf+OoIkfGNtpbVV2zMu8yxkb9STGv8BUPHYjs7BIMO7Mqn8RZgD6KpPpXV+y1z3GYQRDKABMAnuoCDBjfmapeNklltC5mAR2EgZs7EW1MgQd3GlSU99jZEwWHJR7gEs4lZ+6AezHXX3v1zXTAYKGVjbyklCYVthYcAExJiYk8/hVtj8ttIXRo7g0G0aaggecaCa+8XYcqpVmVx0C843B5SBMeMRysRFs68Oswci6BFUZge9OwEEQdOZnWRyq4tLAHPxqtw/D+0KtdRZBLAd1o00U93kSTI5zrqRVzEVIicGvgbkDzIFcr2LWO6VJOg1B1O2lfeUakxr16D/WT61xcAawPhXdg9vXAASToKifSNYKlSRI1B0BAMgcxI08eetLrywHTvH/pHxk/q1Gxd+GHk371qLZ1Ir2AtXANraMjRyNtm0TyS4PRSBzNbTD2o15nWawuNuZ8o3zF7fkrq/8A1W0rY8Dvl8LZc7tatk+ZUfxrRhe1+xGto7DW94InzuNt6C2P2q+mwyfcX4D+XifjTDfbb7zn/DFv/on1r5xV8KDr5k8udXs4vJDxWWICgc5EDbQEHkB1+FVeNjLLAED3gdiu0HoNTA31qZlNzfYeJ89P5+Hwqr97Kz22P2WYNpsB3vNxK6/iHOZqZqhGo9hsUThuyZizYd2syTJZV1tMT1NsofWlVPsPci5iwNs2HPr9GtKf8tK3x3KZ52VcbaNxSlK6VilK53L6rufTc/CgOlKrr3GbS+8Qv6RA/jXyON2vv2/2x/KgLOst7c8Fe6i3rH19nVfxDmvrWgtY1WEjUdQQR8q7o4Oxo0mtMGH4Bxb6baMjJfQMpUnVW2OnPaZ6etTSCphgd5HNoW73RqdQYXx73jVX7Zey99Lv0zA6XPt2+TgfxqPwr23W7aftrTo9sqGzA+/IygfeYmIA11HWvNzencdrtGnHlVde5cvdhbYnQiMyydokAjUSA2vlziq/F4uzmKoTm0BW2CxHOSqe6du8TyFcrOFu3oa8WROVsGGjfvsD/hB8ydqucHZS2oVFVVGwAAHoBWZSi5srUsMw/wCHua6yWtqD6ZiQNToes714/B5bObFzN3R3blvZWzjRoG9aKyCdhUpcM3T5irlir/iVvIviZjFZSpUk2ydB2qsqk8hnBgztANdkS3aVVMICQACdCT486ucYcqmQx20C5jBIHu8x/Wqq/gRB7IqB3pQ62SAYg75CQeWm+lQc6CrZ3wOIVwYkMujIwhl8x48jsa+r4kRJHiIn5giqF7shgGdbid3Ixh0VvfXtB3oIGZWB3Ua1OwN4QEB2HdBJJZdNQxJLRsTM6a768fRI6XLB3VmDeLFlPgQToPKDXO5dkDkDBjpzrrffKJYgDqSIqrxTRDwcqbCDJGzMRuIGw30PWuHR2urHxj0AH8SarMbitWPSAB1PIepIFd8RfAUvIy7zIiIGs9PGqlLksCdAJKzoWPNo5DUwPEnpUGiSJWWMg6G38iT/ANJrVcAUnCYdhcYDsrZGiQBkHVdvGsDxDiGVXf7gYjxKqUUeru481q49nuLNhrdjCYr804tp2TH3LiZREE6FhoIJEHeYE6fTw+Lr9v8A049NpGyt3IPvsROoOUb6zAUanp4kmvjEksdCBy8uR9QBHnUftQY5E6ATrrJIB66SW15+kHHh2+ruZTETllD0GWRoOoIPjG9rZKY7JplBPLX46md/L4VncV3r6qTsjs8DVVYrHMyTlfzK17evYnmbQjdpcj1Uwq6xuSKjcDwBxbmzZLMhacRiDux07oMDvaQAIyxsCFCpnk9Itb4LkzYfk9wxNm7eIjt7rOOmXYR4aaeEV7WowuHW2ioohVAAHgKVvXS0eXVcm2da+blwKCSYA516TWX4rxB7zi3aMc82+RNRnjmzQQoOm5MwRQiS8bxlmY27Skt0mMvQu32Z6b/OI9nAM31rk/hXur8tT6mD0rrh7S2lyqIG56k7kk7knmTUTE8ZTNlDqD46nzCDX1I+NQvJMLdEpl14LbD4S2uiqo8gKlogqlw4D65i/nP+UxHwqZbwqfdX4Cs39WvZFn4PzJrYBGMlRPXY/Ea1yKEbHrAY6wOYcaj1nzoiRsSPI6fDb5VBbGi2CXhVzMNNFYzAB3Kk9RofCrozTXyIOGiTiuMLaRmfUqPd2aT7oPgeo0iek1ieFWziLhxVyIJJtDkAdO0jqw0HRf0jXT2txn0m9asgRyO2gYS4Dg6dxDHi46VbIAq6DQcv3Vm9VbdcEXYp0tnzicQEE66dAT8gJNfWExSMYUktExBUwIBMNBjUagcxXfB2J1NWJtguv4VJ9W0HyDVpw4VjXzKLyOn8jjhHbOq6DQsQPCBE+bT+rV5bOlU/Dkl7jeIQeSjNPxcj9WrA3ANzVxAj8YbuHzH+YVmbuOUNlBiS8adx5MnOApj7uaRqRuYFXfH+I27SqH+3IG+pEGAB3iYk6clJ5VS4zDNlY28rkFQynQBQCd4O7EMYEwRpsDXkxq12SmnJx4xZ7YZ7RU4hDC8gRkzNauaSFaGIOsEqdRIPPhXErd63lYZtyFYSTqQQQdmVpUzsd96l8OxBJCEqMpMgSwIgxlJgr8DzHSqDid36Piyw9y4DcjoVhb3gAVKNGksGNea1p8Wa12tl1dVVBa3bUONNE1Gkx3fTnGtVmMxd3WFmDtlbqfHoBrtrUzHXi3/L/wAh9D3vn5VT4tiTGXulpg5e7HhOx5/6moEkR8oLE9ko55skEGep3nfw51B4niQMoHvmcnhA7zGPsqNT10G5Fcbl9c7LbTNcXZZELpGZ3BOUHQ694xoDFVnE8Z2Oki5iLkROgHSRPdQbgTqdT4SmHVJI62ktsseGcPOKxVrCpqqlbl07wq+4rHqfePifGv2fjHAcPirPY37aukCAd1gQCpGqnxFUX5OPZX6HYzuc1+73nbz1rYV60wolSvtmF06rl96PzLEfk7xtgn6DjT2fK1fUOB4B+Q5bVEPs7x06E4QDqJOnkViv1ilReOX5RYs9rwz84wH5Ob1whsdijcA17O0MifzHpE1veG8PtWLYt2kCIugAEVKpUkkukQq6ryxSlK6RKX2mx4toEJ94MW65Egv8ZC/rGofD7BRJaO0Y5n/SPIHooAUfo9ai8XPa4zLyVraeWVTePxJUelTsbcyoTGwPx5fOjegjNe0fFHLjD2QTcbXTSBMEzsADueXQkqD7w32duKv1wVt+6gKyfvZjmfxMqT4VYYO3Vxh1ryLyO62bpnitETAK2WHADoSpy7eBHQEEGOUxyq2wzZlB6j+tVpxGXMQJZ2hR94wFUfIE9BJ5VLvv2dsKCS+WFAiWI0G4IEmBJ2mpY5K7ZNJgSdhWG40TfxC27bSMxgqxhSSczHSAVUE+g5mtWh7fDwwjtEIIIMgNI1GmtZrhvDmS8htNcuW4zM7NlOYaFXGWQCYYBRG4MDe1tIiuzPezl1HxNx0nIDcCgkkgBkRdyTOW36TWtLSQOp/d/WsdwIZcZi0HK9eP7VwXP3XBWzwtvUevz1/hUZ/3kTv9DLbC269NyM7E6TE9Aog/4sx9a7WyFUsdgCT6CTULE2yUW2d2hW8cx/OHzjMa9Ixlhwm1ltKSIJGYjoWJdh6EkVS8c4kU71w9kiuMpJUB9wQ2pAWOZgyV21BvsReAFUHGWfLmQ6cxAYMDofh8NwfACTfxsqDmCzHvKTIO4y6Hb9xqsbE27aZbbsx5HU89oPIDTmdNTOtVN66tuC75XaMgNyc0up7ykD3SUA0MT72tQ8fjxmdRKXFS3ltsyFic+rQpOsG2ZGoza70BZZijg6aQdPE6ioHtlYkWyeVyD5OrIQfVgfSqq3iC0W+0e3nudnvLWjsyBz9rRjMAd4QNdZXGbwUvbBJRDbnorgBoHIEhZKiNwY72vneoX+ps14f0kTD8TuNZtMcRaGZFMdlrJG0m9E+lVOO4phlk3cU9z8AYD0y2wCR5sa1Ps5+TPAXsLYuXbJzvbRnYXbolioLQufKus8o2gVaN+Tbhdm3cbsNUVmDs9wxCzJBaNPKrF6ed9v8AsjnN66X9z80tcXvX4s4GwVXYNlgLO5CjQeZ1rZeyvsZYsBruJm7f1kk7cpUzO438q3HD+HiyD2dq2inKYkgjQArGU9N55zHKuS4S5AHdnmQd5yhh7g5AkeMT1qe5hahf9+52YdPdv/BBsdrhiWwzFrYJBtN7pg6wRMHfUDNrLB9ANZwniVvEWxcSY2Kn3kYbqw6j4EEEEgg1m7gILbAk7qSdFywAYB2HePItuSah8Pxn0fELeH1d1havATlDTFu4OsN3CeYMnYUxZNPTJ5cXKeS8/wAm9pSlajEKUpQClKUBi8KJxl0k/bufEC2B8hUzi4/Nn9JP861DC5cdeXq63B+vbyaeq/OrnHYYvbZQNYkeY1HzFRyLctHZ8pkDCWq6Y3FKixOp001OuwAGpJ2AGpqNbx4Kjsh2jGIy7a/i2A8Tp5mAZvDuGlTnuHPc6/ZSdwv8WOp8BCjyJk20z3heDae0uCG1ypvkB3k7FzzOw2HMt34hh7etxlBdVMNkLMuh90DvTqdtda6YvEi2s6HbSY30EnlrGtU932hIY/m8yTAacvjrM6f78K0StLopfZHs8Re3aJScQCZ7RYWQQuUiRDMZO51yjeag4zE3MpJe4B9tZA+0RA7vk0fijbWvMJauX1z27SLEC3duM2xLSyr2SlgAdIZQ0iDzqvxFhwxW5lRtDbvPnyXNZCGzmAV9SCC2oQEDcCLZJIp+HMLXEWBJy3gGBM6sO4+pAM+4duRr9B7Rba52IUCJJ0A1gT+6vyv2mDl+0CBcRZfRVLOGUidT2YIBk7/eYbmv0j2V4umKw63FOsQw0kHbXxpaa1R1eNFk3HMMywLtszvLKNOmp9Kj/wDrNnOrG7bgEnR15gjr4mrAJ4A1yeOg+Fb8eRWtoy1LlkLinExdtsMOy3XAkojrmK84lgAehMDyqhw2AW6wVbd5FMF2uW4iBoFzgQ06SA0Cdpkau2K+QmWZYt5xp8AKsIlZcwFtbYti2uUqEcb5kykQzES+/PeSetZrHcNS5bbDg27ltAcmdQ7Wrn2cxzSxEg6wxG7GZN/x69+aufoP/lNVJUvcZjORWbaTI7JTt0k8t/WahdqFtnZl09Ih8B4fkAuXSTeukhgzAKB7oXLC9okjuyGOo1OhqF7VXSbduzlCswy5VjRn7kiNNAbjcttqtw0DMSMqZTrbysB2fiZzEleQI21ql9mEON4hnP1dqSOhbRWjrlELPi1YITyZNs1v8k6R+scJtZLFtfuqB8q4Y9e1PZD3ZBunwEEW/NtJ/Dv7wqRiA8AL3RzbmB+EdfE7dDXDEOLdqLYgkhV595jueupLEneCa00yMoktULF4gDTXyAMnw0G2h2+VdsRcIGnMH+H86osbcOcKO7Ok9O6WY+egE/yg1tlsTs8xGJB356QdA0TpOwRYPdB8TvVfil7S3cSR+ctOZ1zM1tZBA+yohddNT8ZPFLIdMsbg+fWZ3kHWeoqn4XxQtbuP9pVvoxndlm0sCNBMfEVWapno/SPZ3G9thrNw7uik+ca1Y1QewixgLH6H9Kv69E8ilpvQpSlDgpSlAY/2wtG1fsYke7rauHoraqfIMASegq5BuMFNvLHOSVM6RBAPj8ql8WwC37T22EhhH+vnWW9lOIPac4S+fziaKx/5iDY+cb+U6w0ADwq9ZuEIlnI5LLmuP3SSSygC3tJkeBjlU+3ZxH9nY/8Akf8A8daG5aV1g6j/AHrUJ7bJvLD7w/iP47eVYsuHT5JdF85NrTZCsYa4WBuKihZjI7MSSI1lFgAE9dxtFVj8AQPC38Qq/wBlKkRGoztbNzL459NgRtV92gOxmuNx6zu9eCxTvycr0DUf7is7xC4MvZgAIDkIgknuhhBnuwJ3Bq4xd8DnVR/6c7OzPKoLmaDozjsQvdB/EQPOoY4q30TbUrsr8JhluXhegKFQbmA2aSBPPLlnpr5xn7tq9w2/9JtfUXGIuICSBBgnXXcb+m0FdumHUKFAARFtwGQSAHga67hXgRPe+FLjx9MvfRba/mw03SJjU5sg8STmbw0+1p6cYVx4MyVkfLkavg/FrWIQNbI1ExOo/mKmOgNYrifsJfwp7XAvHM2zOUnw5r6fCotr8oD2ITG2WtnbMRofJxI+Imst4Lh7X1RarmjdNp0rhck8wPn/ACqjw/txgXEi7H7J+c/wrzFe2ODUSbs/s/xYVD8bL42S/Dn4HTi4ARyRmAUyCYEQZ15aVXNcg9pcgBXkyIyg25gEH84c2VZj7J0kTVFxL8oNokrYttebbmRPiAIH7VVZwePxpBvhrVnnljQcwY0UeI06kb0nFkvuvqyXKZ6R2xeNu411wmFzdmsKz8wAI3GmeOm09dv0jC+ztvBYe0VXS3o4H3GgMOuhCtpqSgHOp3sXwDDYe0Oxg9eonXXz3nnvrWkvWgylW1BEGt045mOKM7yN1tlC+AskT3o69pcjrvmqP2SK2YAiNi7O2WdM0MTDEGAo1113iq7GXjhGFm/ItE/mrsaAzIUjqOQ2HIQO73uYjKJJAUAkPuoBiG2hrjSeo8+eatrpmuZ337Ey7iAd9CI05gHWCRpJiY5aeZr2tpqw3JmZM76a8+nxqNi3BBSNekz2c65mM964Znw/zZ7F4TFAwl9WB/tbauw1+8In1E+NVtmiMZZ4/iKAMSwAQHMZ0HMk+Q5TzAjUTn8FbdcMqZSLuJbNl5qHYm0COsjMf7o9RX3iba2YOKuC46mVsgZUDSSGdRJ3OgJJOkAe8Nd7EcCuPc+l4gEb9khAkTALsBsSAABsAABtJtxRyfyI5sn4c/P2NnwzCi1Zt2xsihfgKlUpWw8oUpSgFKUoBVJ7RcDF8Bl7txdVYbzM778hV3SgM1wXjpBFrEDJdHX7UaSDsf8Ae2grRpcB2NQuKcItX1i4oPjzFZ9vZzF2f+HxJZRsl4ZgPJgQw9SfKunDUXsMjalRPXY/Ea1EuYC10P7b/wDdWbv8W4naHfwhuf3VxW/zharX9ssa2icPxJPlaHzL1Bwn5RLk17mx7JE91QD1A1+O9VWKuIhL3G91swzQYEcvud479FFUefjF/awllTzdyW/YUAf4q6YX2Au3TOLvm7t3IC2x5WwSD+uW2qSk5srL/FLuLK2cHItju9rGwGh7OfrG/FsPHatz7K+zyYW2Bu3M8+pk8zJMmrDhnCrdkQg16nep1d/Y4QuL8RSxaNxpOwVQJZmYhVVRzYkgAdTWJvcM+lF7lw2+0nKST3bek9nbgRoPefdidIWALTjmINy+xBlbEIoH9tcWWbzW0RH9+egrvwjBAIitMEG42pEltFBP6I1/QFZ6putI1xKmeTKCx+T3BMfztmy/jmYn4QK+7H5PuHSuTDWwSC2Y5j3ZhYE7kGd9K1v0C1GgMHo76/4q9vWQSGBKkCAVPLpG3Tlyru2vci9P2M4PZ2xaKqltQQH2MAyGCmCdIyk+dSXuMoOUaQNvs7g6dc0d2eQHjVi+EXq22XcbQRvE/abfmZqPibQAIBOrBztGhB100WVnx18YrptlkJIhB+zcPaIVjJycjqZMD7JO46nMO9o2p4Zj1vWw6yDqGU7qw0ZT4g89joRoaxmNmQVksdVAgFyJhZ5LLfL0qTwHHBL9tgR2eIBtvGwvW1lDH4kDKf7tBXcN96O58W1yRrsbhLd1DbuKrowgqwkGsNjvYXE2SW4dijbG/Y3hnT0O49Zr9ApWhpPyZJup8M/I7+H46mn0XDv+JW0PjGmtc7PA+O39G7LDKdysT46gZvnX7BSoLFHwLv6nJryYn2Z/J5Zw5Fy8xv3RsW91T4LtW1Ar2lWFDp09sUpShwUpSgFKUoBSlKAUpSgFKUoBSlKAV41e142xoDOcGw2a2zNu12+3xuuqfBFQelWC27g+0nlkMeU5vn8qjcG+rKgwQ94fC88fIqfWp1q5IB2PMdDzFUI0U3sjYp8mV9pZVYdcxCD1DEa9K6MajYlxccWxqFYM55AqQyLP3swVo5AaxmEyJ3PT+lcZ1eDldMCTp0qsxl2NgSNNzGZiQAY0nlppy8x94m4STzMiTyidRM6COQ1NcEIiSd9hOkk+O5IqtsvmSpxmIVlYgnTRp96d8oXly6adF342bn5m+BA7F7F1QuuQB1MT1ysQfhUH2mu9ke2TdIUnTZmA581zFgdx619cPvD6Ji2AOQratgnmXdQSPWajH6ky61+Rn6vaaQD1ANfVccIIRR+EfurtW48kUpSgFKUoBSlKAUpSgFKUoBSlKAUpSgFKUoBSlKAUpSgM8ihMRdtts5Drv7wUK0Hl3QpEayLnSu7YNTu1wjp2j/wMn1r32kwTMguWwc9vWB7xA10HNhuBzBZdmNVtjiXbWwyQe6ZQfbkECGMQkzvroVMEFaz2uLNMfmRYC4qgBFAUaAKIk9FG0dTtXM4nQ+G55T0B56/73iGcUpBOaRJUkcyNMieA/rGprhiHnTSQNvs21jfl3o56QNdBANbotUHrgxJJEQY03MzpGsR1ioGIuBY97oJ/RCgQOsdf31ScQ401lpZC6cribkA6Z7e43Pu76GFmKqsZ7ZW30UOx10CkTpoNR1jn1qPbNCk89qsU7WWB+2QFXLlPeJUE949S3jl86vlw5C4TBD6y463rvgo90H0BJ6SvWqXh+GKxjsaBlWfo+H2zt165RpLmdAAOQO39geE3CXxuI+tvaiREKeccpgADkFUcquxR3spz5NTo2qivaUrQeeKUpQClKUApSlAKUpQClKUApSlAKUpQClKUApSlAKUpQCsl7Qezl0Mb+Dy5ySz2WMJcJ3ZWg9ncMCTBVohga1tK40n5OzTT2j8u/wDyaznyYjNhcRBUC8FRhOhyM35p9h3g2v3RtU04U3ABbuBrYH2QTmMzmZxo3Xz110jc8R4ZZvqUvW0uKeTKCPnWQxv5L+Fk5hYyH8DFflVTwJ+GaZ9TryZrifAm3uX7dpfxsF+ExrVfhL+DstlwyNjL/IlT2YP6O7esA9a2uB/Jpw5T9WzeDOSPhWr4bwfD2BFq0ieQE/GiwJeWSr1bfgxvAPZK/fujE48ydCtrkI2BjQAclAj1Jn9AURoK9pV3jpGWqdPbFKUoRFKUoBSlKAUpSgFKUoBSlK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xITEhUUExQVFRQWGRgYGRcYGBgdGRgaGhcYGBcbHBggHCggGhwlHRgYITEiJikrLi4vGB8zODMsNygtLisBCgoKDg0OGxAQGzAkICUsLCwsLCwsLCwsLCwsLCwsLCwsLCwsLCwsLCwsLC0sLCwsLCwsLCwsLCwsLCwsLCwsLP/AABEIANwA5QMBIgACEQEDEQH/xAAbAAEAAwEBAQEAAAAAAAAAAAAABAUGAwECB//EAEgQAAIBAgQDBQQFCQYFBAMAAAECEQADBBIhMQVBURMiYXGBBjKRoRQzQlJiByNygpKxwdHxU3OisuHwNEPC0tMVg5OjFiRj/8QAGQEBAAMBAQAAAAAAAAAAAAAAAAIDBAEF/8QALhEAAwACAgECBAUDBQAAAAAAAAECAxESITEEQVFhkfATIjJxsRSh0SMzUoHB/9oADAMBAAIRAxEAPwD9xpSlAKUpQClKUApSlAKUpQClKUApSlAKUpQCofEuJWrC5rjQNflv/U15xfiK2LTXGIgdTHz6AST4A1+f3Lr3rgu3T3iQVtn3l71sr3WIBJDEHXuyANZNZ8+f8PpeS3Hj5eS3xHtRfuki0otrPvNM7E+7E7DnlnkTXyovN7+IuE88oCj4EtUXB4Y6E7AaASAO4RtMtqB7xOu0VYqtefWS6fbNClLwjxXxCnuXz5Ok+kq6x8DUyz7Rvb/4hIT+1Uyg8zAK+bKo1EEmuaVxvHpXZzXPhkXCZrMPfVxmUyK6VgMLiWwjBk+p2a39m3OgI6W5gEfY0I7shd1hr4dQy7H/AGQfEbV6OHKsi+ZnuOLOtKUq4gKUpQClKUApSlAKUpQClKUApSlAKUoTQClQb3F7C73AfLX91cB7RYaYziq3lheaX1JcK+Ba0qPaxtttmGvXT99SKmmn2iLWhSlK6DGe0jm9i1tEdy13j4x2bx6s1vfcI451wxShJuPcGQMN4gd+0QNgN1Ik9RXvDznv4lgdSzAE67Xr6/wHoBXRQwFwCCc2hBac0CSVjuawQBI5868jNXK2zbC1KICJMFjrIgwpUajMMwgjcAAHbKQJmrWDGmp8THzg/urhatRAiANhLb9dfWPOu30gVUdI1y++oMKZjTXeNZO8T0GxrzE3yNFjMTAnUDmTHOACfSOdcHu7HwZ/9P8AF8q+LTd8/hEerGW/cvxrmzuj7DlWYM3aLAkMF2bMrAwBI0+BNWvsfiijvhySYnKTJkAKRJO5yMknmQ1UWMMyPvFE8xu3yLfCuvCL0Y6z4kL/APXiGM/AfAVf6a9ZEQyzuWfolKUr1jGKUpQClKUApSlAKUpQClKUApSoPGeIrYtFyROwnbaST4AAk+VcpqVtnUt9HDj3HrOFQtcYCBOpiJ0E+Z0A3J2rH3uKY3FRP/69tiAvaDvkHYi0NR/7hB02qFgUN5xi8QROrYe3c0CiQO2ccrjBhAPuKwAglqnozXHHvZTE6AMR2jggtJGWCRET4ivKz+pqul4+/r/H8mvHiSPcJ7N4VgGuo95iqmb7MSJ//me6p6gAVPHs/goj6Lh4/uk/7a7YCwVVAQQciyD1Mk/OamZazc2WaRUn2Ww41sZ8Mw2NpiE/Wte4w81pf41i8GA12321kDvPalioG5NqM2X9EtHSNatzXx2lWRlqXsi52W3CuKWsQge0wYEA6EHQ7EEbg9am1+cY+ycC5xVnu2C037Y2TMRN5RyE63FGhHf94HNvuH4wXUDDyI6GvVw5lkXzMlxxZigjriMSizPaySCoIVibqkZtDLXWHkh352VrBsRLs0nYSATyk5dCdjptoOs8valTYxVq+okXB2d0DePsPG5AlgfBjXG9xFcxOyzOY6fcJEEjcg15+eeOR7NEPcrR5ftOv1ZXKWCtIMax3wmkGdDBymc3KKjMpKz10+NScPiUYjVTrMBlPJh18RUe/hlQZmRzoSSsk+OgaT5CqdFhzxFtitxoOkQOuXvfEkkUsRDODKk5pGxGVYM7RXFz3oVQY2OYnTyzbfyrhYYEybSDmTK7kkzE77eZbwNNHTtaaTnOwnL4k+838B4E8iK+eA3e04hZA5Z3Pkqsq69CLs/qmofFrwkSSCoLFpjKsEMSdteXiJ2UxbfkvwRc3MUwgPAtgiIQbacpJZo5Zo5Vo9Lj5ZN+yK81anXxP0OlKV6hjFKUoBSlKAUpSgFKUoBSlKAVgPbJzicSmG/5edUfxQJ21weIeEtkdC1b+vz3AK1zHXbjTlVSy7atduOuvOUSyoH6Z35ZPWVqNff3vRbhW6JeOwrORERDAyBMypGvIGJP6IriUgcsnfzHKGXKzs0mRqACBG3fJ5VLIYXlJU5YI7uogHul2junU6TGvWBXuDwCh2ZVK6kiAgUk6l9ySeUmNBEERXla0bNkvh1tcpyyBOxDj/CwBTyAjY8653cSzEraXNBgsTCgjQgHmR4AxBBip6IFECjtXThWYfFtMPMg5TIEgmIII0Kmf6QRXmLxUEIoBcmBOw5knyAJ+A51GxN6XJHLKSegHujzLfKT0n3B+8zHWO6D5wzfHu/s1zZ3R9JiSpZLxRlgSYgZWBHeEkbhh5etZrh3FruFRsPZbPEhCPeFoMeyLFtEhISTJOSRrX1x/HFrhW2RqMsnYZCc7nqFJgDmY8xVquUqqEmWJDbm4xtkHtIPVgdoASNIFXRVT4IuU/JOs5rzzcdnLMoYISBBXMCbnvvpGsjfarvhnDrWVW7K3mIBnKCdvvGTVHwnClihMxNsquuVVNsmPksySNOW1a7h1vuL5D91Pc4dRhkIgohHiq/yr7Xh9se6Db/QMD9n3T8K7IK+yaloiUfE8EYlhIBB7S2IdSJgsn2hrync6AVn8aOzhma2LQWe1aCrTzVQ0s0DYwNZkxFbS43SqHi2DUKzZQ1ombtuJAO/aoORB1Zee4197mkd2ZnhnC7nELgRFYYUNmd2966erHpoNNtAIA0H67b7LC2gpIVVHxga6c+tQeE8SsphyQFTsx3gNBtIIP3SNZ5a9Kpbpa6+e7qTBCGAEG6yD9rnB0XTdpY+kqjHCU+5TMVkrdFlc9pnf6iwzj75iPmQGHirGvk8Vxw1Nq0fAEz82iuiyuWSDmPLXTKWn5fOvLt18oMjvRAA1Ewd5g6T0qHO/iW8Y8JCz7WopC4i29iftHvJ6sBp12gczWituGAIIIIkEagg7EHmKyGIlwQwkaAjTqRz3nu+nyr8DxA4C57xOEYxcUn6kk/WKfuyRnG2ubQhs04y96ojeBNbn6H6DSvAa9q8yilKUApSlAKUpQCsPw5wvasY7puBvDs7jD+JrcVirdzssdesna5+dTxnRgPI6/rVk9ZG438GXYa1WjrnZmUhUzxuGzLlJEFtBpMxEnU+NC15TPdJmMsRbYzqCQCyNOze6eYk6SL8WhC5VzSSYA1GUawI58659qxbU7MRty7Yp0+7H768xo0pnfD4sXBIVgOWYAE9dJkQdIMHwqPeuO5KW5A2Z40Hgv3m+Q57QSYcsqnOy5hJyhe8SASTIOsztG9cruDygk3rkDwtf+OoIkfGNtpbVV2zMu8yxkb9STGv8BUPHYjs7BIMO7Mqn8RZgD6KpPpXV+y1z3GYQRDKABMAnuoCDBjfmapeNklltC5mAR2EgZs7EW1MgQd3GlSU99jZEwWHJR7gEs4lZ+6AezHXX3v1zXTAYKGVjbyklCYVthYcAExJiYk8/hVtj8ttIXRo7g0G0aaggecaCa+8XYcqpVmVx0C843B5SBMeMRysRFs68Oswci6BFUZge9OwEEQdOZnWRyq4tLAHPxqtw/D+0KtdRZBLAd1o00U93kSTI5zrqRVzEVIicGvgbkDzIFcr2LWO6VJOg1B1O2lfeUakxr16D/WT61xcAawPhXdg9vXAASToKifSNYKlSRI1B0BAMgcxI08eetLrywHTvH/pHxk/q1Gxd+GHk371qLZ1Ir2AtXANraMjRyNtm0TyS4PRSBzNbTD2o15nWawuNuZ8o3zF7fkrq/8A1W0rY8Dvl8LZc7tatk+ZUfxrRhe1+xGto7DW94InzuNt6C2P2q+mwyfcX4D+XifjTDfbb7zn/DFv/on1r5xV8KDr5k8udXs4vJDxWWICgc5EDbQEHkB1+FVeNjLLAED3gdiu0HoNTA31qZlNzfYeJ89P5+Hwqr97Kz22P2WYNpsB3vNxK6/iHOZqZqhGo9hsUThuyZizYd2syTJZV1tMT1NsofWlVPsPci5iwNs2HPr9GtKf8tK3x3KZ52VcbaNxSlK6VilK53L6rufTc/CgOlKrr3GbS+8Qv6RA/jXyON2vv2/2x/KgLOst7c8Fe6i3rH19nVfxDmvrWgtY1WEjUdQQR8q7o4Oxo0mtMGH4Bxb6baMjJfQMpUnVW2OnPaZ6etTSCphgd5HNoW73RqdQYXx73jVX7Zey99Lv0zA6XPt2+TgfxqPwr23W7aftrTo9sqGzA+/IygfeYmIA11HWvNzencdrtGnHlVde5cvdhbYnQiMyydokAjUSA2vlziq/F4uzmKoTm0BW2CxHOSqe6du8TyFcrOFu3oa8WROVsGGjfvsD/hB8ydqucHZS2oVFVVGwAAHoBWZSi5srUsMw/wCHua6yWtqD6ZiQNToes714/B5bObFzN3R3blvZWzjRoG9aKyCdhUpcM3T5irlir/iVvIviZjFZSpUk2ydB2qsqk8hnBgztANdkS3aVVMICQACdCT486ucYcqmQx20C5jBIHu8x/Wqq/gRB7IqB3pQ62SAYg75CQeWm+lQc6CrZ3wOIVwYkMujIwhl8x48jsa+r4kRJHiIn5giqF7shgGdbid3Ixh0VvfXtB3oIGZWB3Ua1OwN4QEB2HdBJJZdNQxJLRsTM6a768fRI6XLB3VmDeLFlPgQToPKDXO5dkDkDBjpzrrffKJYgDqSIqrxTRDwcqbCDJGzMRuIGw30PWuHR2urHxj0AH8SarMbitWPSAB1PIepIFd8RfAUvIy7zIiIGs9PGqlLksCdAJKzoWPNo5DUwPEnpUGiSJWWMg6G38iT/ANJrVcAUnCYdhcYDsrZGiQBkHVdvGsDxDiGVXf7gYjxKqUUeru481q49nuLNhrdjCYr804tp2TH3LiZREE6FhoIJEHeYE6fTw+Lr9v8A049NpGyt3IPvsROoOUb6zAUanp4kmvjEksdCBy8uR9QBHnUftQY5E6ATrrJIB66SW15+kHHh2+ruZTETllD0GWRoOoIPjG9rZKY7JplBPLX46md/L4VncV3r6qTsjs8DVVYrHMyTlfzK17evYnmbQjdpcj1Uwq6xuSKjcDwBxbmzZLMhacRiDux07oMDvaQAIyxsCFCpnk9Itb4LkzYfk9wxNm7eIjt7rOOmXYR4aaeEV7WowuHW2ioohVAAHgKVvXS0eXVcm2da+blwKCSYA516TWX4rxB7zi3aMc82+RNRnjmzQQoOm5MwRQiS8bxlmY27Skt0mMvQu32Z6b/OI9nAM31rk/hXur8tT6mD0rrh7S2lyqIG56k7kk7knmTUTE8ZTNlDqD46nzCDX1I+NQvJMLdEpl14LbD4S2uiqo8gKlogqlw4D65i/nP+UxHwqZbwqfdX4Cs39WvZFn4PzJrYBGMlRPXY/Ea1yKEbHrAY6wOYcaj1nzoiRsSPI6fDb5VBbGi2CXhVzMNNFYzAB3Kk9RofCrozTXyIOGiTiuMLaRmfUqPd2aT7oPgeo0iek1ieFWziLhxVyIJJtDkAdO0jqw0HRf0jXT2txn0m9asgRyO2gYS4Dg6dxDHi46VbIAq6DQcv3Vm9VbdcEXYp0tnzicQEE66dAT8gJNfWExSMYUktExBUwIBMNBjUagcxXfB2J1NWJtguv4VJ9W0HyDVpw4VjXzKLyOn8jjhHbOq6DQsQPCBE+bT+rV5bOlU/Dkl7jeIQeSjNPxcj9WrA3ANzVxAj8YbuHzH+YVmbuOUNlBiS8adx5MnOApj7uaRqRuYFXfH+I27SqH+3IG+pEGAB3iYk6clJ5VS4zDNlY28rkFQynQBQCd4O7EMYEwRpsDXkxq12SmnJx4xZ7YZ7RU4hDC8gRkzNauaSFaGIOsEqdRIPPhXErd63lYZtyFYSTqQQQdmVpUzsd96l8OxBJCEqMpMgSwIgxlJgr8DzHSqDid36Piyw9y4DcjoVhb3gAVKNGksGNea1p8Wa12tl1dVVBa3bUONNE1Gkx3fTnGtVmMxd3WFmDtlbqfHoBrtrUzHXi3/L/wAh9D3vn5VT4tiTGXulpg5e7HhOx5/6moEkR8oLE9ko55skEGep3nfw51B4niQMoHvmcnhA7zGPsqNT10G5Fcbl9c7LbTNcXZZELpGZ3BOUHQ694xoDFVnE8Z2Oki5iLkROgHSRPdQbgTqdT4SmHVJI62ktsseGcPOKxVrCpqqlbl07wq+4rHqfePifGv2fjHAcPirPY37aukCAd1gQCpGqnxFUX5OPZX6HYzuc1+73nbz1rYV60wolSvtmF06rl96PzLEfk7xtgn6DjT2fK1fUOB4B+Q5bVEPs7x06E4QDqJOnkViv1ilReOX5RYs9rwz84wH5Ob1whsdijcA17O0MifzHpE1veG8PtWLYt2kCIugAEVKpUkkukQq6ryxSlK6RKX2mx4toEJ94MW65Egv8ZC/rGofD7BRJaO0Y5n/SPIHooAUfo9ai8XPa4zLyVraeWVTePxJUelTsbcyoTGwPx5fOjegjNe0fFHLjD2QTcbXTSBMEzsADueXQkqD7w32duKv1wVt+6gKyfvZjmfxMqT4VYYO3Vxh1ryLyO62bpnitETAK2WHADoSpy7eBHQEEGOUxyq2wzZlB6j+tVpxGXMQJZ2hR94wFUfIE9BJ5VLvv2dsKCS+WFAiWI0G4IEmBJ2mpY5K7ZNJgSdhWG40TfxC27bSMxgqxhSSczHSAVUE+g5mtWh7fDwwjtEIIIMgNI1GmtZrhvDmS8htNcuW4zM7NlOYaFXGWQCYYBRG4MDe1tIiuzPezl1HxNx0nIDcCgkkgBkRdyTOW36TWtLSQOp/d/WsdwIZcZi0HK9eP7VwXP3XBWzwtvUevz1/hUZ/3kTv9DLbC269NyM7E6TE9Aog/4sx9a7WyFUsdgCT6CTULE2yUW2d2hW8cx/OHzjMa9Ixlhwm1ltKSIJGYjoWJdh6EkVS8c4kU71w9kiuMpJUB9wQ2pAWOZgyV21BvsReAFUHGWfLmQ6cxAYMDofh8NwfACTfxsqDmCzHvKTIO4y6Hb9xqsbE27aZbbsx5HU89oPIDTmdNTOtVN66tuC75XaMgNyc0up7ykD3SUA0MT72tQ8fjxmdRKXFS3ltsyFic+rQpOsG2ZGoza70BZZijg6aQdPE6ioHtlYkWyeVyD5OrIQfVgfSqq3iC0W+0e3nudnvLWjsyBz9rRjMAd4QNdZXGbwUvbBJRDbnorgBoHIEhZKiNwY72vneoX+ps14f0kTD8TuNZtMcRaGZFMdlrJG0m9E+lVOO4phlk3cU9z8AYD0y2wCR5sa1Ps5+TPAXsLYuXbJzvbRnYXbolioLQufKus8o2gVaN+Tbhdm3cbsNUVmDs9wxCzJBaNPKrF6ed9v8AsjnN66X9z80tcXvX4s4GwVXYNlgLO5CjQeZ1rZeyvsZYsBruJm7f1kk7cpUzO438q3HD+HiyD2dq2inKYkgjQArGU9N55zHKuS4S5AHdnmQd5yhh7g5AkeMT1qe5hahf9+52YdPdv/BBsdrhiWwzFrYJBtN7pg6wRMHfUDNrLB9ANZwniVvEWxcSY2Kn3kYbqw6j4EEEEgg1m7gILbAk7qSdFywAYB2HePItuSah8Pxn0fELeH1d1havATlDTFu4OsN3CeYMnYUxZNPTJ5cXKeS8/wAm9pSlajEKUpQClKUBi8KJxl0k/bufEC2B8hUzi4/Nn9JP861DC5cdeXq63B+vbyaeq/OrnHYYvbZQNYkeY1HzFRyLctHZ8pkDCWq6Y3FKixOp001OuwAGpJ2AGpqNbx4Kjsh2jGIy7a/i2A8Tp5mAZvDuGlTnuHPc6/ZSdwv8WOp8BCjyJk20z3heDae0uCG1ypvkB3k7FzzOw2HMt34hh7etxlBdVMNkLMuh90DvTqdtda6YvEi2s6HbSY30EnlrGtU932hIY/m8yTAacvjrM6f78K0StLopfZHs8Re3aJScQCZ7RYWQQuUiRDMZO51yjeag4zE3MpJe4B9tZA+0RA7vk0fijbWvMJauX1z27SLEC3duM2xLSyr2SlgAdIZQ0iDzqvxFhwxW5lRtDbvPnyXNZCGzmAV9SCC2oQEDcCLZJIp+HMLXEWBJy3gGBM6sO4+pAM+4duRr9B7Rba52IUCJJ0A1gT+6vyv2mDl+0CBcRZfRVLOGUidT2YIBk7/eYbmv0j2V4umKw63FOsQw0kHbXxpaa1R1eNFk3HMMywLtszvLKNOmp9Kj/wDrNnOrG7bgEnR15gjr4mrAJ4A1yeOg+Fb8eRWtoy1LlkLinExdtsMOy3XAkojrmK84lgAehMDyqhw2AW6wVbd5FMF2uW4iBoFzgQ06SA0Cdpkau2K+QmWZYt5xp8AKsIlZcwFtbYti2uUqEcb5kykQzES+/PeSetZrHcNS5bbDg27ltAcmdQ7Wrn2cxzSxEg6wxG7GZN/x69+aufoP/lNVJUvcZjORWbaTI7JTt0k8t/WahdqFtnZl09Ih8B4fkAuXSTeukhgzAKB7oXLC9okjuyGOo1OhqF7VXSbduzlCswy5VjRn7kiNNAbjcttqtw0DMSMqZTrbysB2fiZzEleQI21ql9mEON4hnP1dqSOhbRWjrlELPi1YITyZNs1v8k6R+scJtZLFtfuqB8q4Y9e1PZD3ZBunwEEW/NtJ/Dv7wqRiA8AL3RzbmB+EdfE7dDXDEOLdqLYgkhV595jueupLEneCa00yMoktULF4gDTXyAMnw0G2h2+VdsRcIGnMH+H86osbcOcKO7Ok9O6WY+egE/yg1tlsTs8xGJB356QdA0TpOwRYPdB8TvVfil7S3cSR+ctOZ1zM1tZBA+yohddNT8ZPFLIdMsbg+fWZ3kHWeoqn4XxQtbuP9pVvoxndlm0sCNBMfEVWapno/SPZ3G9thrNw7uik+ca1Y1QewixgLH6H9Kv69E8ilpvQpSlDgpSlAY/2wtG1fsYke7rauHoraqfIMASegq5BuMFNvLHOSVM6RBAPj8ql8WwC37T22EhhH+vnWW9lOIPac4S+fziaKx/5iDY+cb+U6w0ADwq9ZuEIlnI5LLmuP3SSSygC3tJkeBjlU+3ZxH9nY/8Akf8A8daG5aV1g6j/AHrUJ7bJvLD7w/iP47eVYsuHT5JdF85NrTZCsYa4WBuKihZjI7MSSI1lFgAE9dxtFVj8AQPC38Qq/wBlKkRGoztbNzL459NgRtV92gOxmuNx6zu9eCxTvycr0DUf7is7xC4MvZgAIDkIgknuhhBnuwJ3Bq4xd8DnVR/6c7OzPKoLmaDozjsQvdB/EQPOoY4q30TbUrsr8JhluXhegKFQbmA2aSBPPLlnpr5xn7tq9w2/9JtfUXGIuICSBBgnXXcb+m0FdumHUKFAARFtwGQSAHga67hXgRPe+FLjx9MvfRba/mw03SJjU5sg8STmbw0+1p6cYVx4MyVkfLkavg/FrWIQNbI1ExOo/mKmOgNYrifsJfwp7XAvHM2zOUnw5r6fCotr8oD2ITG2WtnbMRofJxI+Imst4Lh7X1RarmjdNp0rhck8wPn/ACqjw/txgXEi7H7J+c/wrzFe2ODUSbs/s/xYVD8bL42S/Dn4HTi4ARyRmAUyCYEQZ15aVXNcg9pcgBXkyIyg25gEH84c2VZj7J0kTVFxL8oNokrYttebbmRPiAIH7VVZwePxpBvhrVnnljQcwY0UeI06kb0nFkvuvqyXKZ6R2xeNu411wmFzdmsKz8wAI3GmeOm09dv0jC+ztvBYe0VXS3o4H3GgMOuhCtpqSgHOp3sXwDDYe0Oxg9eonXXz3nnvrWkvWgylW1BEGt045mOKM7yN1tlC+AskT3o69pcjrvmqP2SK2YAiNi7O2WdM0MTDEGAo1113iq7GXjhGFm/ItE/mrsaAzIUjqOQ2HIQO73uYjKJJAUAkPuoBiG2hrjSeo8+eatrpmuZ337Ey7iAd9CI05gHWCRpJiY5aeZr2tpqw3JmZM76a8+nxqNi3BBSNekz2c65mM964Znw/zZ7F4TFAwl9WB/tbauw1+8In1E+NVtmiMZZ4/iKAMSwAQHMZ0HMk+Q5TzAjUTn8FbdcMqZSLuJbNl5qHYm0COsjMf7o9RX3iba2YOKuC46mVsgZUDSSGdRJ3OgJJOkAe8Nd7EcCuPc+l4gEb9khAkTALsBsSAABsAABtJtxRyfyI5sn4c/P2NnwzCi1Zt2xsihfgKlUpWw8oUpSgFKUoBVJ7RcDF8Bl7txdVYbzM778hV3SgM1wXjpBFrEDJdHX7UaSDsf8Ae2grRpcB2NQuKcItX1i4oPjzFZ9vZzF2f+HxJZRsl4ZgPJgQw9SfKunDUXsMjalRPXY/Ea1EuYC10P7b/wDdWbv8W4naHfwhuf3VxW/zharX9ssa2icPxJPlaHzL1Bwn5RLk17mx7JE91QD1A1+O9VWKuIhL3G91swzQYEcvud479FFUefjF/awllTzdyW/YUAf4q6YX2Au3TOLvm7t3IC2x5WwSD+uW2qSk5srL/FLuLK2cHItju9rGwGh7OfrG/FsPHatz7K+zyYW2Bu3M8+pk8zJMmrDhnCrdkQg16nep1d/Y4QuL8RSxaNxpOwVQJZmYhVVRzYkgAdTWJvcM+lF7lw2+0nKST3bek9nbgRoPefdidIWALTjmINy+xBlbEIoH9tcWWbzW0RH9+egrvwjBAIitMEG42pEltFBP6I1/QFZ6putI1xKmeTKCx+T3BMfztmy/jmYn4QK+7H5PuHSuTDWwSC2Y5j3ZhYE7kGd9K1v0C1GgMHo76/4q9vWQSGBKkCAVPLpG3Tlyru2vci9P2M4PZ2xaKqltQQH2MAyGCmCdIyk+dSXuMoOUaQNvs7g6dc0d2eQHjVi+EXq22XcbQRvE/abfmZqPibQAIBOrBztGhB100WVnx18YrptlkJIhB+zcPaIVjJycjqZMD7JO46nMO9o2p4Zj1vWw6yDqGU7qw0ZT4g89joRoaxmNmQVksdVAgFyJhZ5LLfL0qTwHHBL9tgR2eIBtvGwvW1lDH4kDKf7tBXcN96O58W1yRrsbhLd1DbuKrowgqwkGsNjvYXE2SW4dijbG/Y3hnT0O49Zr9ApWhpPyZJup8M/I7+H46mn0XDv+JW0PjGmtc7PA+O39G7LDKdysT46gZvnX7BSoLFHwLv6nJryYn2Z/J5Zw5Fy8xv3RsW91T4LtW1Ar2lWFDp09sUpShwUpSgFKUoBSlKAUpSgFKUoBSlKAV41e142xoDOcGw2a2zNu12+3xuuqfBFQelWC27g+0nlkMeU5vn8qjcG+rKgwQ94fC88fIqfWp1q5IB2PMdDzFUI0U3sjYp8mV9pZVYdcxCD1DEa9K6MajYlxccWxqFYM55AqQyLP3swVo5AaxmEyJ3PT+lcZ1eDldMCTp0qsxl2NgSNNzGZiQAY0nlppy8x94m4STzMiTyidRM6COQ1NcEIiSd9hOkk+O5IqtsvmSpxmIVlYgnTRp96d8oXly6adF342bn5m+BA7F7F1QuuQB1MT1ysQfhUH2mu9ke2TdIUnTZmA581zFgdx619cPvD6Ji2AOQratgnmXdQSPWajH6ky61+Rn6vaaQD1ANfVccIIRR+EfurtW48kUpSgFKUoBSlKAUpSgFKUoBSlKAUpSgFKUoBSlKAUpSgM8ihMRdtts5Drv7wUK0Hl3QpEayLnSu7YNTu1wjp2j/wMn1r32kwTMguWwc9vWB7xA10HNhuBzBZdmNVtjiXbWwyQe6ZQfbkECGMQkzvroVMEFaz2uLNMfmRYC4qgBFAUaAKIk9FG0dTtXM4nQ+G55T0B56/73iGcUpBOaRJUkcyNMieA/rGprhiHnTSQNvs21jfl3o56QNdBANbotUHrgxJJEQY03MzpGsR1ioGIuBY97oJ/RCgQOsdf31ScQ401lpZC6cribkA6Z7e43Pu76GFmKqsZ7ZW30UOx10CkTpoNR1jn1qPbNCk89qsU7WWB+2QFXLlPeJUE949S3jl86vlw5C4TBD6y463rvgo90H0BJ6SvWqXh+GKxjsaBlWfo+H2zt165RpLmdAAOQO39geE3CXxuI+tvaiREKeccpgADkFUcquxR3spz5NTo2qivaUrQeeKUpQClKUApSlAKUpQClKUApSlAKUpQClKUApSlAKUpQCsl7Qezl0Mb+Dy5ySz2WMJcJ3ZWg9ncMCTBVohga1tK40n5OzTT2j8u/wDyaznyYjNhcRBUC8FRhOhyM35p9h3g2v3RtU04U3ABbuBrYH2QTmMzmZxo3Xz110jc8R4ZZvqUvW0uKeTKCPnWQxv5L+Fk5hYyH8DFflVTwJ+GaZ9TryZrifAm3uX7dpfxsF+ExrVfhL+DstlwyNjL/IlT2YP6O7esA9a2uB/Jpw5T9WzeDOSPhWr4bwfD2BFq0ieQE/GiwJeWSr1bfgxvAPZK/fujE48ydCtrkI2BjQAclAj1Jn9AURoK9pV3jpGWqdPbFKUoRFKUoBSlKAUpSgFKUoBSlK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data:image/jpeg;base64,/9j/4AAQSkZJRgABAQAAAQABAAD/2wCEAAkGBxITEhUUExQVFRQWGRgYGRcYGBgdGRgaGhcYGBcbHBggHCggGhwlHRgYITEiJikrLi4vGB8zODMsNygtLisBCgoKDg0OGxAQGzAkICUsLCwsLCwsLCwsLCwsLCwsLCwsLCwsLCwsLCwsLC0sLCwsLCwsLCwsLCwsLCwsLCwsLP/AABEIANwA5QMBIgACEQEDEQH/xAAbAAEAAwEBAQEAAAAAAAAAAAAABAUGAwECB//EAEgQAAIBAgQDBQQFCQYFBAMAAAECEQADBBIhMQVBURMiYXGBBjKRoRQzQlJiByNygpKxwdHxU3OisuHwNEPC0tMVg5OjFiRj/8QAGQEBAAMBAQAAAAAAAAAAAAAAAAIDBAEF/8QALhEAAwACAgECBAUDBQAAAAAAAAECAxESITEEQVFhkfATIjJxsRSh0SMzUoHB/9oADAMBAAIRAxEAPwD9xpSlAKUpQClKUApSlAKUpQClKUApSlAKUpQCofEuJWrC5rjQNflv/U15xfiK2LTXGIgdTHz6AST4A1+f3Lr3rgu3T3iQVtn3l71sr3WIBJDEHXuyANZNZ8+f8PpeS3Hj5eS3xHtRfuki0otrPvNM7E+7E7DnlnkTXyovN7+IuE88oCj4EtUXB4Y6E7AaASAO4RtMtqB7xOu0VYqtefWS6fbNClLwjxXxCnuXz5Ok+kq6x8DUyz7Rvb/4hIT+1Uyg8zAK+bKo1EEmuaVxvHpXZzXPhkXCZrMPfVxmUyK6VgMLiWwjBk+p2a39m3OgI6W5gEfY0I7shd1hr4dQy7H/AGQfEbV6OHKsi+ZnuOLOtKUq4gKUpQClKUApSlAKUpQClKUApSlAKUoTQClQb3F7C73AfLX91cB7RYaYziq3lheaX1JcK+Ba0qPaxtttmGvXT99SKmmn2iLWhSlK6DGe0jm9i1tEdy13j4x2bx6s1vfcI451wxShJuPcGQMN4gd+0QNgN1Ik9RXvDznv4lgdSzAE67Xr6/wHoBXRQwFwCCc2hBac0CSVjuawQBI5868jNXK2zbC1KICJMFjrIgwpUajMMwgjcAAHbKQJmrWDGmp8THzg/urhatRAiANhLb9dfWPOu30gVUdI1y++oMKZjTXeNZO8T0GxrzE3yNFjMTAnUDmTHOACfSOdcHu7HwZ/9P8AF8q+LTd8/hEerGW/cvxrmzuj7DlWYM3aLAkMF2bMrAwBI0+BNWvsfiijvhySYnKTJkAKRJO5yMknmQ1UWMMyPvFE8xu3yLfCuvCL0Y6z4kL/APXiGM/AfAVf6a9ZEQyzuWfolKUr1jGKUpQClKUApSlAKUpQClKUApSoPGeIrYtFyROwnbaST4AAk+VcpqVtnUt9HDj3HrOFQtcYCBOpiJ0E+Z0A3J2rH3uKY3FRP/69tiAvaDvkHYi0NR/7hB02qFgUN5xi8QROrYe3c0CiQO2ccrjBhAPuKwAglqnozXHHvZTE6AMR2jggtJGWCRET4ivKz+pqul4+/r/H8mvHiSPcJ7N4VgGuo95iqmb7MSJ//me6p6gAVPHs/goj6Lh4/uk/7a7YCwVVAQQciyD1Mk/OamZazc2WaRUn2Ww41sZ8Mw2NpiE/Wte4w81pf41i8GA12321kDvPalioG5NqM2X9EtHSNatzXx2lWRlqXsi52W3CuKWsQge0wYEA6EHQ7EEbg9am1+cY+ycC5xVnu2C037Y2TMRN5RyE63FGhHf94HNvuH4wXUDDyI6GvVw5lkXzMlxxZigjriMSizPaySCoIVibqkZtDLXWHkh352VrBsRLs0nYSATyk5dCdjptoOs8valTYxVq+okXB2d0DePsPG5AlgfBjXG9xFcxOyzOY6fcJEEjcg15+eeOR7NEPcrR5ftOv1ZXKWCtIMax3wmkGdDBymc3KKjMpKz10+NScPiUYjVTrMBlPJh18RUe/hlQZmRzoSSsk+OgaT5CqdFhzxFtitxoOkQOuXvfEkkUsRDODKk5pGxGVYM7RXFz3oVQY2OYnTyzbfyrhYYEybSDmTK7kkzE77eZbwNNHTtaaTnOwnL4k+838B4E8iK+eA3e04hZA5Z3Pkqsq69CLs/qmofFrwkSSCoLFpjKsEMSdteXiJ2UxbfkvwRc3MUwgPAtgiIQbacpJZo5Zo5Vo9Lj5ZN+yK81anXxP0OlKV6hjFKUoBSlKAUpSgFKUoBSlKAVgPbJzicSmG/5edUfxQJ21weIeEtkdC1b+vz3AK1zHXbjTlVSy7atduOuvOUSyoH6Z35ZPWVqNff3vRbhW6JeOwrORERDAyBMypGvIGJP6IriUgcsnfzHKGXKzs0mRqACBG3fJ5VLIYXlJU5YI7uogHul2junU6TGvWBXuDwCh2ZVK6kiAgUk6l9ySeUmNBEERXla0bNkvh1tcpyyBOxDj/CwBTyAjY8653cSzEraXNBgsTCgjQgHmR4AxBBip6IFECjtXThWYfFtMPMg5TIEgmIII0Kmf6QRXmLxUEIoBcmBOw5knyAJ+A51GxN6XJHLKSegHujzLfKT0n3B+8zHWO6D5wzfHu/s1zZ3R9JiSpZLxRlgSYgZWBHeEkbhh5etZrh3FruFRsPZbPEhCPeFoMeyLFtEhISTJOSRrX1x/HFrhW2RqMsnYZCc7nqFJgDmY8xVquUqqEmWJDbm4xtkHtIPVgdoASNIFXRVT4IuU/JOs5rzzcdnLMoYISBBXMCbnvvpGsjfarvhnDrWVW7K3mIBnKCdvvGTVHwnClihMxNsquuVVNsmPksySNOW1a7h1vuL5D91Pc4dRhkIgohHiq/yr7Xh9se6Db/QMD9n3T8K7IK+yaloiUfE8EYlhIBB7S2IdSJgsn2hrync6AVn8aOzhma2LQWe1aCrTzVQ0s0DYwNZkxFbS43SqHi2DUKzZQ1ombtuJAO/aoORB1Zee4197mkd2ZnhnC7nELgRFYYUNmd2966erHpoNNtAIA0H67b7LC2gpIVVHxga6c+tQeE8SsphyQFTsx3gNBtIIP3SNZ5a9Kpbpa6+e7qTBCGAEG6yD9rnB0XTdpY+kqjHCU+5TMVkrdFlc9pnf6iwzj75iPmQGHirGvk8Vxw1Nq0fAEz82iuiyuWSDmPLXTKWn5fOvLt18oMjvRAA1Ewd5g6T0qHO/iW8Y8JCz7WopC4i29iftHvJ6sBp12gczWituGAIIIIkEagg7EHmKyGIlwQwkaAjTqRz3nu+nyr8DxA4C57xOEYxcUn6kk/WKfuyRnG2ubQhs04y96ojeBNbn6H6DSvAa9q8yilKUApSlAKUpQCsPw5wvasY7puBvDs7jD+JrcVirdzssdesna5+dTxnRgPI6/rVk9ZG438GXYa1WjrnZmUhUzxuGzLlJEFtBpMxEnU+NC15TPdJmMsRbYzqCQCyNOze6eYk6SL8WhC5VzSSYA1GUawI58659qxbU7MRty7Yp0+7H768xo0pnfD4sXBIVgOWYAE9dJkQdIMHwqPeuO5KW5A2Z40Hgv3m+Q57QSYcsqnOy5hJyhe8SASTIOsztG9cruDygk3rkDwtf+OoIkfGNtpbVV2zMu8yxkb9STGv8BUPHYjs7BIMO7Mqn8RZgD6KpPpXV+y1z3GYQRDKABMAnuoCDBjfmapeNklltC5mAR2EgZs7EW1MgQd3GlSU99jZEwWHJR7gEs4lZ+6AezHXX3v1zXTAYKGVjbyklCYVthYcAExJiYk8/hVtj8ttIXRo7g0G0aaggecaCa+8XYcqpVmVx0C843B5SBMeMRysRFs68Oswci6BFUZge9OwEEQdOZnWRyq4tLAHPxqtw/D+0KtdRZBLAd1o00U93kSTI5zrqRVzEVIicGvgbkDzIFcr2LWO6VJOg1B1O2lfeUakxr16D/WT61xcAawPhXdg9vXAASToKifSNYKlSRI1B0BAMgcxI08eetLrywHTvH/pHxk/q1Gxd+GHk371qLZ1Ir2AtXANraMjRyNtm0TyS4PRSBzNbTD2o15nWawuNuZ8o3zF7fkrq/8A1W0rY8Dvl8LZc7tatk+ZUfxrRhe1+xGto7DW94InzuNt6C2P2q+mwyfcX4D+XifjTDfbb7zn/DFv/on1r5xV8KDr5k8udXs4vJDxWWICgc5EDbQEHkB1+FVeNjLLAED3gdiu0HoNTA31qZlNzfYeJ89P5+Hwqr97Kz22P2WYNpsB3vNxK6/iHOZqZqhGo9hsUThuyZizYd2syTJZV1tMT1NsofWlVPsPci5iwNs2HPr9GtKf8tK3x3KZ52VcbaNxSlK6VilK53L6rufTc/CgOlKrr3GbS+8Qv6RA/jXyON2vv2/2x/KgLOst7c8Fe6i3rH19nVfxDmvrWgtY1WEjUdQQR8q7o4Oxo0mtMGH4Bxb6baMjJfQMpUnVW2OnPaZ6etTSCphgd5HNoW73RqdQYXx73jVX7Zey99Lv0zA6XPt2+TgfxqPwr23W7aftrTo9sqGzA+/IygfeYmIA11HWvNzencdrtGnHlVde5cvdhbYnQiMyydokAjUSA2vlziq/F4uzmKoTm0BW2CxHOSqe6du8TyFcrOFu3oa8WROVsGGjfvsD/hB8ydqucHZS2oVFVVGwAAHoBWZSi5srUsMw/wCHua6yWtqD6ZiQNToes714/B5bObFzN3R3blvZWzjRoG9aKyCdhUpcM3T5irlir/iVvIviZjFZSpUk2ydB2qsqk8hnBgztANdkS3aVVMICQACdCT486ucYcqmQx20C5jBIHu8x/Wqq/gRB7IqB3pQ62SAYg75CQeWm+lQc6CrZ3wOIVwYkMujIwhl8x48jsa+r4kRJHiIn5giqF7shgGdbid3Ixh0VvfXtB3oIGZWB3Ua1OwN4QEB2HdBJJZdNQxJLRsTM6a768fRI6XLB3VmDeLFlPgQToPKDXO5dkDkDBjpzrrffKJYgDqSIqrxTRDwcqbCDJGzMRuIGw30PWuHR2urHxj0AH8SarMbitWPSAB1PIepIFd8RfAUvIy7zIiIGs9PGqlLksCdAJKzoWPNo5DUwPEnpUGiSJWWMg6G38iT/ANJrVcAUnCYdhcYDsrZGiQBkHVdvGsDxDiGVXf7gYjxKqUUeru481q49nuLNhrdjCYr804tp2TH3LiZREE6FhoIJEHeYE6fTw+Lr9v8A049NpGyt3IPvsROoOUb6zAUanp4kmvjEksdCBy8uR9QBHnUftQY5E6ATrrJIB66SW15+kHHh2+ruZTETllD0GWRoOoIPjG9rZKY7JplBPLX46md/L4VncV3r6qTsjs8DVVYrHMyTlfzK17evYnmbQjdpcj1Uwq6xuSKjcDwBxbmzZLMhacRiDux07oMDvaQAIyxsCFCpnk9Itb4LkzYfk9wxNm7eIjt7rOOmXYR4aaeEV7WowuHW2ioohVAAHgKVvXS0eXVcm2da+blwKCSYA516TWX4rxB7zi3aMc82+RNRnjmzQQoOm5MwRQiS8bxlmY27Skt0mMvQu32Z6b/OI9nAM31rk/hXur8tT6mD0rrh7S2lyqIG56k7kk7knmTUTE8ZTNlDqD46nzCDX1I+NQvJMLdEpl14LbD4S2uiqo8gKlogqlw4D65i/nP+UxHwqZbwqfdX4Cs39WvZFn4PzJrYBGMlRPXY/Ea1yKEbHrAY6wOYcaj1nzoiRsSPI6fDb5VBbGi2CXhVzMNNFYzAB3Kk9RofCrozTXyIOGiTiuMLaRmfUqPd2aT7oPgeo0iek1ieFWziLhxVyIJJtDkAdO0jqw0HRf0jXT2txn0m9asgRyO2gYS4Dg6dxDHi46VbIAq6DQcv3Vm9VbdcEXYp0tnzicQEE66dAT8gJNfWExSMYUktExBUwIBMNBjUagcxXfB2J1NWJtguv4VJ9W0HyDVpw4VjXzKLyOn8jjhHbOq6DQsQPCBE+bT+rV5bOlU/Dkl7jeIQeSjNPxcj9WrA3ANzVxAj8YbuHzH+YVmbuOUNlBiS8adx5MnOApj7uaRqRuYFXfH+I27SqH+3IG+pEGAB3iYk6clJ5VS4zDNlY28rkFQynQBQCd4O7EMYEwRpsDXkxq12SmnJx4xZ7YZ7RU4hDC8gRkzNauaSFaGIOsEqdRIPPhXErd63lYZtyFYSTqQQQdmVpUzsd96l8OxBJCEqMpMgSwIgxlJgr8DzHSqDid36Piyw9y4DcjoVhb3gAVKNGksGNea1p8Wa12tl1dVVBa3bUONNE1Gkx3fTnGtVmMxd3WFmDtlbqfHoBrtrUzHXi3/L/wAh9D3vn5VT4tiTGXulpg5e7HhOx5/6moEkR8oLE9ko55skEGep3nfw51B4niQMoHvmcnhA7zGPsqNT10G5Fcbl9c7LbTNcXZZELpGZ3BOUHQ694xoDFVnE8Z2Oki5iLkROgHSRPdQbgTqdT4SmHVJI62ktsseGcPOKxVrCpqqlbl07wq+4rHqfePifGv2fjHAcPirPY37aukCAd1gQCpGqnxFUX5OPZX6HYzuc1+73nbz1rYV60wolSvtmF06rl96PzLEfk7xtgn6DjT2fK1fUOB4B+Q5bVEPs7x06E4QDqJOnkViv1ilReOX5RYs9rwz84wH5Ob1whsdijcA17O0MifzHpE1veG8PtWLYt2kCIugAEVKpUkkukQq6ryxSlK6RKX2mx4toEJ94MW65Egv8ZC/rGofD7BRJaO0Y5n/SPIHooAUfo9ai8XPa4zLyVraeWVTePxJUelTsbcyoTGwPx5fOjegjNe0fFHLjD2QTcbXTSBMEzsADueXQkqD7w32duKv1wVt+6gKyfvZjmfxMqT4VYYO3Vxh1ryLyO62bpnitETAK2WHADoSpy7eBHQEEGOUxyq2wzZlB6j+tVpxGXMQJZ2hR94wFUfIE9BJ5VLvv2dsKCS+WFAiWI0G4IEmBJ2mpY5K7ZNJgSdhWG40TfxC27bSMxgqxhSSczHSAVUE+g5mtWh7fDwwjtEIIIMgNI1GmtZrhvDmS8htNcuW4zM7NlOYaFXGWQCYYBRG4MDe1tIiuzPezl1HxNx0nIDcCgkkgBkRdyTOW36TWtLSQOp/d/WsdwIZcZi0HK9eP7VwXP3XBWzwtvUevz1/hUZ/3kTv9DLbC269NyM7E6TE9Aog/4sx9a7WyFUsdgCT6CTULE2yUW2d2hW8cx/OHzjMa9Ixlhwm1ltKSIJGYjoWJdh6EkVS8c4kU71w9kiuMpJUB9wQ2pAWOZgyV21BvsReAFUHGWfLmQ6cxAYMDofh8NwfACTfxsqDmCzHvKTIO4y6Hb9xqsbE27aZbbsx5HU89oPIDTmdNTOtVN66tuC75XaMgNyc0up7ykD3SUA0MT72tQ8fjxmdRKXFS3ltsyFic+rQpOsG2ZGoza70BZZijg6aQdPE6ioHtlYkWyeVyD5OrIQfVgfSqq3iC0W+0e3nudnvLWjsyBz9rRjMAd4QNdZXGbwUvbBJRDbnorgBoHIEhZKiNwY72vneoX+ps14f0kTD8TuNZtMcRaGZFMdlrJG0m9E+lVOO4phlk3cU9z8AYD0y2wCR5sa1Ps5+TPAXsLYuXbJzvbRnYXbolioLQufKus8o2gVaN+Tbhdm3cbsNUVmDs9wxCzJBaNPKrF6ed9v8AsjnN66X9z80tcXvX4s4GwVXYNlgLO5CjQeZ1rZeyvsZYsBruJm7f1kk7cpUzO438q3HD+HiyD2dq2inKYkgjQArGU9N55zHKuS4S5AHdnmQd5yhh7g5AkeMT1qe5hahf9+52YdPdv/BBsdrhiWwzFrYJBtN7pg6wRMHfUDNrLB9ANZwniVvEWxcSY2Kn3kYbqw6j4EEEEgg1m7gILbAk7qSdFywAYB2HePItuSah8Pxn0fELeH1d1havATlDTFu4OsN3CeYMnYUxZNPTJ5cXKeS8/wAm9pSlajEKUpQClKUBi8KJxl0k/bufEC2B8hUzi4/Nn9JP861DC5cdeXq63B+vbyaeq/OrnHYYvbZQNYkeY1HzFRyLctHZ8pkDCWq6Y3FKixOp001OuwAGpJ2AGpqNbx4Kjsh2jGIy7a/i2A8Tp5mAZvDuGlTnuHPc6/ZSdwv8WOp8BCjyJk20z3heDae0uCG1ypvkB3k7FzzOw2HMt34hh7etxlBdVMNkLMuh90DvTqdtda6YvEi2s6HbSY30EnlrGtU932hIY/m8yTAacvjrM6f78K0StLopfZHs8Re3aJScQCZ7RYWQQuUiRDMZO51yjeag4zE3MpJe4B9tZA+0RA7vk0fijbWvMJauX1z27SLEC3duM2xLSyr2SlgAdIZQ0iDzqvxFhwxW5lRtDbvPnyXNZCGzmAV9SCC2oQEDcCLZJIp+HMLXEWBJy3gGBM6sO4+pAM+4duRr9B7Rba52IUCJJ0A1gT+6vyv2mDl+0CBcRZfRVLOGUidT2YIBk7/eYbmv0j2V4umKw63FOsQw0kHbXxpaa1R1eNFk3HMMywLtszvLKNOmp9Kj/wDrNnOrG7bgEnR15gjr4mrAJ4A1yeOg+Fb8eRWtoy1LlkLinExdtsMOy3XAkojrmK84lgAehMDyqhw2AW6wVbd5FMF2uW4iBoFzgQ06SA0Cdpkau2K+QmWZYt5xp8AKsIlZcwFtbYti2uUqEcb5kykQzES+/PeSetZrHcNS5bbDg27ltAcmdQ7Wrn2cxzSxEg6wxG7GZN/x69+aufoP/lNVJUvcZjORWbaTI7JTt0k8t/WahdqFtnZl09Ih8B4fkAuXSTeukhgzAKB7oXLC9okjuyGOo1OhqF7VXSbduzlCswy5VjRn7kiNNAbjcttqtw0DMSMqZTrbysB2fiZzEleQI21ql9mEON4hnP1dqSOhbRWjrlELPi1YITyZNs1v8k6R+scJtZLFtfuqB8q4Y9e1PZD3ZBunwEEW/NtJ/Dv7wqRiA8AL3RzbmB+EdfE7dDXDEOLdqLYgkhV595jueupLEneCa00yMoktULF4gDTXyAMnw0G2h2+VdsRcIGnMH+H86osbcOcKO7Ok9O6WY+egE/yg1tlsTs8xGJB356QdA0TpOwRYPdB8TvVfil7S3cSR+ctOZ1zM1tZBA+yohddNT8ZPFLIdMsbg+fWZ3kHWeoqn4XxQtbuP9pVvoxndlm0sCNBMfEVWapno/SPZ3G9thrNw7uik+ca1Y1QewixgLH6H9Kv69E8ilpvQpSlDgpSlAY/2wtG1fsYke7rauHoraqfIMASegq5BuMFNvLHOSVM6RBAPj8ql8WwC37T22EhhH+vnWW9lOIPac4S+fziaKx/5iDY+cb+U6w0ADwq9ZuEIlnI5LLmuP3SSSygC3tJkeBjlU+3ZxH9nY/8Akf8A8daG5aV1g6j/AHrUJ7bJvLD7w/iP47eVYsuHT5JdF85NrTZCsYa4WBuKihZjI7MSSI1lFgAE9dxtFVj8AQPC38Qq/wBlKkRGoztbNzL459NgRtV92gOxmuNx6zu9eCxTvycr0DUf7is7xC4MvZgAIDkIgknuhhBnuwJ3Bq4xd8DnVR/6c7OzPKoLmaDozjsQvdB/EQPOoY4q30TbUrsr8JhluXhegKFQbmA2aSBPPLlnpr5xn7tq9w2/9JtfUXGIuICSBBgnXXcb+m0FdumHUKFAARFtwGQSAHga67hXgRPe+FLjx9MvfRba/mw03SJjU5sg8STmbw0+1p6cYVx4MyVkfLkavg/FrWIQNbI1ExOo/mKmOgNYrifsJfwp7XAvHM2zOUnw5r6fCotr8oD2ITG2WtnbMRofJxI+Imst4Lh7X1RarmjdNp0rhck8wPn/ACqjw/txgXEi7H7J+c/wrzFe2ODUSbs/s/xYVD8bL42S/Dn4HTi4ARyRmAUyCYEQZ15aVXNcg9pcgBXkyIyg25gEH84c2VZj7J0kTVFxL8oNokrYttebbmRPiAIH7VVZwePxpBvhrVnnljQcwY0UeI06kb0nFkvuvqyXKZ6R2xeNu411wmFzdmsKz8wAI3GmeOm09dv0jC+ztvBYe0VXS3o4H3GgMOuhCtpqSgHOp3sXwDDYe0Oxg9eonXXz3nnvrWkvWgylW1BEGt045mOKM7yN1tlC+AskT3o69pcjrvmqP2SK2YAiNi7O2WdM0MTDEGAo1113iq7GXjhGFm/ItE/mrsaAzIUjqOQ2HIQO73uYjKJJAUAkPuoBiG2hrjSeo8+eatrpmuZ337Ey7iAd9CI05gHWCRpJiY5aeZr2tpqw3JmZM76a8+nxqNi3BBSNekz2c65mM964Znw/zZ7F4TFAwl9WB/tbauw1+8In1E+NVtmiMZZ4/iKAMSwAQHMZ0HMk+Q5TzAjUTn8FbdcMqZSLuJbNl5qHYm0COsjMf7o9RX3iba2YOKuC46mVsgZUDSSGdRJ3OgJJOkAe8Nd7EcCuPc+l4gEb9khAkTALsBsSAABsAABtJtxRyfyI5sn4c/P2NnwzCi1Zt2xsihfgKlUpWw8oUpSgFKUoBVJ7RcDF8Bl7txdVYbzM778hV3SgM1wXjpBFrEDJdHX7UaSDsf8Ae2grRpcB2NQuKcItX1i4oPjzFZ9vZzF2f+HxJZRsl4ZgPJgQw9SfKunDUXsMjalRPXY/Ea1EuYC10P7b/wDdWbv8W4naHfwhuf3VxW/zharX9ssa2icPxJPlaHzL1Bwn5RLk17mx7JE91QD1A1+O9VWKuIhL3G91swzQYEcvud479FFUefjF/awllTzdyW/YUAf4q6YX2Au3TOLvm7t3IC2x5WwSD+uW2qSk5srL/FLuLK2cHItju9rGwGh7OfrG/FsPHatz7K+zyYW2Bu3M8+pk8zJMmrDhnCrdkQg16nep1d/Y4QuL8RSxaNxpOwVQJZmYhVVRzYkgAdTWJvcM+lF7lw2+0nKST3bek9nbgRoPefdidIWALTjmINy+xBlbEIoH9tcWWbzW0RH9+egrvwjBAIitMEG42pEltFBP6I1/QFZ6putI1xKmeTKCx+T3BMfztmy/jmYn4QK+7H5PuHSuTDWwSC2Y5j3ZhYE7kGd9K1v0C1GgMHo76/4q9vWQSGBKkCAVPLpG3Tlyru2vci9P2M4PZ2xaKqltQQH2MAyGCmCdIyk+dSXuMoOUaQNvs7g6dc0d2eQHjVi+EXq22XcbQRvE/abfmZqPibQAIBOrBztGhB100WVnx18YrptlkJIhB+zcPaIVjJycjqZMD7JO46nMO9o2p4Zj1vWw6yDqGU7qw0ZT4g89joRoaxmNmQVksdVAgFyJhZ5LLfL0qTwHHBL9tgR2eIBtvGwvW1lDH4kDKf7tBXcN96O58W1yRrsbhLd1DbuKrowgqwkGsNjvYXE2SW4dijbG/Y3hnT0O49Zr9ApWhpPyZJup8M/I7+H46mn0XDv+JW0PjGmtc7PA+O39G7LDKdysT46gZvnX7BSoLFHwLv6nJryYn2Z/J5Zw5Fy8xv3RsW91T4LtW1Ar2lWFDp09sUpShwUpSgFKUoBSlKAUpSgFKUoBSlKAV41e142xoDOcGw2a2zNu12+3xuuqfBFQelWC27g+0nlkMeU5vn8qjcG+rKgwQ94fC88fIqfWp1q5IB2PMdDzFUI0U3sjYp8mV9pZVYdcxCD1DEa9K6MajYlxccWxqFYM55AqQyLP3swVo5AaxmEyJ3PT+lcZ1eDldMCTp0qsxl2NgSNNzGZiQAY0nlppy8x94m4STzMiTyidRM6COQ1NcEIiSd9hOkk+O5IqtsvmSpxmIVlYgnTRp96d8oXly6adF342bn5m+BA7F7F1QuuQB1MT1ysQfhUH2mu9ke2TdIUnTZmA581zFgdx619cPvD6Ji2AOQratgnmXdQSPWajH6ky61+Rn6vaaQD1ANfVccIIRR+EfurtW48kUpSgFKUoBSlKAUpSgFKUoBSlKAUpSgFKUoBSlKAUpSgM8ihMRdtts5Drv7wUK0Hl3QpEayLnSu7YNTu1wjp2j/wMn1r32kwTMguWwc9vWB7xA10HNhuBzBZdmNVtjiXbWwyQe6ZQfbkECGMQkzvroVMEFaz2uLNMfmRYC4qgBFAUaAKIk9FG0dTtXM4nQ+G55T0B56/73iGcUpBOaRJUkcyNMieA/rGprhiHnTSQNvs21jfl3o56QNdBANbotUHrgxJJEQY03MzpGsR1ioGIuBY97oJ/RCgQOsdf31ScQ401lpZC6cribkA6Z7e43Pu76GFmKqsZ7ZW30UOx10CkTpoNR1jn1qPbNCk89qsU7WWB+2QFXLlPeJUE949S3jl86vlw5C4TBD6y463rvgo90H0BJ6SvWqXh+GKxjsaBlWfo+H2zt165RpLmdAAOQO39geE3CXxuI+tvaiREKeccpgADkFUcquxR3spz5NTo2qivaUrQeeKUpQClKUApSlAKUpQClKUApSlAKUpQClKUApSlAKUpQCsl7Qezl0Mb+Dy5ySz2WMJcJ3ZWg9ncMCTBVohga1tK40n5OzTT2j8u/wDyaznyYjNhcRBUC8FRhOhyM35p9h3g2v3RtU04U3ABbuBrYH2QTmMzmZxo3Xz110jc8R4ZZvqUvW0uKeTKCPnWQxv5L+Fk5hYyH8DFflVTwJ+GaZ9TryZrifAm3uX7dpfxsF+ExrVfhL+DstlwyNjL/IlT2YP6O7esA9a2uB/Jpw5T9WzeDOSPhWr4bwfD2BFq0ieQE/GiwJeWSr1bfgxvAPZK/fujE48ydCtrkI2BjQAclAj1Jn9AURoK9pV3jpGWqdPbFKUoRFKUoBSlKAUpSgFKUoBSlK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0" descr="data:image/jpeg;base64,/9j/4AAQSkZJRgABAQAAAQABAAD/2wCEAAkGBxITEhUUExQVFRQWGRgYGRcYGBgdGRgaGhcYGBcbHBggHCggGhwlHRgYITEiJikrLi4vGB8zODMsNygtLisBCgoKDg0OGxAQGzAkICUsLCwsLCwsLCwsLCwsLCwsLCwsLCwsLCwsLCwsLC0sLCwsLCwsLCwsLCwsLCwsLCwsLP/AABEIANwA5QMBIgACEQEDEQH/xAAbAAEAAwEBAQEAAAAAAAAAAAAABAUGAwECB//EAEgQAAIBAgQDBQQFCQYFBAMAAAECEQADBBIhMQVBURMiYXGBBjKRoRQzQlJiByNygpKxwdHxU3OisuHwNEPC0tMVg5OjFiRj/8QAGQEBAAMBAQAAAAAAAAAAAAAAAAIDBAEF/8QALhEAAwACAgECBAUDBQAAAAAAAAECAxESITEEQVFhkfATIjJxsRSh0SMzUoHB/9oADAMBAAIRAxEAPwD9xpSlAKUpQClKUApSlAKUpQClKUApSlAKUpQCofEuJWrC5rjQNflv/U15xfiK2LTXGIgdTHz6AST4A1+f3Lr3rgu3T3iQVtn3l71sr3WIBJDEHXuyANZNZ8+f8PpeS3Hj5eS3xHtRfuki0otrPvNM7E+7E7DnlnkTXyovN7+IuE88oCj4EtUXB4Y6E7AaASAO4RtMtqB7xOu0VYqtefWS6fbNClLwjxXxCnuXz5Ok+kq6x8DUyz7Rvb/4hIT+1Uyg8zAK+bKo1EEmuaVxvHpXZzXPhkXCZrMPfVxmUyK6VgMLiWwjBk+p2a39m3OgI6W5gEfY0I7shd1hr4dQy7H/AGQfEbV6OHKsi+ZnuOLOtKUq4gKUpQClKUApSlAKUpQClKUApSlAKUoTQClQb3F7C73AfLX91cB7RYaYziq3lheaX1JcK+Ba0qPaxtttmGvXT99SKmmn2iLWhSlK6DGe0jm9i1tEdy13j4x2bx6s1vfcI451wxShJuPcGQMN4gd+0QNgN1Ik9RXvDznv4lgdSzAE67Xr6/wHoBXRQwFwCCc2hBac0CSVjuawQBI5868jNXK2zbC1KICJMFjrIgwpUajMMwgjcAAHbKQJmrWDGmp8THzg/urhatRAiANhLb9dfWPOu30gVUdI1y++oMKZjTXeNZO8T0GxrzE3yNFjMTAnUDmTHOACfSOdcHu7HwZ/9P8AF8q+LTd8/hEerGW/cvxrmzuj7DlWYM3aLAkMF2bMrAwBI0+BNWvsfiijvhySYnKTJkAKRJO5yMknmQ1UWMMyPvFE8xu3yLfCuvCL0Y6z4kL/APXiGM/AfAVf6a9ZEQyzuWfolKUr1jGKUpQClKUApSlAKUpQClKUApSoPGeIrYtFyROwnbaST4AAk+VcpqVtnUt9HDj3HrOFQtcYCBOpiJ0E+Z0A3J2rH3uKY3FRP/69tiAvaDvkHYi0NR/7hB02qFgUN5xi8QROrYe3c0CiQO2ccrjBhAPuKwAglqnozXHHvZTE6AMR2jggtJGWCRET4ivKz+pqul4+/r/H8mvHiSPcJ7N4VgGuo95iqmb7MSJ//me6p6gAVPHs/goj6Lh4/uk/7a7YCwVVAQQciyD1Mk/OamZazc2WaRUn2Ww41sZ8Mw2NpiE/Wte4w81pf41i8GA12321kDvPalioG5NqM2X9EtHSNatzXx2lWRlqXsi52W3CuKWsQge0wYEA6EHQ7EEbg9am1+cY+ycC5xVnu2C037Y2TMRN5RyE63FGhHf94HNvuH4wXUDDyI6GvVw5lkXzMlxxZigjriMSizPaySCoIVibqkZtDLXWHkh352VrBsRLs0nYSATyk5dCdjptoOs8valTYxVq+okXB2d0DePsPG5AlgfBjXG9xFcxOyzOY6fcJEEjcg15+eeOR7NEPcrR5ftOv1ZXKWCtIMax3wmkGdDBymc3KKjMpKz10+NScPiUYjVTrMBlPJh18RUe/hlQZmRzoSSsk+OgaT5CqdFhzxFtitxoOkQOuXvfEkkUsRDODKk5pGxGVYM7RXFz3oVQY2OYnTyzbfyrhYYEybSDmTK7kkzE77eZbwNNHTtaaTnOwnL4k+838B4E8iK+eA3e04hZA5Z3Pkqsq69CLs/qmofFrwkSSCoLFpjKsEMSdteXiJ2UxbfkvwRc3MUwgPAtgiIQbacpJZo5Zo5Vo9Lj5ZN+yK81anXxP0OlKV6hjFKUoBSlKAUpSgFKUoBSlKAVgPbJzicSmG/5edUfxQJ21weIeEtkdC1b+vz3AK1zHXbjTlVSy7atduOuvOUSyoH6Z35ZPWVqNff3vRbhW6JeOwrORERDAyBMypGvIGJP6IriUgcsnfzHKGXKzs0mRqACBG3fJ5VLIYXlJU5YI7uogHul2junU6TGvWBXuDwCh2ZVK6kiAgUk6l9ySeUmNBEERXla0bNkvh1tcpyyBOxDj/CwBTyAjY8653cSzEraXNBgsTCgjQgHmR4AxBBip6IFECjtXThWYfFtMPMg5TIEgmIII0Kmf6QRXmLxUEIoBcmBOw5knyAJ+A51GxN6XJHLKSegHujzLfKT0n3B+8zHWO6D5wzfHu/s1zZ3R9JiSpZLxRlgSYgZWBHeEkbhh5etZrh3FruFRsPZbPEhCPeFoMeyLFtEhISTJOSRrX1x/HFrhW2RqMsnYZCc7nqFJgDmY8xVquUqqEmWJDbm4xtkHtIPVgdoASNIFXRVT4IuU/JOs5rzzcdnLMoYISBBXMCbnvvpGsjfarvhnDrWVW7K3mIBnKCdvvGTVHwnClihMxNsquuVVNsmPksySNOW1a7h1vuL5D91Pc4dRhkIgohHiq/yr7Xh9se6Db/QMD9n3T8K7IK+yaloiUfE8EYlhIBB7S2IdSJgsn2hrync6AVn8aOzhma2LQWe1aCrTzVQ0s0DYwNZkxFbS43SqHi2DUKzZQ1ombtuJAO/aoORB1Zee4197mkd2ZnhnC7nELgRFYYUNmd2966erHpoNNtAIA0H67b7LC2gpIVVHxga6c+tQeE8SsphyQFTsx3gNBtIIP3SNZ5a9Kpbpa6+e7qTBCGAEG6yD9rnB0XTdpY+kqjHCU+5TMVkrdFlc9pnf6iwzj75iPmQGHirGvk8Vxw1Nq0fAEz82iuiyuWSDmPLXTKWn5fOvLt18oMjvRAA1Ewd5g6T0qHO/iW8Y8JCz7WopC4i29iftHvJ6sBp12gczWituGAIIIIkEagg7EHmKyGIlwQwkaAjTqRz3nu+nyr8DxA4C57xOEYxcUn6kk/WKfuyRnG2ubQhs04y96ojeBNbn6H6DSvAa9q8yilKUApSlAKUpQCsPw5wvasY7puBvDs7jD+JrcVirdzssdesna5+dTxnRgPI6/rVk9ZG438GXYa1WjrnZmUhUzxuGzLlJEFtBpMxEnU+NC15TPdJmMsRbYzqCQCyNOze6eYk6SL8WhC5VzSSYA1GUawI58659qxbU7MRty7Yp0+7H768xo0pnfD4sXBIVgOWYAE9dJkQdIMHwqPeuO5KW5A2Z40Hgv3m+Q57QSYcsqnOy5hJyhe8SASTIOsztG9cruDygk3rkDwtf+OoIkfGNtpbVV2zMu8yxkb9STGv8BUPHYjs7BIMO7Mqn8RZgD6KpPpXV+y1z3GYQRDKABMAnuoCDBjfmapeNklltC5mAR2EgZs7EW1MgQd3GlSU99jZEwWHJR7gEs4lZ+6AezHXX3v1zXTAYKGVjbyklCYVthYcAExJiYk8/hVtj8ttIXRo7g0G0aaggecaCa+8XYcqpVmVx0C843B5SBMeMRysRFs68Oswci6BFUZge9OwEEQdOZnWRyq4tLAHPxqtw/D+0KtdRZBLAd1o00U93kSTI5zrqRVzEVIicGvgbkDzIFcr2LWO6VJOg1B1O2lfeUakxr16D/WT61xcAawPhXdg9vXAASToKifSNYKlSRI1B0BAMgcxI08eetLrywHTvH/pHxk/q1Gxd+GHk371qLZ1Ir2AtXANraMjRyNtm0TyS4PRSBzNbTD2o15nWawuNuZ8o3zF7fkrq/8A1W0rY8Dvl8LZc7tatk+ZUfxrRhe1+xGto7DW94InzuNt6C2P2q+mwyfcX4D+XifjTDfbb7zn/DFv/on1r5xV8KDr5k8udXs4vJDxWWICgc5EDbQEHkB1+FVeNjLLAED3gdiu0HoNTA31qZlNzfYeJ89P5+Hwqr97Kz22P2WYNpsB3vNxK6/iHOZqZqhGo9hsUThuyZizYd2syTJZV1tMT1NsofWlVPsPci5iwNs2HPr9GtKf8tK3x3KZ52VcbaNxSlK6VilK53L6rufTc/CgOlKrr3GbS+8Qv6RA/jXyON2vv2/2x/KgLOst7c8Fe6i3rH19nVfxDmvrWgtY1WEjUdQQR8q7o4Oxo0mtMGH4Bxb6baMjJfQMpUnVW2OnPaZ6etTSCphgd5HNoW73RqdQYXx73jVX7Zey99Lv0zA6XPt2+TgfxqPwr23W7aftrTo9sqGzA+/IygfeYmIA11HWvNzencdrtGnHlVde5cvdhbYnQiMyydokAjUSA2vlziq/F4uzmKoTm0BW2CxHOSqe6du8TyFcrOFu3oa8WROVsGGjfvsD/hB8ydqucHZS2oVFVVGwAAHoBWZSi5srUsMw/wCHua6yWtqD6ZiQNToes714/B5bObFzN3R3blvZWzjRoG9aKyCdhUpcM3T5irlir/iVvIviZjFZSpUk2ydB2qsqk8hnBgztANdkS3aVVMICQACdCT486ucYcqmQx20C5jBIHu8x/Wqq/gRB7IqB3pQ62SAYg75CQeWm+lQc6CrZ3wOIVwYkMujIwhl8x48jsa+r4kRJHiIn5giqF7shgGdbid3Ixh0VvfXtB3oIGZWB3Ua1OwN4QEB2HdBJJZdNQxJLRsTM6a768fRI6XLB3VmDeLFlPgQToPKDXO5dkDkDBjpzrrffKJYgDqSIqrxTRDwcqbCDJGzMRuIGw30PWuHR2urHxj0AH8SarMbitWPSAB1PIepIFd8RfAUvIy7zIiIGs9PGqlLksCdAJKzoWPNo5DUwPEnpUGiSJWWMg6G38iT/ANJrVcAUnCYdhcYDsrZGiQBkHVdvGsDxDiGVXf7gYjxKqUUeru481q49nuLNhrdjCYr804tp2TH3LiZREE6FhoIJEHeYE6fTw+Lr9v8A049NpGyt3IPvsROoOUb6zAUanp4kmvjEksdCBy8uR9QBHnUftQY5E6ATrrJIB66SW15+kHHh2+ruZTETllD0GWRoOoIPjG9rZKY7JplBPLX46md/L4VncV3r6qTsjs8DVVYrHMyTlfzK17evYnmbQjdpcj1Uwq6xuSKjcDwBxbmzZLMhacRiDux07oMDvaQAIyxsCFCpnk9Itb4LkzYfk9wxNm7eIjt7rOOmXYR4aaeEV7WowuHW2ioohVAAHgKVvXS0eXVcm2da+blwKCSYA516TWX4rxB7zi3aMc82+RNRnjmzQQoOm5MwRQiS8bxlmY27Skt0mMvQu32Z6b/OI9nAM31rk/hXur8tT6mD0rrh7S2lyqIG56k7kk7knmTUTE8ZTNlDqD46nzCDX1I+NQvJMLdEpl14LbD4S2uiqo8gKlogqlw4D65i/nP+UxHwqZbwqfdX4Cs39WvZFn4PzJrYBGMlRPXY/Ea1yKEbHrAY6wOYcaj1nzoiRsSPI6fDb5VBbGi2CXhVzMNNFYzAB3Kk9RofCrozTXyIOGiTiuMLaRmfUqPd2aT7oPgeo0iek1ieFWziLhxVyIJJtDkAdO0jqw0HRf0jXT2txn0m9asgRyO2gYS4Dg6dxDHi46VbIAq6DQcv3Vm9VbdcEXYp0tnzicQEE66dAT8gJNfWExSMYUktExBUwIBMNBjUagcxXfB2J1NWJtguv4VJ9W0HyDVpw4VjXzKLyOn8jjhHbOq6DQsQPCBE+bT+rV5bOlU/Dkl7jeIQeSjNPxcj9WrA3ANzVxAj8YbuHzH+YVmbuOUNlBiS8adx5MnOApj7uaRqRuYFXfH+I27SqH+3IG+pEGAB3iYk6clJ5VS4zDNlY28rkFQynQBQCd4O7EMYEwRpsDXkxq12SmnJx4xZ7YZ7RU4hDC8gRkzNauaSFaGIOsEqdRIPPhXErd63lYZtyFYSTqQQQdmVpUzsd96l8OxBJCEqMpMgSwIgxlJgr8DzHSqDid36Piyw9y4DcjoVhb3gAVKNGksGNea1p8Wa12tl1dVVBa3bUONNE1Gkx3fTnGtVmMxd3WFmDtlbqfHoBrtrUzHXi3/L/wAh9D3vn5VT4tiTGXulpg5e7HhOx5/6moEkR8oLE9ko55skEGep3nfw51B4niQMoHvmcnhA7zGPsqNT10G5Fcbl9c7LbTNcXZZELpGZ3BOUHQ694xoDFVnE8Z2Oki5iLkROgHSRPdQbgTqdT4SmHVJI62ktsseGcPOKxVrCpqqlbl07wq+4rHqfePifGv2fjHAcPirPY37aukCAd1gQCpGqnxFUX5OPZX6HYzuc1+73nbz1rYV60wolSvtmF06rl96PzLEfk7xtgn6DjT2fK1fUOB4B+Q5bVEPs7x06E4QDqJOnkViv1ilReOX5RYs9rwz84wH5Ob1whsdijcA17O0MifzHpE1veG8PtWLYt2kCIugAEVKpUkkukQq6ryxSlK6RKX2mx4toEJ94MW65Egv8ZC/rGofD7BRJaO0Y5n/SPIHooAUfo9ai8XPa4zLyVraeWVTePxJUelTsbcyoTGwPx5fOjegjNe0fFHLjD2QTcbXTSBMEzsADueXQkqD7w32duKv1wVt+6gKyfvZjmfxMqT4VYYO3Vxh1ryLyO62bpnitETAK2WHADoSpy7eBHQEEGOUxyq2wzZlB6j+tVpxGXMQJZ2hR94wFUfIE9BJ5VLvv2dsKCS+WFAiWI0G4IEmBJ2mpY5K7ZNJgSdhWG40TfxC27bSMxgqxhSSczHSAVUE+g5mtWh7fDwwjtEIIIMgNI1GmtZrhvDmS8htNcuW4zM7NlOYaFXGWQCYYBRG4MDe1tIiuzPezl1HxNx0nIDcCgkkgBkRdyTOW36TWtLSQOp/d/WsdwIZcZi0HK9eP7VwXP3XBWzwtvUevz1/hUZ/3kTv9DLbC269NyM7E6TE9Aog/4sx9a7WyFUsdgCT6CTULE2yUW2d2hW8cx/OHzjMa9Ixlhwm1ltKSIJGYjoWJdh6EkVS8c4kU71w9kiuMpJUB9wQ2pAWOZgyV21BvsReAFUHGWfLmQ6cxAYMDofh8NwfACTfxsqDmCzHvKTIO4y6Hb9xqsbE27aZbbsx5HU89oPIDTmdNTOtVN66tuC75XaMgNyc0up7ykD3SUA0MT72tQ8fjxmdRKXFS3ltsyFic+rQpOsG2ZGoza70BZZijg6aQdPE6ioHtlYkWyeVyD5OrIQfVgfSqq3iC0W+0e3nudnvLWjsyBz9rRjMAd4QNdZXGbwUvbBJRDbnorgBoHIEhZKiNwY72vneoX+ps14f0kTD8TuNZtMcRaGZFMdlrJG0m9E+lVOO4phlk3cU9z8AYD0y2wCR5sa1Ps5+TPAXsLYuXbJzvbRnYXbolioLQufKus8o2gVaN+Tbhdm3cbsNUVmDs9wxCzJBaNPKrF6ed9v8AsjnN66X9z80tcXvX4s4GwVXYNlgLO5CjQeZ1rZeyvsZYsBruJm7f1kk7cpUzO438q3HD+HiyD2dq2inKYkgjQArGU9N55zHKuS4S5AHdnmQd5yhh7g5AkeMT1qe5hahf9+52YdPdv/BBsdrhiWwzFrYJBtN7pg6wRMHfUDNrLB9ANZwniVvEWxcSY2Kn3kYbqw6j4EEEEgg1m7gILbAk7qSdFywAYB2HePItuSah8Pxn0fELeH1d1havATlDTFu4OsN3CeYMnYUxZNPTJ5cXKeS8/wAm9pSlajEKUpQClKUBi8KJxl0k/bufEC2B8hUzi4/Nn9JP861DC5cdeXq63B+vbyaeq/OrnHYYvbZQNYkeY1HzFRyLctHZ8pkDCWq6Y3FKixOp001OuwAGpJ2AGpqNbx4Kjsh2jGIy7a/i2A8Tp5mAZvDuGlTnuHPc6/ZSdwv8WOp8BCjyJk20z3heDae0uCG1ypvkB3k7FzzOw2HMt34hh7etxlBdVMNkLMuh90DvTqdtda6YvEi2s6HbSY30EnlrGtU932hIY/m8yTAacvjrM6f78K0StLopfZHs8Re3aJScQCZ7RYWQQuUiRDMZO51yjeag4zE3MpJe4B9tZA+0RA7vk0fijbWvMJauX1z27SLEC3duM2xLSyr2SlgAdIZQ0iDzqvxFhwxW5lRtDbvPnyXNZCGzmAV9SCC2oQEDcCLZJIp+HMLXEWBJy3gGBM6sO4+pAM+4duRr9B7Rba52IUCJJ0A1gT+6vyv2mDl+0CBcRZfRVLOGUidT2YIBk7/eYbmv0j2V4umKw63FOsQw0kHbXxpaa1R1eNFk3HMMywLtszvLKNOmp9Kj/wDrNnOrG7bgEnR15gjr4mrAJ4A1yeOg+Fb8eRWtoy1LlkLinExdtsMOy3XAkojrmK84lgAehMDyqhw2AW6wVbd5FMF2uW4iBoFzgQ06SA0Cdpkau2K+QmWZYt5xp8AKsIlZcwFtbYti2uUqEcb5kykQzES+/PeSetZrHcNS5bbDg27ltAcmdQ7Wrn2cxzSxEg6wxG7GZN/x69+aufoP/lNVJUvcZjORWbaTI7JTt0k8t/WahdqFtnZl09Ih8B4fkAuXSTeukhgzAKB7oXLC9okjuyGOo1OhqF7VXSbduzlCswy5VjRn7kiNNAbjcttqtw0DMSMqZTrbysB2fiZzEleQI21ql9mEON4hnP1dqSOhbRWjrlELPi1YITyZNs1v8k6R+scJtZLFtfuqB8q4Y9e1PZD3ZBunwEEW/NtJ/Dv7wqRiA8AL3RzbmB+EdfE7dDXDEOLdqLYgkhV595jueupLEneCa00yMoktULF4gDTXyAMnw0G2h2+VdsRcIGnMH+H86osbcOcKO7Ok9O6WY+egE/yg1tlsTs8xGJB356QdA0TpOwRYPdB8TvVfil7S3cSR+ctOZ1zM1tZBA+yohddNT8ZPFLIdMsbg+fWZ3kHWeoqn4XxQtbuP9pVvoxndlm0sCNBMfEVWapno/SPZ3G9thrNw7uik+ca1Y1QewixgLH6H9Kv69E8ilpvQpSlDgpSlAY/2wtG1fsYke7rauHoraqfIMASegq5BuMFNvLHOSVM6RBAPj8ql8WwC37T22EhhH+vnWW9lOIPac4S+fziaKx/5iDY+cb+U6w0ADwq9ZuEIlnI5LLmuP3SSSygC3tJkeBjlU+3ZxH9nY/8Akf8A8daG5aV1g6j/AHrUJ7bJvLD7w/iP47eVYsuHT5JdF85NrTZCsYa4WBuKihZjI7MSSI1lFgAE9dxtFVj8AQPC38Qq/wBlKkRGoztbNzL459NgRtV92gOxmuNx6zu9eCxTvycr0DUf7is7xC4MvZgAIDkIgknuhhBnuwJ3Bq4xd8DnVR/6c7OzPKoLmaDozjsQvdB/EQPOoY4q30TbUrsr8JhluXhegKFQbmA2aSBPPLlnpr5xn7tq9w2/9JtfUXGIuICSBBgnXXcb+m0FdumHUKFAARFtwGQSAHga67hXgRPe+FLjx9MvfRba/mw03SJjU5sg8STmbw0+1p6cYVx4MyVkfLkavg/FrWIQNbI1ExOo/mKmOgNYrifsJfwp7XAvHM2zOUnw5r6fCotr8oD2ITG2WtnbMRofJxI+Imst4Lh7X1RarmjdNp0rhck8wPn/ACqjw/txgXEi7H7J+c/wrzFe2ODUSbs/s/xYVD8bL42S/Dn4HTi4ARyRmAUyCYEQZ15aVXNcg9pcgBXkyIyg25gEH84c2VZj7J0kTVFxL8oNokrYttebbmRPiAIH7VVZwePxpBvhrVnnljQcwY0UeI06kb0nFkvuvqyXKZ6R2xeNu411wmFzdmsKz8wAI3GmeOm09dv0jC+ztvBYe0VXS3o4H3GgMOuhCtpqSgHOp3sXwDDYe0Oxg9eonXXz3nnvrWkvWgylW1BEGt045mOKM7yN1tlC+AskT3o69pcjrvmqP2SK2YAiNi7O2WdM0MTDEGAo1113iq7GXjhGFm/ItE/mrsaAzIUjqOQ2HIQO73uYjKJJAUAkPuoBiG2hrjSeo8+eatrpmuZ337Ey7iAd9CI05gHWCRpJiY5aeZr2tpqw3JmZM76a8+nxqNi3BBSNekz2c65mM964Znw/zZ7F4TFAwl9WB/tbauw1+8In1E+NVtmiMZZ4/iKAMSwAQHMZ0HMk+Q5TzAjUTn8FbdcMqZSLuJbNl5qHYm0COsjMf7o9RX3iba2YOKuC46mVsgZUDSSGdRJ3OgJJOkAe8Nd7EcCuPc+l4gEb9khAkTALsBsSAABsAABtJtxRyfyI5sn4c/P2NnwzCi1Zt2xsihfgKlUpWw8oUpSgFKUoBVJ7RcDF8Bl7txdVYbzM778hV3SgM1wXjpBFrEDJdHX7UaSDsf8Ae2grRpcB2NQuKcItX1i4oPjzFZ9vZzF2f+HxJZRsl4ZgPJgQw9SfKunDUXsMjalRPXY/Ea1EuYC10P7b/wDdWbv8W4naHfwhuf3VxW/zharX9ssa2icPxJPlaHzL1Bwn5RLk17mx7JE91QD1A1+O9VWKuIhL3G91swzQYEcvud479FFUefjF/awllTzdyW/YUAf4q6YX2Au3TOLvm7t3IC2x5WwSD+uW2qSk5srL/FLuLK2cHItju9rGwGh7OfrG/FsPHatz7K+zyYW2Bu3M8+pk8zJMmrDhnCrdkQg16nep1d/Y4QuL8RSxaNxpOwVQJZmYhVVRzYkgAdTWJvcM+lF7lw2+0nKST3bek9nbgRoPefdidIWALTjmINy+xBlbEIoH9tcWWbzW0RH9+egrvwjBAIitMEG42pEltFBP6I1/QFZ6putI1xKmeTKCx+T3BMfztmy/jmYn4QK+7H5PuHSuTDWwSC2Y5j3ZhYE7kGd9K1v0C1GgMHo76/4q9vWQSGBKkCAVPLpG3Tlyru2vci9P2M4PZ2xaKqltQQH2MAyGCmCdIyk+dSXuMoOUaQNvs7g6dc0d2eQHjVi+EXq22XcbQRvE/abfmZqPibQAIBOrBztGhB100WVnx18YrptlkJIhB+zcPaIVjJycjqZMD7JO46nMO9o2p4Zj1vWw6yDqGU7qw0ZT4g89joRoaxmNmQVksdVAgFyJhZ5LLfL0qTwHHBL9tgR2eIBtvGwvW1lDH4kDKf7tBXcN96O58W1yRrsbhLd1DbuKrowgqwkGsNjvYXE2SW4dijbG/Y3hnT0O49Zr9ApWhpPyZJup8M/I7+H46mn0XDv+JW0PjGmtc7PA+O39G7LDKdysT46gZvnX7BSoLFHwLv6nJryYn2Z/J5Zw5Fy8xv3RsW91T4LtW1Ar2lWFDp09sUpShwUpSgFKUoBSlKAUpSgFKUoBSlKAV41e142xoDOcGw2a2zNu12+3xuuqfBFQelWC27g+0nlkMeU5vn8qjcG+rKgwQ94fC88fIqfWp1q5IB2PMdDzFUI0U3sjYp8mV9pZVYdcxCD1DEa9K6MajYlxccWxqFYM55AqQyLP3swVo5AaxmEyJ3PT+lcZ1eDldMCTp0qsxl2NgSNNzGZiQAY0nlppy8x94m4STzMiTyidRM6COQ1NcEIiSd9hOkk+O5IqtsvmSpxmIVlYgnTRp96d8oXly6adF342bn5m+BA7F7F1QuuQB1MT1ysQfhUH2mu9ke2TdIUnTZmA581zFgdx619cPvD6Ji2AOQratgnmXdQSPWajH6ky61+Rn6vaaQD1ANfVccIIRR+EfurtW48kUpSgFKUoBSlKAUpSgFKUoBSlKAUpSgFKUoBSlKAUpSgM8ihMRdtts5Drv7wUK0Hl3QpEayLnSu7YNTu1wjp2j/wMn1r32kwTMguWwc9vWB7xA10HNhuBzBZdmNVtjiXbWwyQe6ZQfbkECGMQkzvroVMEFaz2uLNMfmRYC4qgBFAUaAKIk9FG0dTtXM4nQ+G55T0B56/73iGcUpBOaRJUkcyNMieA/rGprhiHnTSQNvs21jfl3o56QNdBANbotUHrgxJJEQY03MzpGsR1ioGIuBY97oJ/RCgQOsdf31ScQ401lpZC6cribkA6Z7e43Pu76GFmKqsZ7ZW30UOx10CkTpoNR1jn1qPbNCk89qsU7WWB+2QFXLlPeJUE949S3jl86vlw5C4TBD6y463rvgo90H0BJ6SvWqXh+GKxjsaBlWfo+H2zt165RpLmdAAOQO39geE3CXxuI+tvaiREKeccpgADkFUcquxR3spz5NTo2qivaUrQeeKUpQClKUApSlAKUpQClKUApSlAKUpQClKUApSlAKUpQCsl7Qezl0Mb+Dy5ySz2WMJcJ3ZWg9ncMCTBVohga1tK40n5OzTT2j8u/wDyaznyYjNhcRBUC8FRhOhyM35p9h3g2v3RtU04U3ABbuBrYH2QTmMzmZxo3Xz110jc8R4ZZvqUvW0uKeTKCPnWQxv5L+Fk5hYyH8DFflVTwJ+GaZ9TryZrifAm3uX7dpfxsF+ExrVfhL+DstlwyNjL/IlT2YP6O7esA9a2uB/Jpw5T9WzeDOSPhWr4bwfD2BFq0ieQE/GiwJeWSr1bfgxvAPZK/fujE48ydCtrkI2BjQAclAj1Jn9AURoK9pV3jpGWqdPbFKUoRFKUoBSlKAUpSgFKUoBSlK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314" name="Picture 2" descr="Image result for germa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953000"/>
            <a:ext cx="2596790" cy="155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536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German economy - the fifth largest economy in the world in </a:t>
            </a:r>
            <a:r>
              <a:rPr lang="en-US" dirty="0" smtClean="0"/>
              <a:t>GDP </a:t>
            </a:r>
            <a:r>
              <a:rPr lang="en-US" dirty="0"/>
              <a:t>terms and Europe's largest - is a leading exporter of machinery, vehicles, chemicals, and household equipment and benefits from a highly skilled labor force. </a:t>
            </a:r>
            <a:endParaRPr lang="en-US" dirty="0" smtClean="0"/>
          </a:p>
          <a:p>
            <a:r>
              <a:rPr lang="en-US" dirty="0"/>
              <a:t>Following the March 2011 Fukushima nuclear disaster, Chancellor Angela MERKEL announced in May 2011 that eight of the country's 17 nuclear reactors would be shut down immediately and the remaining plants would close by 2022. Germany plans to replace nuclear power largely with renewable </a:t>
            </a:r>
            <a:r>
              <a:rPr lang="en-US" dirty="0" smtClean="0"/>
              <a:t>energy. </a:t>
            </a:r>
          </a:p>
          <a:p>
            <a:r>
              <a:rPr lang="en-US" dirty="0" smtClean="0"/>
              <a:t>How will that affect the air pollution problem?</a:t>
            </a:r>
            <a:endParaRPr lang="en-US" dirty="0"/>
          </a:p>
        </p:txBody>
      </p:sp>
      <p:sp>
        <p:nvSpPr>
          <p:cNvPr id="3" name="Title 2"/>
          <p:cNvSpPr>
            <a:spLocks noGrp="1"/>
          </p:cNvSpPr>
          <p:nvPr>
            <p:ph type="title"/>
          </p:nvPr>
        </p:nvSpPr>
        <p:spPr/>
        <p:txBody>
          <a:bodyPr/>
          <a:lstStyle/>
          <a:p>
            <a:r>
              <a:rPr lang="en-US" dirty="0"/>
              <a:t>How has </a:t>
            </a:r>
            <a:r>
              <a:rPr lang="en-US" dirty="0" smtClean="0"/>
              <a:t>Germany affected </a:t>
            </a:r>
            <a:r>
              <a:rPr lang="en-US" dirty="0"/>
              <a:t>the GDP</a:t>
            </a:r>
          </a:p>
        </p:txBody>
      </p:sp>
    </p:spTree>
    <p:extLst>
      <p:ext uri="{BB962C8B-B14F-4D97-AF65-F5344CB8AC3E}">
        <p14:creationId xmlns:p14="http://schemas.microsoft.com/office/powerpoint/2010/main" val="817629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86800" cy="5334000"/>
          </a:xfrm>
        </p:spPr>
        <p:txBody>
          <a:bodyPr>
            <a:normAutofit/>
          </a:bodyPr>
          <a:lstStyle/>
          <a:p>
            <a:r>
              <a:rPr lang="en-US" sz="1800" dirty="0">
                <a:solidFill>
                  <a:schemeClr val="tx1"/>
                </a:solidFill>
                <a:latin typeface="Arial" pitchFamily="34" charset="0"/>
                <a:cs typeface="Arial" pitchFamily="34" charset="0"/>
              </a:rPr>
              <a:t>Economy: Per capita Income</a:t>
            </a:r>
            <a:r>
              <a:rPr lang="en-US" sz="1800" dirty="0">
                <a:latin typeface="Arial" pitchFamily="34" charset="0"/>
                <a:cs typeface="Arial" pitchFamily="34" charset="0"/>
              </a:rPr>
              <a:t>: </a:t>
            </a:r>
            <a:r>
              <a:rPr lang="en-US" sz="1800" dirty="0" smtClean="0">
                <a:solidFill>
                  <a:srgbClr val="FF0000"/>
                </a:solidFill>
                <a:latin typeface="Arial" pitchFamily="34" charset="0"/>
                <a:cs typeface="Arial" pitchFamily="34" charset="0"/>
              </a:rPr>
              <a:t>$25,400 (based on a GDP of 3.718 trillion</a:t>
            </a:r>
            <a:endParaRPr lang="en-US" sz="1800" dirty="0">
              <a:latin typeface="Arial" pitchFamily="34" charset="0"/>
              <a:cs typeface="Arial" pitchFamily="34" charset="0"/>
            </a:endParaRPr>
          </a:p>
          <a:p>
            <a:r>
              <a:rPr lang="en-US" sz="1800" dirty="0" smtClean="0">
                <a:solidFill>
                  <a:srgbClr val="FF0000"/>
                </a:solidFill>
                <a:latin typeface="Arial" pitchFamily="34" charset="0"/>
                <a:cs typeface="Arial" pitchFamily="34" charset="0"/>
              </a:rPr>
              <a:t>11% </a:t>
            </a:r>
            <a:r>
              <a:rPr lang="en-US" sz="1800" dirty="0">
                <a:solidFill>
                  <a:schemeClr val="tx1"/>
                </a:solidFill>
                <a:latin typeface="Arial" pitchFamily="34" charset="0"/>
                <a:cs typeface="Arial" pitchFamily="34" charset="0"/>
              </a:rPr>
              <a:t>below poverty level </a:t>
            </a:r>
            <a:endParaRPr lang="en-US" sz="1800" dirty="0">
              <a:solidFill>
                <a:srgbClr val="FF0000"/>
              </a:solidFill>
              <a:latin typeface="Arial" pitchFamily="34" charset="0"/>
              <a:cs typeface="Arial" pitchFamily="34" charset="0"/>
            </a:endParaRPr>
          </a:p>
          <a:p>
            <a:r>
              <a:rPr lang="en-US" sz="1800" dirty="0">
                <a:solidFill>
                  <a:schemeClr val="tx1"/>
                </a:solidFill>
                <a:latin typeface="Arial" pitchFamily="34" charset="0"/>
                <a:cs typeface="Arial" pitchFamily="34" charset="0"/>
              </a:rPr>
              <a:t>Natural Resources: Petroleum, natural gas, coal, timber, fish, hydroelectric, metals (much more in Siberia, but too difficult to get)</a:t>
            </a:r>
          </a:p>
          <a:p>
            <a:r>
              <a:rPr lang="en-US" sz="1800" dirty="0">
                <a:solidFill>
                  <a:schemeClr val="tx1"/>
                </a:solidFill>
                <a:latin typeface="Arial" pitchFamily="34" charset="0"/>
                <a:cs typeface="Arial" pitchFamily="34" charset="0"/>
              </a:rPr>
              <a:t>Mixed Economy: </a:t>
            </a:r>
          </a:p>
          <a:p>
            <a:pPr lvl="1"/>
            <a:r>
              <a:rPr lang="en-US" dirty="0">
                <a:solidFill>
                  <a:schemeClr val="tx1"/>
                </a:solidFill>
                <a:latin typeface="Arial" pitchFamily="34" charset="0"/>
                <a:cs typeface="Arial" pitchFamily="34" charset="0"/>
              </a:rPr>
              <a:t>Agriculture: </a:t>
            </a:r>
            <a:r>
              <a:rPr lang="en-US" dirty="0" smtClean="0">
                <a:solidFill>
                  <a:srgbClr val="FF0000"/>
                </a:solidFill>
                <a:latin typeface="Arial" pitchFamily="34" charset="0"/>
                <a:cs typeface="Arial" pitchFamily="34" charset="0"/>
              </a:rPr>
              <a:t>9%</a:t>
            </a:r>
            <a:r>
              <a:rPr lang="en-US" dirty="0" smtClean="0">
                <a:latin typeface="Arial" pitchFamily="34" charset="0"/>
                <a:cs typeface="Arial" pitchFamily="34" charset="0"/>
              </a:rPr>
              <a:t>, </a:t>
            </a:r>
            <a:r>
              <a:rPr lang="en-US" dirty="0">
                <a:solidFill>
                  <a:schemeClr val="tx1"/>
                </a:solidFill>
                <a:latin typeface="Arial" pitchFamily="34" charset="0"/>
                <a:cs typeface="Arial" pitchFamily="34" charset="0"/>
              </a:rPr>
              <a:t>Industry: </a:t>
            </a:r>
            <a:r>
              <a:rPr lang="en-US" dirty="0">
                <a:solidFill>
                  <a:srgbClr val="FF0000"/>
                </a:solidFill>
                <a:latin typeface="Arial" pitchFamily="34" charset="0"/>
                <a:cs typeface="Arial" pitchFamily="34" charset="0"/>
              </a:rPr>
              <a:t>28%</a:t>
            </a:r>
            <a:r>
              <a:rPr lang="en-US" dirty="0">
                <a:latin typeface="Arial" pitchFamily="34" charset="0"/>
                <a:cs typeface="Arial" pitchFamily="34" charset="0"/>
              </a:rPr>
              <a:t>, </a:t>
            </a:r>
            <a:r>
              <a:rPr lang="en-US" dirty="0">
                <a:solidFill>
                  <a:schemeClr val="tx1"/>
                </a:solidFill>
                <a:latin typeface="Arial" pitchFamily="34" charset="0"/>
                <a:cs typeface="Arial" pitchFamily="34" charset="0"/>
              </a:rPr>
              <a:t>Service: </a:t>
            </a:r>
            <a:r>
              <a:rPr lang="en-US" dirty="0" smtClean="0">
                <a:solidFill>
                  <a:srgbClr val="FF0000"/>
                </a:solidFill>
                <a:latin typeface="Arial" pitchFamily="34" charset="0"/>
                <a:cs typeface="Arial" pitchFamily="34" charset="0"/>
              </a:rPr>
              <a:t>63%</a:t>
            </a:r>
            <a:endParaRPr lang="en-US" dirty="0">
              <a:solidFill>
                <a:srgbClr val="FF0000"/>
              </a:solidFill>
              <a:latin typeface="Arial" pitchFamily="34" charset="0"/>
              <a:cs typeface="Arial" pitchFamily="34" charset="0"/>
            </a:endParaRPr>
          </a:p>
          <a:p>
            <a:r>
              <a:rPr lang="en-US" sz="1800" dirty="0">
                <a:solidFill>
                  <a:schemeClr val="tx1"/>
                </a:solidFill>
                <a:latin typeface="Arial" pitchFamily="34" charset="0"/>
                <a:cs typeface="Arial" pitchFamily="34" charset="0"/>
              </a:rPr>
              <a:t>Agriculture products: grains, sugar beets, sunflower seeds, vegetables, fruit, beef, dairy</a:t>
            </a:r>
          </a:p>
          <a:p>
            <a:r>
              <a:rPr lang="en-US" sz="1800" dirty="0">
                <a:solidFill>
                  <a:schemeClr val="tx1"/>
                </a:solidFill>
                <a:latin typeface="Arial" pitchFamily="34" charset="0"/>
                <a:cs typeface="Arial" pitchFamily="34" charset="0"/>
              </a:rPr>
              <a:t>Industry: </a:t>
            </a:r>
            <a:r>
              <a:rPr lang="en-US" sz="1800" dirty="0" smtClean="0">
                <a:solidFill>
                  <a:schemeClr val="tx1"/>
                </a:solidFill>
                <a:latin typeface="Arial" pitchFamily="34" charset="0"/>
                <a:cs typeface="Arial" pitchFamily="34" charset="0"/>
              </a:rPr>
              <a:t>mining, aircraft and space equipment, defense and </a:t>
            </a:r>
            <a:r>
              <a:rPr lang="en-US" sz="1800" dirty="0">
                <a:solidFill>
                  <a:schemeClr val="tx1"/>
                </a:solidFill>
                <a:latin typeface="Arial" pitchFamily="34" charset="0"/>
                <a:cs typeface="Arial" pitchFamily="34" charset="0"/>
              </a:rPr>
              <a:t>m</a:t>
            </a:r>
            <a:r>
              <a:rPr lang="en-US" sz="1800" dirty="0" smtClean="0">
                <a:solidFill>
                  <a:schemeClr val="tx1"/>
                </a:solidFill>
                <a:latin typeface="Arial" pitchFamily="34" charset="0"/>
                <a:cs typeface="Arial" pitchFamily="34" charset="0"/>
              </a:rPr>
              <a:t>ilitary equipment, agriculture equipment, ship building, large vehicle</a:t>
            </a:r>
            <a:endParaRPr lang="en-US" sz="1800" dirty="0">
              <a:solidFill>
                <a:schemeClr val="tx1"/>
              </a:solidFill>
              <a:latin typeface="Arial" pitchFamily="34" charset="0"/>
              <a:cs typeface="Arial" pitchFamily="34" charset="0"/>
            </a:endParaRPr>
          </a:p>
          <a:p>
            <a:r>
              <a:rPr lang="en-US" sz="1800" dirty="0">
                <a:solidFill>
                  <a:schemeClr val="tx1"/>
                </a:solidFill>
                <a:latin typeface="Arial" pitchFamily="34" charset="0"/>
                <a:cs typeface="Arial" pitchFamily="34" charset="0"/>
              </a:rPr>
              <a:t>Money</a:t>
            </a:r>
            <a:r>
              <a:rPr lang="en-US" sz="1800" dirty="0">
                <a:latin typeface="Arial" pitchFamily="34" charset="0"/>
                <a:cs typeface="Arial" pitchFamily="34" charset="0"/>
              </a:rPr>
              <a:t>: </a:t>
            </a:r>
            <a:r>
              <a:rPr lang="en-US" sz="1800" dirty="0">
                <a:solidFill>
                  <a:srgbClr val="FF0000"/>
                </a:solidFill>
                <a:latin typeface="Arial" pitchFamily="34" charset="0"/>
                <a:cs typeface="Arial" pitchFamily="34" charset="0"/>
              </a:rPr>
              <a:t>ruble </a:t>
            </a:r>
            <a:r>
              <a:rPr lang="en-US" sz="1800" dirty="0" smtClean="0">
                <a:solidFill>
                  <a:srgbClr val="FF0000"/>
                </a:solidFill>
                <a:latin typeface="Arial" pitchFamily="34" charset="0"/>
                <a:cs typeface="Arial" pitchFamily="34" charset="0"/>
              </a:rPr>
              <a:t>($1/.02)</a:t>
            </a:r>
            <a:endParaRPr lang="en-US" sz="1800" dirty="0">
              <a:solidFill>
                <a:srgbClr val="FF0000"/>
              </a:solidFill>
              <a:latin typeface="Arial" pitchFamily="34" charset="0"/>
              <a:cs typeface="Arial" pitchFamily="34" charset="0"/>
            </a:endParaRPr>
          </a:p>
          <a:p>
            <a:endParaRPr lang="en-US" dirty="0"/>
          </a:p>
        </p:txBody>
      </p:sp>
      <p:sp>
        <p:nvSpPr>
          <p:cNvPr id="2" name="Title 1"/>
          <p:cNvSpPr>
            <a:spLocks noGrp="1"/>
          </p:cNvSpPr>
          <p:nvPr>
            <p:ph type="title"/>
          </p:nvPr>
        </p:nvSpPr>
        <p:spPr>
          <a:xfrm>
            <a:off x="457200" y="152400"/>
            <a:ext cx="8229600" cy="1143000"/>
          </a:xfrm>
        </p:spPr>
        <p:txBody>
          <a:bodyPr/>
          <a:lstStyle/>
          <a:p>
            <a:r>
              <a:rPr lang="en-US" dirty="0" smtClean="0"/>
              <a:t>Russian ECONOMY:</a:t>
            </a: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5181600"/>
            <a:ext cx="2095500"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601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fontAlgn="ctr"/>
            <a:r>
              <a:rPr lang="en-US" dirty="0"/>
              <a:t>Russia has undergone significant changes since the collapse of the Soviet Union, moving from a centrally planned economy towards a more market-based system. Both economic growth and reform have stalled in recent years, however, and Russia remains </a:t>
            </a:r>
            <a:r>
              <a:rPr lang="en-US" dirty="0" smtClean="0"/>
              <a:t>an economy </a:t>
            </a:r>
            <a:r>
              <a:rPr lang="en-US" dirty="0"/>
              <a:t>with a high concentration of wealth in officials' hands. </a:t>
            </a:r>
            <a:endParaRPr lang="en-US" dirty="0" smtClean="0"/>
          </a:p>
          <a:p>
            <a:pPr fontAlgn="ctr"/>
            <a:r>
              <a:rPr lang="en-US" dirty="0" smtClean="0"/>
              <a:t>The </a:t>
            </a:r>
            <a:r>
              <a:rPr lang="en-US" dirty="0"/>
              <a:t>protection of property rights is still weak, and the </a:t>
            </a:r>
            <a:r>
              <a:rPr lang="en-US" dirty="0" smtClean="0"/>
              <a:t>government </a:t>
            </a:r>
            <a:r>
              <a:rPr lang="en-US" dirty="0"/>
              <a:t>continues to interfere in the free operation of the private sector.</a:t>
            </a:r>
          </a:p>
          <a:p>
            <a:pPr fontAlgn="ctr"/>
            <a:r>
              <a:rPr lang="en-US" dirty="0"/>
              <a:t>Russia is one of the world's leading producers of oil and natural gas, and is also a top exporter of metals such as steel and primary aluminum. </a:t>
            </a:r>
            <a:endParaRPr lang="en-US" dirty="0" smtClean="0"/>
          </a:p>
          <a:p>
            <a:pPr fontAlgn="ctr"/>
            <a:r>
              <a:rPr lang="en-US" dirty="0" smtClean="0"/>
              <a:t>Russia's </a:t>
            </a:r>
            <a:r>
              <a:rPr lang="en-US" dirty="0"/>
              <a:t>reliance on commodity exports makes it vulnerable to boom and bust cycles that follow the volatile swings in global prices.</a:t>
            </a:r>
          </a:p>
          <a:p>
            <a:endParaRPr lang="en-US" dirty="0"/>
          </a:p>
        </p:txBody>
      </p:sp>
      <p:sp>
        <p:nvSpPr>
          <p:cNvPr id="3" name="Title 2"/>
          <p:cNvSpPr>
            <a:spLocks noGrp="1"/>
          </p:cNvSpPr>
          <p:nvPr>
            <p:ph type="title"/>
          </p:nvPr>
        </p:nvSpPr>
        <p:spPr/>
        <p:txBody>
          <a:bodyPr/>
          <a:lstStyle/>
          <a:p>
            <a:r>
              <a:rPr lang="en-US" dirty="0"/>
              <a:t>How has </a:t>
            </a:r>
            <a:r>
              <a:rPr lang="en-US" dirty="0" smtClean="0"/>
              <a:t>Russia </a:t>
            </a:r>
            <a:r>
              <a:rPr lang="en-US" dirty="0"/>
              <a:t>affected the GDP</a:t>
            </a:r>
          </a:p>
        </p:txBody>
      </p:sp>
    </p:spTree>
    <p:extLst>
      <p:ext uri="{BB962C8B-B14F-4D97-AF65-F5344CB8AC3E}">
        <p14:creationId xmlns:p14="http://schemas.microsoft.com/office/powerpoint/2010/main" val="251764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1518" y="1928018"/>
            <a:ext cx="4495800" cy="4777582"/>
          </a:xfrm>
        </p:spPr>
        <p:txBody>
          <a:bodyPr>
            <a:normAutofit fontScale="85000" lnSpcReduction="20000"/>
          </a:bodyPr>
          <a:lstStyle/>
          <a:p>
            <a:pPr>
              <a:buFont typeface="Wingdings" pitchFamily="2" charset="2"/>
              <a:buChar char="§"/>
            </a:pPr>
            <a:r>
              <a:rPr lang="en-US" dirty="0" smtClean="0">
                <a:latin typeface="Arial" pitchFamily="34" charset="0"/>
                <a:cs typeface="Arial" pitchFamily="34" charset="0"/>
              </a:rPr>
              <a:t>The plague had spread as far north as England, where people called it "The Black Death" because of the black spots it produced on the skin. </a:t>
            </a:r>
          </a:p>
          <a:p>
            <a:pPr>
              <a:buFont typeface="Wingdings" pitchFamily="2" charset="2"/>
              <a:buChar char="§"/>
            </a:pPr>
            <a:r>
              <a:rPr lang="en-US" dirty="0" smtClean="0">
                <a:latin typeface="Arial" pitchFamily="34" charset="0"/>
                <a:cs typeface="Arial" pitchFamily="34" charset="0"/>
              </a:rPr>
              <a:t>In winter the disease seemed to disappear, but only because fleas--which were now helping to carry it from person to person--are dormant then. Each spring, the plague attacked again, killing new victims. After five years 25 million people were dead--</a:t>
            </a:r>
            <a:r>
              <a:rPr lang="en-US" b="1" dirty="0" smtClean="0">
                <a:latin typeface="Arial" pitchFamily="34" charset="0"/>
                <a:cs typeface="Arial" pitchFamily="34" charset="0"/>
              </a:rPr>
              <a:t>one-third of Europe's people.</a:t>
            </a:r>
            <a:r>
              <a:rPr lang="en-US" dirty="0" smtClean="0">
                <a:latin typeface="Arial" pitchFamily="34" charset="0"/>
                <a:cs typeface="Arial" pitchFamily="34" charset="0"/>
              </a:rPr>
              <a:t> </a:t>
            </a:r>
          </a:p>
          <a:p>
            <a:pPr>
              <a:buFont typeface="Wingdings" pitchFamily="2" charset="2"/>
              <a:buChar char="§"/>
            </a:pPr>
            <a:r>
              <a:rPr lang="en-US" dirty="0" smtClean="0">
                <a:latin typeface="Arial" pitchFamily="34" charset="0"/>
                <a:cs typeface="Arial" pitchFamily="34" charset="0"/>
              </a:rPr>
              <a:t>The disease was only halted by the Great Fire of London in 1666 which killed the rats and fleas which carried the disease.</a:t>
            </a:r>
          </a:p>
          <a:p>
            <a:pPr>
              <a:buFont typeface="Wingdings" pitchFamily="2" charset="2"/>
              <a:buChar char="§"/>
            </a:pPr>
            <a:r>
              <a:rPr lang="en-US" dirty="0" smtClean="0">
                <a:latin typeface="Arial" pitchFamily="34" charset="0"/>
                <a:cs typeface="Arial" pitchFamily="34" charset="0"/>
              </a:rPr>
              <a:t>The disease led to the beginning of individual shop ownership and the start of the middle class. </a:t>
            </a:r>
          </a:p>
          <a:p>
            <a:endParaRPr lang="en-US" dirty="0"/>
          </a:p>
        </p:txBody>
      </p:sp>
      <p:pic>
        <p:nvPicPr>
          <p:cNvPr id="14338" name="Picture 2" descr="http://www.glogster.com/media/1/6/34/83/6348371.jpg"/>
          <p:cNvPicPr>
            <a:picLocks noChangeAspect="1" noChangeArrowheads="1"/>
          </p:cNvPicPr>
          <p:nvPr/>
        </p:nvPicPr>
        <p:blipFill>
          <a:blip r:embed="rId2" cstate="print"/>
          <a:srcRect/>
          <a:stretch>
            <a:fillRect/>
          </a:stretch>
        </p:blipFill>
        <p:spPr bwMode="auto">
          <a:xfrm>
            <a:off x="131618" y="2286000"/>
            <a:ext cx="4279900" cy="3810000"/>
          </a:xfrm>
          <a:prstGeom prst="rect">
            <a:avLst/>
          </a:prstGeom>
          <a:noFill/>
        </p:spPr>
      </p:pic>
      <p:pic>
        <p:nvPicPr>
          <p:cNvPr id="5" name="Picture 4" descr="http://kylescrusademanor.weebly.com/uploads/1/5/3/4/15345136/6001009_orig.png?13545130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1568" y="152400"/>
            <a:ext cx="4281632" cy="1741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21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1752600"/>
            <a:ext cx="4114800" cy="4592136"/>
          </a:xfrm>
        </p:spPr>
        <p:txBody>
          <a:bodyPr>
            <a:noAutofit/>
          </a:bodyPr>
          <a:lstStyle/>
          <a:p>
            <a:r>
              <a:rPr lang="en-US" sz="1800" dirty="0" smtClean="0">
                <a:latin typeface="Arial" pitchFamily="34" charset="0"/>
                <a:cs typeface="Arial" pitchFamily="34" charset="0"/>
              </a:rPr>
              <a:t>(</a:t>
            </a:r>
            <a:r>
              <a:rPr lang="en-US" sz="1800" i="1" dirty="0" smtClean="0">
                <a:latin typeface="Arial" pitchFamily="34" charset="0"/>
                <a:cs typeface="Arial" pitchFamily="34" charset="0"/>
              </a:rPr>
              <a:t>Ring around the rosy</a:t>
            </a:r>
            <a:r>
              <a:rPr lang="en-US" sz="1800" dirty="0" smtClean="0">
                <a:latin typeface="Arial" pitchFamily="34" charset="0"/>
                <a:cs typeface="Arial" pitchFamily="34" charset="0"/>
              </a:rPr>
              <a:t>) The symptoms of the plague included a rosy red rash in the shape of a ring on the skin.</a:t>
            </a:r>
          </a:p>
          <a:p>
            <a:r>
              <a:rPr lang="en-US" sz="1800" i="1" dirty="0" smtClean="0">
                <a:latin typeface="Arial" pitchFamily="34" charset="0"/>
                <a:cs typeface="Arial" pitchFamily="34" charset="0"/>
              </a:rPr>
              <a:t>(Pocket full of posies) </a:t>
            </a:r>
            <a:r>
              <a:rPr lang="en-US" sz="1800" dirty="0" smtClean="0">
                <a:latin typeface="Arial" pitchFamily="34" charset="0"/>
                <a:cs typeface="Arial" pitchFamily="34" charset="0"/>
              </a:rPr>
              <a:t>Pockets and pouches were filled with sweet smelling flowers (or posies) which were carried because the people believed that the disease could be stopped by good smells. </a:t>
            </a:r>
          </a:p>
          <a:p>
            <a:r>
              <a:rPr lang="en-US" sz="1800" dirty="0" smtClean="0">
                <a:latin typeface="Arial" pitchFamily="34" charset="0"/>
                <a:cs typeface="Arial" pitchFamily="34" charset="0"/>
              </a:rPr>
              <a:t>The term </a:t>
            </a:r>
            <a:r>
              <a:rPr lang="en-US" sz="1800" i="1" dirty="0">
                <a:latin typeface="Arial" pitchFamily="34" charset="0"/>
                <a:cs typeface="Arial" pitchFamily="34" charset="0"/>
              </a:rPr>
              <a:t>(</a:t>
            </a:r>
            <a:r>
              <a:rPr lang="en-US" sz="1800" i="1" dirty="0" smtClean="0">
                <a:latin typeface="Arial" pitchFamily="34" charset="0"/>
                <a:cs typeface="Arial" pitchFamily="34" charset="0"/>
              </a:rPr>
              <a:t>Ashes Ashes</a:t>
            </a:r>
            <a:r>
              <a:rPr lang="en-US" sz="1800" dirty="0">
                <a:latin typeface="Arial" pitchFamily="34" charset="0"/>
                <a:cs typeface="Arial" pitchFamily="34" charset="0"/>
              </a:rPr>
              <a:t>)</a:t>
            </a:r>
            <a:r>
              <a:rPr lang="en-US" sz="1800" dirty="0" smtClean="0">
                <a:latin typeface="Arial" pitchFamily="34" charset="0"/>
                <a:cs typeface="Arial" pitchFamily="34" charset="0"/>
              </a:rPr>
              <a:t> refers to the cremation of the dead bodies! </a:t>
            </a:r>
          </a:p>
          <a:p>
            <a:r>
              <a:rPr lang="en-US" sz="1800" i="1" dirty="0" smtClean="0">
                <a:latin typeface="Arial" pitchFamily="34" charset="0"/>
                <a:cs typeface="Arial" pitchFamily="34" charset="0"/>
              </a:rPr>
              <a:t>(We all fall down) </a:t>
            </a:r>
            <a:r>
              <a:rPr lang="en-US" sz="1800" dirty="0" smtClean="0">
                <a:latin typeface="Arial" pitchFamily="34" charset="0"/>
                <a:cs typeface="Arial" pitchFamily="34" charset="0"/>
              </a:rPr>
              <a:t>people died.</a:t>
            </a:r>
            <a:r>
              <a:rPr lang="en-US" sz="1800" b="1" dirty="0" smtClean="0">
                <a:latin typeface="Arial" pitchFamily="34" charset="0"/>
                <a:cs typeface="Arial" pitchFamily="34" charset="0"/>
              </a:rPr>
              <a:t/>
            </a:r>
            <a:br>
              <a:rPr lang="en-US" sz="1800" b="1" dirty="0" smtClean="0">
                <a:latin typeface="Arial" pitchFamily="34" charset="0"/>
                <a:cs typeface="Arial" pitchFamily="34" charset="0"/>
              </a:rPr>
            </a:br>
            <a:endParaRPr lang="en-US" sz="1800" dirty="0">
              <a:latin typeface="Arial" pitchFamily="34" charset="0"/>
              <a:cs typeface="Arial" pitchFamily="34" charset="0"/>
            </a:endParaRPr>
          </a:p>
        </p:txBody>
      </p:sp>
      <p:sp>
        <p:nvSpPr>
          <p:cNvPr id="2" name="Title 1"/>
          <p:cNvSpPr>
            <a:spLocks noGrp="1"/>
          </p:cNvSpPr>
          <p:nvPr>
            <p:ph type="title"/>
          </p:nvPr>
        </p:nvSpPr>
        <p:spPr>
          <a:xfrm>
            <a:off x="457200" y="228600"/>
            <a:ext cx="8229600" cy="1143000"/>
          </a:xfrm>
        </p:spPr>
        <p:txBody>
          <a:bodyPr/>
          <a:lstStyle/>
          <a:p>
            <a:pPr algn="ctr"/>
            <a:r>
              <a:rPr lang="en-US" dirty="0" smtClean="0"/>
              <a:t>Ring Around the Rosie</a:t>
            </a:r>
            <a:endParaRPr lang="en-US" dirty="0"/>
          </a:p>
        </p:txBody>
      </p:sp>
      <p:pic>
        <p:nvPicPr>
          <p:cNvPr id="15364" name="Picture 4" descr="http://www.mariaretanabooks.com/medieval/Ring%20Around%20The%20Rosie.jpg"/>
          <p:cNvPicPr>
            <a:picLocks noChangeAspect="1" noChangeArrowheads="1"/>
          </p:cNvPicPr>
          <p:nvPr/>
        </p:nvPicPr>
        <p:blipFill>
          <a:blip r:embed="rId2" cstate="print"/>
          <a:srcRect/>
          <a:stretch>
            <a:fillRect/>
          </a:stretch>
        </p:blipFill>
        <p:spPr bwMode="auto">
          <a:xfrm>
            <a:off x="381000" y="1828800"/>
            <a:ext cx="4114800" cy="4505910"/>
          </a:xfrm>
          <a:prstGeom prst="rect">
            <a:avLst/>
          </a:prstGeom>
          <a:noFill/>
        </p:spPr>
      </p:pic>
    </p:spTree>
    <p:extLst>
      <p:ext uri="{BB962C8B-B14F-4D97-AF65-F5344CB8AC3E}">
        <p14:creationId xmlns:p14="http://schemas.microsoft.com/office/powerpoint/2010/main" val="366886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lstStyle/>
          <a:p>
            <a:r>
              <a:rPr lang="en-US" dirty="0" smtClean="0"/>
              <a:t>Considered </a:t>
            </a:r>
            <a:r>
              <a:rPr lang="en-US" dirty="0"/>
              <a:t>a polite response to a sneeze, the phrase is attributed to Pope Gregory the Great, who said it to people who sneezed during the bubonic plague. </a:t>
            </a:r>
          </a:p>
          <a:p>
            <a:endParaRPr lang="en-US" dirty="0"/>
          </a:p>
        </p:txBody>
      </p:sp>
      <p:sp>
        <p:nvSpPr>
          <p:cNvPr id="2" name="Title 1"/>
          <p:cNvSpPr>
            <a:spLocks noGrp="1"/>
          </p:cNvSpPr>
          <p:nvPr>
            <p:ph type="title"/>
          </p:nvPr>
        </p:nvSpPr>
        <p:spPr>
          <a:xfrm>
            <a:off x="381000" y="381000"/>
            <a:ext cx="8229600" cy="819912"/>
          </a:xfrm>
        </p:spPr>
        <p:txBody>
          <a:bodyPr>
            <a:normAutofit fontScale="90000"/>
          </a:bodyPr>
          <a:lstStyle/>
          <a:p>
            <a:r>
              <a:rPr lang="en-US" b="1" dirty="0"/>
              <a:t/>
            </a:r>
            <a:br>
              <a:rPr lang="en-US" b="1" dirty="0"/>
            </a:br>
            <a:r>
              <a:rPr lang="en-US" b="1" dirty="0"/>
              <a:t>Saying “Bless You”</a:t>
            </a:r>
            <a:endParaRPr lang="en-US" dirty="0"/>
          </a:p>
        </p:txBody>
      </p:sp>
      <p:pic>
        <p:nvPicPr>
          <p:cNvPr id="1026" name="Picture 2" descr="http://4.bp.blogspot.com/_aJLL3Oufzxs/TTOc36NP-hI/AAAAAAAAArA/lp4cwESu23A/s1600/sneeze-shak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048000"/>
            <a:ext cx="4929187"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384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chass.utoronto.ca/french/sable/recherche/catalogues/annual_register/images/printing_p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2028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667000" y="1676400"/>
            <a:ext cx="6248400" cy="4964113"/>
          </a:xfrm>
        </p:spPr>
        <p:txBody>
          <a:bodyPr>
            <a:normAutofit lnSpcReduction="10000"/>
          </a:bodyPr>
          <a:lstStyle/>
          <a:p>
            <a:pPr>
              <a:defRPr/>
            </a:pPr>
            <a:r>
              <a:rPr lang="en-US" dirty="0" smtClean="0">
                <a:solidFill>
                  <a:schemeClr val="tx2"/>
                </a:solidFill>
              </a:rPr>
              <a:t>1300-1600 </a:t>
            </a:r>
            <a:r>
              <a:rPr lang="en-US" dirty="0" smtClean="0">
                <a:solidFill>
                  <a:srgbClr val="FF0000"/>
                </a:solidFill>
              </a:rPr>
              <a:t>Renaissance (rebirth)</a:t>
            </a:r>
          </a:p>
          <a:p>
            <a:pPr lvl="1">
              <a:defRPr/>
            </a:pPr>
            <a:r>
              <a:rPr lang="en-US" dirty="0" smtClean="0">
                <a:solidFill>
                  <a:schemeClr val="tx2"/>
                </a:solidFill>
              </a:rPr>
              <a:t>Europe saw a flowering of culture as the art, literature, and philosophy. </a:t>
            </a:r>
          </a:p>
          <a:p>
            <a:pPr>
              <a:defRPr/>
            </a:pPr>
            <a:r>
              <a:rPr lang="en-US" dirty="0" smtClean="0">
                <a:solidFill>
                  <a:schemeClr val="tx2"/>
                </a:solidFill>
              </a:rPr>
              <a:t>Copernicus (heliocentric sun centered)</a:t>
            </a:r>
          </a:p>
          <a:p>
            <a:pPr>
              <a:defRPr/>
            </a:pPr>
            <a:r>
              <a:rPr lang="en-US" dirty="0" smtClean="0">
                <a:solidFill>
                  <a:schemeClr val="tx2"/>
                </a:solidFill>
              </a:rPr>
              <a:t>Galileo: telescope, gravity </a:t>
            </a:r>
            <a:r>
              <a:rPr lang="en-US" dirty="0" smtClean="0">
                <a:solidFill>
                  <a:srgbClr val="FF0000"/>
                </a:solidFill>
              </a:rPr>
              <a:t>(experiment)</a:t>
            </a:r>
          </a:p>
          <a:p>
            <a:pPr>
              <a:defRPr/>
            </a:pPr>
            <a:r>
              <a:rPr lang="en-US" dirty="0" smtClean="0">
                <a:solidFill>
                  <a:schemeClr val="tx2"/>
                </a:solidFill>
              </a:rPr>
              <a:t>Gutenberg Printing Press: made books less expensive, more people could afford them</a:t>
            </a:r>
          </a:p>
          <a:p>
            <a:pPr marL="971550" lvl="1" indent="-514350">
              <a:buFontTx/>
              <a:buAutoNum type="arabicParenR"/>
              <a:defRPr/>
            </a:pPr>
            <a:r>
              <a:rPr lang="en-US" dirty="0" smtClean="0">
                <a:solidFill>
                  <a:schemeClr val="tx2"/>
                </a:solidFill>
              </a:rPr>
              <a:t>made producing books quicker</a:t>
            </a:r>
          </a:p>
          <a:p>
            <a:pPr marL="971550" lvl="1" indent="-514350">
              <a:buFontTx/>
              <a:buAutoNum type="arabicParenR"/>
              <a:defRPr/>
            </a:pPr>
            <a:r>
              <a:rPr lang="en-US" dirty="0" smtClean="0">
                <a:solidFill>
                  <a:schemeClr val="tx2"/>
                </a:solidFill>
              </a:rPr>
              <a:t>people could read other things besides the Bible</a:t>
            </a:r>
          </a:p>
          <a:p>
            <a:pPr marL="971550" lvl="1" indent="-514350">
              <a:buFontTx/>
              <a:buAutoNum type="arabicParenR"/>
              <a:defRPr/>
            </a:pPr>
            <a:r>
              <a:rPr lang="en-US" dirty="0" smtClean="0">
                <a:solidFill>
                  <a:schemeClr val="tx2"/>
                </a:solidFill>
              </a:rPr>
              <a:t>helped pass on information correctly (written)</a:t>
            </a:r>
          </a:p>
          <a:p>
            <a:pPr>
              <a:defRPr/>
            </a:pPr>
            <a:r>
              <a:rPr lang="en-US" dirty="0" smtClean="0">
                <a:solidFill>
                  <a:schemeClr val="tx2"/>
                </a:solidFill>
              </a:rPr>
              <a:t>The printing press led to Martin Luther and the protestant reformation</a:t>
            </a:r>
          </a:p>
          <a:p>
            <a:pPr>
              <a:defRPr/>
            </a:pPr>
            <a:r>
              <a:rPr lang="en-US" dirty="0" smtClean="0">
                <a:solidFill>
                  <a:schemeClr val="tx2"/>
                </a:solidFill>
              </a:rPr>
              <a:t>Leonardo Da Vinci, Michelangelo, Raphael, Donatello</a:t>
            </a:r>
          </a:p>
          <a:p>
            <a:pPr>
              <a:defRPr/>
            </a:pPr>
            <a:endParaRPr lang="en-US" dirty="0"/>
          </a:p>
        </p:txBody>
      </p:sp>
      <p:sp>
        <p:nvSpPr>
          <p:cNvPr id="19459" name="Title 1"/>
          <p:cNvSpPr>
            <a:spLocks noGrp="1"/>
          </p:cNvSpPr>
          <p:nvPr>
            <p:ph type="title"/>
          </p:nvPr>
        </p:nvSpPr>
        <p:spPr>
          <a:xfrm>
            <a:off x="2257425" y="30162"/>
            <a:ext cx="6505576" cy="1493837"/>
          </a:xfrm>
        </p:spPr>
        <p:txBody>
          <a:bodyPr/>
          <a:lstStyle/>
          <a:p>
            <a:r>
              <a:rPr lang="en-US" altLang="en-US" dirty="0" smtClean="0"/>
              <a:t>Economics in Europe after the dark ages</a:t>
            </a:r>
          </a:p>
        </p:txBody>
      </p:sp>
      <p:pic>
        <p:nvPicPr>
          <p:cNvPr id="19461" name="Picture 6" descr="http://quotationsbook.com/assets/shared/img/2707/650px-Galileo-susterma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33600"/>
            <a:ext cx="25638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https://libwebspace.library.cmu.edu:4430/posnercenter/sp09/subcontents/images/copernic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0"/>
            <a:ext cx="16764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77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3657600"/>
          </a:xfrm>
        </p:spPr>
        <p:txBody>
          <a:bodyPr>
            <a:normAutofit/>
          </a:bodyPr>
          <a:lstStyle/>
          <a:p>
            <a:r>
              <a:rPr lang="en-US" dirty="0" smtClean="0">
                <a:latin typeface="Arial" pitchFamily="34" charset="0"/>
                <a:cs typeface="Arial" pitchFamily="34" charset="0"/>
              </a:rPr>
              <a:t>The Industrial Revolution started in England around 1733 with the first cotton mill. As new inventions were being created, factories followed soon thereafter. Factory owners, needing cheap, unskilled labor, profited greatly by using children and women to run the machines. By the age of 6, many children were already working 14 hours a day in factories! These kids had no free time to do anything else and earned low wages. Some got sick and died because of the toxic fumes, while others were severely injured and sometimes killed working at the dangerous machines in factories. </a:t>
            </a:r>
            <a:r>
              <a:rPr lang="en-US" dirty="0">
                <a:hlinkClick r:id="rId2"/>
              </a:rPr>
              <a:t>Industrial Revolution - Best Short Documentary</a:t>
            </a:r>
            <a:endParaRPr lang="en-US" dirty="0"/>
          </a:p>
          <a:p>
            <a:endParaRPr lang="en-US" dirty="0" smtClean="0">
              <a:latin typeface="Arial" pitchFamily="34" charset="0"/>
              <a:cs typeface="Arial" pitchFamily="34" charset="0"/>
            </a:endParaRPr>
          </a:p>
          <a:p>
            <a:endParaRPr lang="en-US" dirty="0"/>
          </a:p>
        </p:txBody>
      </p:sp>
      <p:sp>
        <p:nvSpPr>
          <p:cNvPr id="2" name="Title 1"/>
          <p:cNvSpPr>
            <a:spLocks noGrp="1"/>
          </p:cNvSpPr>
          <p:nvPr>
            <p:ph type="title"/>
          </p:nvPr>
        </p:nvSpPr>
        <p:spPr>
          <a:xfrm>
            <a:off x="457200" y="342900"/>
            <a:ext cx="8229600" cy="1143000"/>
          </a:xfrm>
        </p:spPr>
        <p:txBody>
          <a:bodyPr/>
          <a:lstStyle/>
          <a:p>
            <a:r>
              <a:rPr lang="en-US" dirty="0" smtClean="0"/>
              <a:t>Industrial Revolution</a:t>
            </a:r>
            <a:endParaRPr lang="en-US" dirty="0"/>
          </a:p>
        </p:txBody>
      </p:sp>
      <p:pic>
        <p:nvPicPr>
          <p:cNvPr id="2050" name="Picture 2" descr="http://t0.gstatic.com/images?q=tbn:ANd9GcT0QwGkSP3J5W5DZkwfHUs9claCq9ux-b5tvzXoy8WsfU3JpX-E"/>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6400800" y="1183350"/>
            <a:ext cx="2558451" cy="1908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eacherlink.org/content/social/instructional/industrialrevolution/childmillwor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75272"/>
            <a:ext cx="2590771" cy="181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41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610600" cy="3962400"/>
          </a:xfrm>
        </p:spPr>
        <p:txBody>
          <a:bodyPr>
            <a:normAutofit/>
          </a:bodyPr>
          <a:lstStyle/>
          <a:p>
            <a:r>
              <a:rPr lang="en-US" dirty="0" smtClean="0">
                <a:latin typeface="Arial" pitchFamily="34" charset="0"/>
                <a:cs typeface="Arial" pitchFamily="34" charset="0"/>
              </a:rPr>
              <a:t>The Industrial Revolution introduced machines to textile manufacturing, printing, papermaking, and engineering industries. The most significant machines were steam engines and the machines used to make cloth.</a:t>
            </a:r>
          </a:p>
          <a:p>
            <a:r>
              <a:rPr lang="en-US" dirty="0" smtClean="0">
                <a:latin typeface="Arial" pitchFamily="34" charset="0"/>
                <a:cs typeface="Arial" pitchFamily="34" charset="0"/>
              </a:rPr>
              <a:t>Until the eighteenth century, transportation of goods was powered by humans or animals. Organic sources of fuel were wood, charcoal, or water power. Beginning in the eighteenth century, the Industrial Revolution began to rely on coal to produce the high temperatures needed to smelt iron. Eventually it also became a source of heat for the steam engine which would lead to the railroad.</a:t>
            </a:r>
            <a:endParaRPr lang="en-US" dirty="0">
              <a:latin typeface="Arial" pitchFamily="34" charset="0"/>
              <a:cs typeface="Arial" pitchFamily="34" charset="0"/>
            </a:endParaRPr>
          </a:p>
        </p:txBody>
      </p:sp>
      <p:pic>
        <p:nvPicPr>
          <p:cNvPr id="3074" name="Picture 2" descr="http://t0.gstatic.com/images?q=tbn:ANd9GcTCyLKlZxjPi3M1ajzw4kfeZYqsgsu88j9O1DjpjXZBuqAMQF2O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066800"/>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3.gstatic.com/images?q=tbn:ANd9GcSAq-j57qV52VTMP331e79WgY-nMVMA0m0_Qv1BkG_dBGaaHiF8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09600"/>
            <a:ext cx="21336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1.gstatic.com/images?q=tbn:ANd9GcS7swNoQO88lWLFH58t9WkQdCXfHjYShXlsyOkON94LiH8hrmY44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636917"/>
            <a:ext cx="27336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59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876800"/>
          </a:xfrm>
        </p:spPr>
        <p:txBody>
          <a:bodyPr>
            <a:noAutofit/>
          </a:bodyPr>
          <a:lstStyle/>
          <a:p>
            <a:r>
              <a:rPr lang="en-US" dirty="0"/>
              <a:t>Today there are 4 basic forms of economies.</a:t>
            </a:r>
          </a:p>
          <a:p>
            <a:pPr lvl="1"/>
            <a:r>
              <a:rPr lang="en-US" sz="2000" dirty="0" smtClean="0"/>
              <a:t>Traditional</a:t>
            </a:r>
          </a:p>
          <a:p>
            <a:pPr lvl="2"/>
            <a:r>
              <a:rPr lang="en-US" sz="1800" dirty="0"/>
              <a:t>Traditional economies still produce products and services that are a direct result of their beliefs, customs, traditions, religions, etc. </a:t>
            </a:r>
          </a:p>
          <a:p>
            <a:pPr lvl="1"/>
            <a:r>
              <a:rPr lang="en-US" sz="2000" dirty="0" smtClean="0"/>
              <a:t>Market</a:t>
            </a:r>
          </a:p>
          <a:p>
            <a:pPr lvl="2"/>
            <a:r>
              <a:rPr lang="en-US" sz="1800" dirty="0"/>
              <a:t>O</a:t>
            </a:r>
            <a:r>
              <a:rPr lang="en-US" sz="1800" dirty="0" smtClean="0"/>
              <a:t>rganizations </a:t>
            </a:r>
            <a:r>
              <a:rPr lang="en-US" sz="1800" dirty="0"/>
              <a:t>run by the people determine how the economy runs, how supply is generated, what demands are necessary, etc</a:t>
            </a:r>
            <a:r>
              <a:rPr lang="en-US" sz="1800" dirty="0" smtClean="0"/>
              <a:t>.</a:t>
            </a:r>
            <a:endParaRPr lang="en-US" sz="1800" dirty="0"/>
          </a:p>
          <a:p>
            <a:pPr lvl="1"/>
            <a:r>
              <a:rPr lang="en-US" sz="2000" dirty="0" smtClean="0"/>
              <a:t>Command</a:t>
            </a:r>
          </a:p>
          <a:p>
            <a:pPr lvl="2"/>
            <a:r>
              <a:rPr lang="en-US" sz="1800" dirty="0" smtClean="0"/>
              <a:t>The </a:t>
            </a:r>
            <a:r>
              <a:rPr lang="en-US" sz="1800" dirty="0"/>
              <a:t>economic system is controlled by a centralized power; often, a federal government</a:t>
            </a:r>
          </a:p>
          <a:p>
            <a:pPr lvl="1"/>
            <a:r>
              <a:rPr lang="en-US" sz="2000" dirty="0" smtClean="0"/>
              <a:t>Mixed</a:t>
            </a:r>
          </a:p>
          <a:p>
            <a:pPr lvl="2"/>
            <a:r>
              <a:rPr lang="en-US" sz="1800" dirty="0"/>
              <a:t>A mixed economic </a:t>
            </a:r>
            <a:r>
              <a:rPr lang="en-US" sz="1800" dirty="0" smtClean="0"/>
              <a:t>system is </a:t>
            </a:r>
            <a:r>
              <a:rPr lang="en-US" sz="1800" dirty="0"/>
              <a:t>just like it sounds (a combination of economic systems), but it </a:t>
            </a:r>
            <a:r>
              <a:rPr lang="en-US" sz="1800" dirty="0" smtClean="0"/>
              <a:t>refers </a:t>
            </a:r>
            <a:r>
              <a:rPr lang="en-US" sz="1800" dirty="0"/>
              <a:t>to a mixture of a market and </a:t>
            </a:r>
            <a:r>
              <a:rPr lang="en-US" sz="1800" dirty="0" smtClean="0"/>
              <a:t>command.</a:t>
            </a:r>
            <a:endParaRPr lang="en-US" sz="1800" dirty="0"/>
          </a:p>
          <a:p>
            <a:endParaRPr lang="en-US" dirty="0"/>
          </a:p>
        </p:txBody>
      </p:sp>
      <p:sp>
        <p:nvSpPr>
          <p:cNvPr id="3" name="Title 2"/>
          <p:cNvSpPr>
            <a:spLocks noGrp="1"/>
          </p:cNvSpPr>
          <p:nvPr>
            <p:ph type="title"/>
          </p:nvPr>
        </p:nvSpPr>
        <p:spPr/>
        <p:txBody>
          <a:bodyPr/>
          <a:lstStyle/>
          <a:p>
            <a:r>
              <a:rPr lang="en-US" dirty="0" smtClean="0"/>
              <a:t>Forms of economies</a:t>
            </a:r>
            <a:endParaRPr lang="en-US" dirty="0"/>
          </a:p>
        </p:txBody>
      </p:sp>
    </p:spTree>
    <p:extLst>
      <p:ext uri="{BB962C8B-B14F-4D97-AF65-F5344CB8AC3E}">
        <p14:creationId xmlns:p14="http://schemas.microsoft.com/office/powerpoint/2010/main" val="3670237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1763</Words>
  <Application>Microsoft Office PowerPoint</Application>
  <PresentationFormat>On-screen Show (4:3)</PresentationFormat>
  <Paragraphs>125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Grid</vt:lpstr>
      <vt:lpstr>European Economics</vt:lpstr>
      <vt:lpstr>Bubonic Plague</vt:lpstr>
      <vt:lpstr>PowerPoint Presentation</vt:lpstr>
      <vt:lpstr>Ring Around the Rosie</vt:lpstr>
      <vt:lpstr> Saying “Bless You”</vt:lpstr>
      <vt:lpstr>Economics in Europe after the dark ages</vt:lpstr>
      <vt:lpstr>Industrial Revolution</vt:lpstr>
      <vt:lpstr>PowerPoint Presentation</vt:lpstr>
      <vt:lpstr>Forms of economies</vt:lpstr>
      <vt:lpstr>Traditional</vt:lpstr>
      <vt:lpstr>Command</vt:lpstr>
      <vt:lpstr>Market</vt:lpstr>
      <vt:lpstr>Mixed</vt:lpstr>
      <vt:lpstr>Comparing the UK, Germany, and Russia</vt:lpstr>
      <vt:lpstr>PowerPoint Presentation</vt:lpstr>
      <vt:lpstr>PowerPoint Presentation</vt:lpstr>
      <vt:lpstr>PowerPoint Presentation</vt:lpstr>
      <vt:lpstr>United Kingdom Economy:</vt:lpstr>
      <vt:lpstr>European Union</vt:lpstr>
      <vt:lpstr>How has the united Kingdom affected the GDP</vt:lpstr>
      <vt:lpstr>Germany Economy:</vt:lpstr>
      <vt:lpstr>How has Germany affected the GDP</vt:lpstr>
      <vt:lpstr>Russian ECONOMY:</vt:lpstr>
      <vt:lpstr>How has Russia affected the GDP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Economics</dc:title>
  <dc:creator>mike wheeler</dc:creator>
  <cp:lastModifiedBy>mike wheeler</cp:lastModifiedBy>
  <cp:revision>20</cp:revision>
  <cp:lastPrinted>2016-12-04T18:16:13Z</cp:lastPrinted>
  <dcterms:created xsi:type="dcterms:W3CDTF">2016-10-13T15:49:01Z</dcterms:created>
  <dcterms:modified xsi:type="dcterms:W3CDTF">2016-12-04T20:30:42Z</dcterms:modified>
</cp:coreProperties>
</file>