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70" r:id="rId5"/>
    <p:sldId id="271" r:id="rId6"/>
    <p:sldId id="272" r:id="rId7"/>
    <p:sldId id="273" r:id="rId8"/>
    <p:sldId id="275" r:id="rId9"/>
    <p:sldId id="280" r:id="rId10"/>
    <p:sldId id="281" r:id="rId11"/>
    <p:sldId id="282" r:id="rId12"/>
    <p:sldId id="283" r:id="rId13"/>
    <p:sldId id="284" r:id="rId14"/>
    <p:sldId id="288" r:id="rId15"/>
    <p:sldId id="287" r:id="rId16"/>
    <p:sldId id="289" r:id="rId17"/>
    <p:sldId id="290" r:id="rId18"/>
    <p:sldId id="291" r:id="rId19"/>
    <p:sldId id="292" r:id="rId20"/>
    <p:sldId id="263" r:id="rId21"/>
    <p:sldId id="264" r:id="rId22"/>
    <p:sldId id="257" r:id="rId23"/>
    <p:sldId id="258" r:id="rId24"/>
    <p:sldId id="259" r:id="rId25"/>
    <p:sldId id="294" r:id="rId26"/>
    <p:sldId id="295" r:id="rId27"/>
    <p:sldId id="296" r:id="rId28"/>
    <p:sldId id="297" r:id="rId29"/>
    <p:sldId id="298" r:id="rId30"/>
    <p:sldId id="326" r:id="rId31"/>
    <p:sldId id="260" r:id="rId32"/>
    <p:sldId id="299" r:id="rId33"/>
    <p:sldId id="300" r:id="rId34"/>
    <p:sldId id="312" r:id="rId35"/>
    <p:sldId id="301" r:id="rId36"/>
    <p:sldId id="302" r:id="rId37"/>
    <p:sldId id="303" r:id="rId38"/>
    <p:sldId id="304" r:id="rId39"/>
    <p:sldId id="305" r:id="rId40"/>
    <p:sldId id="306" r:id="rId41"/>
    <p:sldId id="307" r:id="rId42"/>
    <p:sldId id="308" r:id="rId43"/>
    <p:sldId id="309" r:id="rId44"/>
    <p:sldId id="310" r:id="rId45"/>
    <p:sldId id="311" r:id="rId46"/>
    <p:sldId id="313" r:id="rId47"/>
    <p:sldId id="314" r:id="rId48"/>
    <p:sldId id="315" r:id="rId49"/>
    <p:sldId id="316" r:id="rId50"/>
    <p:sldId id="317" r:id="rId51"/>
    <p:sldId id="318" r:id="rId52"/>
    <p:sldId id="319" r:id="rId53"/>
    <p:sldId id="320" r:id="rId54"/>
    <p:sldId id="322" r:id="rId55"/>
    <p:sldId id="323" r:id="rId56"/>
    <p:sldId id="324" r:id="rId57"/>
    <p:sldId id="321"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3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8298244-6C78-42D1-A432-3415FA00BA40}"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C8635FA-E748-491F-8D63-8CD6509C216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98244-6C78-42D1-A432-3415FA00BA40}"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98244-6C78-42D1-A432-3415FA00BA40}"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98244-6C78-42D1-A432-3415FA00BA40}"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8298244-6C78-42D1-A432-3415FA00BA40}" type="datetimeFigureOut">
              <a:rPr lang="en-US" smtClean="0"/>
              <a:t>10/14/2016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635FA-E748-491F-8D63-8CD6509C216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298244-6C78-42D1-A432-3415FA00BA40}"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298244-6C78-42D1-A432-3415FA00BA40}"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298244-6C78-42D1-A432-3415FA00BA40}"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8298244-6C78-42D1-A432-3415FA00BA40}"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635FA-E748-491F-8D63-8CD6509C21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298244-6C78-42D1-A432-3415FA00BA40}"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635FA-E748-491F-8D63-8CD6509C216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8298244-6C78-42D1-A432-3415FA00BA40}" type="datetimeFigureOut">
              <a:rPr lang="en-US" smtClean="0"/>
              <a:t>10/14/2016</a:t>
            </a:fld>
            <a:endParaRPr lang="en-US"/>
          </a:p>
        </p:txBody>
      </p:sp>
      <p:sp>
        <p:nvSpPr>
          <p:cNvPr id="7" name="Slide Number Placeholder 6"/>
          <p:cNvSpPr>
            <a:spLocks noGrp="1"/>
          </p:cNvSpPr>
          <p:nvPr>
            <p:ph type="sldNum" sz="quarter" idx="12"/>
          </p:nvPr>
        </p:nvSpPr>
        <p:spPr/>
        <p:txBody>
          <a:bodyPr/>
          <a:lstStyle/>
          <a:p>
            <a:fld id="{AC8635FA-E748-491F-8D63-8CD6509C216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8298244-6C78-42D1-A432-3415FA00BA40}" type="datetimeFigureOut">
              <a:rPr lang="en-US" smtClean="0"/>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C8635FA-E748-491F-8D63-8CD6509C216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4.bp.blogspot.com/_b-KAtMpc80g/TD6Qsu4BQwI/AAAAAAAAAhk/D7D_Mj8kzrk/s1600/12390-portrait-of-henry-viii-hans-the-younger-holbein.jpg&amp;imgrefurl=http://theartdaily.blogspot.com/2010/07/guest-post-tudors-tv-history-art-by.html&amp;usg=__Oy2bav-hbZdsGCYQtTwCKEym_qY=&amp;h=975&amp;w=816&amp;sz=197&amp;hl=en&amp;start=2&amp;zoom=1&amp;um=1&amp;itbs=1&amp;tbnid=FJ46yWImsYj8-M:&amp;tbnh=149&amp;tbnw=125&amp;prev=/images?q=henry+the+8&amp;um=1&amp;hl=en&amp;sa=N&amp;tbs=isch:1"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Southern%20Europe/Ben-Hur...%20chariot%20race%20clip.mp4" TargetMode="External"/><Relationship Id="rId2" Type="http://schemas.openxmlformats.org/officeDocument/2006/relationships/hyperlink" Target="../Southern%20Europe/Gladiator%20%20%20Tigris%20of%20Gaul%20%5bwww.videograbber.net%5d.mp4"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en.wikipedia.org/wiki/File:Vickers_IWW.jpg" TargetMode="External"/><Relationship Id="rId1" Type="http://schemas.openxmlformats.org/officeDocument/2006/relationships/slideLayout" Target="../slideLayouts/slideLayout2.xml"/><Relationship Id="rId6" Type="http://schemas.openxmlformats.org/officeDocument/2006/relationships/hyperlink" Target="http://en.wikipedia.org/wiki/File:Fokker_Dr1_on_the_ground.jpg" TargetMode="External"/><Relationship Id="rId5" Type="http://schemas.openxmlformats.org/officeDocument/2006/relationships/image" Target="../media/image51.jpeg"/><Relationship Id="rId4" Type="http://schemas.openxmlformats.org/officeDocument/2006/relationships/hyperlink" Target="http://en.wikipedia.org/wiki/File:Australian_infantry_small_box_respirators_Ypres_1917.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3VqQAf74fsE" TargetMode="Externa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jpeg"/><Relationship Id="rId7" Type="http://schemas.openxmlformats.org/officeDocument/2006/relationships/image" Target="../media/image92.jpe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5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solidFill>
                  <a:srgbClr val="FF0000"/>
                </a:solidFill>
              </a:rPr>
              <a:t>European History</a:t>
            </a:r>
            <a:endParaRPr lang="en-US" dirty="0">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34" y="457200"/>
            <a:ext cx="8839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56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376468" cy="6781800"/>
          </a:xfrm>
        </p:spPr>
        <p:txBody>
          <a:bodyPr>
            <a:normAutofit fontScale="70000" lnSpcReduction="20000"/>
          </a:bodyPr>
          <a:lstStyle/>
          <a:p>
            <a:r>
              <a:rPr lang="en-US" sz="2800" dirty="0" smtClean="0">
                <a:latin typeface="Arial" pitchFamily="34" charset="0"/>
                <a:cs typeface="Arial" pitchFamily="34" charset="0"/>
              </a:rPr>
              <a:t>1525 - 1540 Henry VIII married 6 times because he wanted a son. The six wives of King Henry VIII were, in order: Catherine of Aragon (annulled), Anne Boleyn (annulled then beheaded), Jane Seymour (died, childbed fever), Anne of Cleves (annulled), Catherine Howard (annulled then beheaded), and Catherine Parr (survived). Of the six queens, Catherine of Aragon, Anne Boleyn and Jane Seymour each gave Henry one child who survived infancy—two daughters and one son, all three of whom would eventually accede to the throne. They were Queen Mary I, Queen Elizabeth I, and King Edward VI.</a:t>
            </a:r>
          </a:p>
          <a:p>
            <a:pPr lvl="0"/>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After fight with pope (he wanted to get marriage annulled or be divorced) created the Church of England with himself the top person</a:t>
            </a:r>
          </a:p>
        </p:txBody>
      </p:sp>
      <p:sp>
        <p:nvSpPr>
          <p:cNvPr id="69634" name="AutoShape 2" descr="data:image/jpg;base64,/9j/4AAQSkZJRgABAQAAAQABAAD/2wCEAAkGBhQSEBQUEhIVFRUVGBsYFxgYGBocFxwcGhocHRgXFxkZHSYeGBokIB8YHy8iIycpLC0sHCAxNTIqNSYrLSkBCQoKDgwOGg8PGiwlHyU1LSwsKikvLCwsKSwsLC0qLCwsKSwsKSwsKSw0LCwsLCwsLCwsLCwsLCwsLCwsLCwsLP/AABEIAJUAfQMBIgACEQEDEQH/xAAbAAACAgMBAAAAAAAAAAAAAAAFBgMEAAECB//EADYQAAIBAgQDBgUDAwUBAAAAAAECEQMhAAQSMQVBUQYTImFxgTKRobHwQsHRI1LhBxRicvGC/8QAGQEAAwEBAQAAAAAAAAAAAAAAAQIDAAQF/8QAJBEAAgICAgEEAwEAAAAAAAAAAAECEQMhEjEEIjJBUROB8CP/2gAMAwEAAhEDEQA/AEGqt8RWOJsyMVwIOKhJIGOSB0xtd743AwUrBZXYDpjYpjHb7Y7y+XZ2CqCzHYAScakYjWiMXcnwmpVtTpO//UW9ybD3ODw4TQyVMVc2dbGNFJevMMf1HYETHzGKnEOOZqqrKp7lYinSonxMZgeJQdQsT4IFjcWmLmvgdJnDdjK4EuaNMc9VQyOk6RF+V8Vz2fGwzGWJ6d7f6gYv8K/0/wA1UpHvKCamJOqrVabiJ0rN/W+O8x/p7WpUgGopVZZjQ8TufFKqTeOZtMRifMfiyjV7L11E93rXqhDfQX5HligaIEgjEGUNTLAPTqkVA2lqVwZk2KgydhyG9sHjx1M3lS1VVXMUmUahbvFabkf3Dmf5s8ZWI1QFKKOWOO7HTFhvTETLh6MQMq9MYKQx0wxinGFJazYixJ/umWYPP9o5+WNNm2Iubfxg2wnKnGAY775o+I2iNuQIH0JGMWseZ/LfwMFNg0W+B8IOZrLTWw3Zug/nD/xXJrkMmauVoS8BJvymajnp1iLfRX7C59KVdxUdUDJALWEgi08pE/LDp2l7S5cZRx3ysXQhVUhjJ6wbAc8QyNuVFIpVZ5X3lcVWNdA7u+iXIKgiZCqJBFv0xsBIm7l2T4bSy41nSLAFj1iTfkMJBcyDM6bieV+XTHofZqvqQiAVnn1xDLaaL4UmmNfDuNIwIBBgapBkFeTA9MRNxRKphWUt0BBI9RyxUo5imcxUUkApTUGbTJmB9PnggtNVuqiW+/n54VMo4nmnaEPTzDwbMxIsJE7wdwOfqTgTTSBgl2hq6s1U8j+fvgcrwcdmP2o5MnuZwxxE2LD1SbWg2285t9vTHBYxEA+1955fm/XD2xNFdktjqjTxK1SwBAsZ2/LY3TbGAQ1UnFcrgimUZ20qJJ6fc9BgwewlU0+81pHofyPbEsmaGP3MpHHKfSFh2tjdMcziXN5V6TaXX+D6Yn4fk1ral70U3toVgfFO8EbRhvyxe0b8ckREA4r1FtjnOrUpsAQL7EGVPmDzxHSQk3vgPJ9GWPZ33gsN8NHZLjYQtTbeZHrgLw3hwcMzLYnSDexEE+pgzGDme7J1b1cuA5U6aqoZKuLSI3VviU/xjnm+R0QXAZaVNTVk62MCWBHP2t6Ylz/aNKKspMsu3n0nzwtZDN16NJx3TiRB1I0/M43wbsdXzdUM6NSpbs7giw/tB3P2xGMXdFpSSVsXmzWuo7TMnGwbYH8VULmKvdSE1sU/6ljp+kYjy3EHkKQDNhy+uO2EklRxTW7CRGJBivnSaT6KilWF4sd7gyN8T0MtUqLqSm5HUKY9rYflH7FpnLCcapc9saLdcdU+eCINHDV0IQPCxUMD/cJIdfqPYYYclmVagVckAgyRvtYfOLYUqmZIA0nYmPl/jF/KZkBCN1Yal2nUtyPWJHnbHiZoubtnrQpKi5luz/eqwqoKim4LMVKnnBA9NsI/GeDmhWgNqU3Vhb/yDj0ajnXajTWIkXgXOB3FeCior67SDp6ht+XnhcWZwl6ujTgpIVeE16ddGo1QA12GkASY3vAB6xyuAYIxSzuQbLVSjXvAbkflafy+BjoQZ2IPuCMGcnxPvlCOyzswb9Q5Mh5OL287eXptV0caeyTgdXwsCTpDg77TZo84+2GLhnFXoOz0RupWSJIBg35GLbyL+mBWQ4e2Wc1Coem+wYSCNmBgiTBwR4KKrGKV20VAdj4SpDzIjnbnMHEm92i0fbsuZjtVUBWs9ZnI1FkI8C6bjwiA1ugEc8Zme0VRqUCvVYuCr6m8BSAVgfptM7YF1NBpG7d4WBB/TpjlzDA+0HGZSqAryqkMsAk/CZEkRuY1C+ByNxBfamg+zhdVEabACwYyCV+Igze+AeXy+tkA3LAfM4cMzk6ZpCGJcsQyxbSYgg9LkHzGBHBuBaMy4qFSlI7qwKtzGlgDMja25GHjLQkluwdx2vrZGgiVIuIPhYifphp7G8RXuShU6lm4N4O1vn1wpcfzveZhiDKiy+gJ295wZ7F0tdVhy7sn5ER98JnV4tgxP1hzP8KFVfiXvIJDQQSBycEXMTfffeLrpy5RmVhcGDh3q5PUFjdSGB8tiPcTbCpxiiUqLJnUit9Ij6YXxMrb4th8jGq5IsJQktB/5A8uoxrK0WNwDYgn0npzxTr1iKLQTIt7G/8AOLGS4bWpqtTvCmraRM7SL2O4xpRq9loyug/lc2wUEHboZ+nTzxJw/P8AfsUfcSwI5geWO83wJ1y1HNiKgqi/d6hyJNtwRpYHfax5Yi4Rmpq04VQZI3ABkET5745JxpNtFU76FDtPlRSzNRYgHxD/AOt/rhfKeLD3/qDkQrU3Jkkmffp5ThGr2YRjuwT5QTOTLHYd4Tx6pTYqYaUIvvHMHr/jntgnlmLVPAAimTrDEEWgyNzzFrR8sAuDVU/3CmopZI8QUwYkTBNpwy8PpMXAowdTlEBg2eVhgbbc/cdcCXZSK0djhrxICk6WNr2AHK8X0/PFIU3FUKSk2KoYB5kz5GDi2F7mtprhop1IqhDcgGCVJtzFo573GMq0U7xyskeLu2YDXpkxJAF439cL0HbLOayil2eQisZWmvigE/DI2O28Hnhe4xUqJTJE6GbTyBW06YF73knnMYJVAuhVAhgCGJYnVJlfikCBa2++KfaHJp3U0iz6QGJIgiw1j0BMT/7gp7Fa0K+apQcMvYKoVrMf+P5+2AOcXwg+WGTsXRHd1WNo0ibwPX304bM/8mLjXrGutxCx0gAgTeNo9Pw4UON5jXVj+xQh9Rv9cFM7mJYBJJ03Ci/p9Jwu69RYnckk+5xHxIU+Q3kOkkHKPCO97pFPiqaQvlqNyfSdsX8zlAlRqVRmHdlxZS0sBYESIBsJ5W3wKpZkrTLKYanAEG4vII/OWLNB67FqtZWZgZdiL6WA0M0+9+h+VJfNhj8Fg16ugUqTDR3gcK0xMQ0EfCd/WSJxZ4lwGrRqKtSmacrKsgH6byQs64G5HiFsbzGafN1ndKYkgs4RDEAAExqJ23gzzxDxXj+Zq06NNnWpoYAOSVbS0D4gYLCBffbe8LV6Yz1tfsGdoc8XoS5lpUCDIIDbjyM4U66/1Bh47Xdnmo0qarl6gqFQXkTKoCWdSCbWBI3F8JNJ5qzimKPFE5yUmghwFE7/APqqxQAagsaokTE2BjnhtzQpFm7mm6peAT4o3W4YmZ2Ivt5YX+E8Lc0zVIISqzIp6lANQjfmPr0wylkqMWpqKY0r4QSSGW0hjblNxtHU4TI9lILRQz1JgT3isCCdWonUGImW2Mnztf2xPxrhZonQlZC2hSHUSoJAPOeUj8taztOuzM1fVrqIryQLqbK0CN46e2IKmXWh3YSqlTXSVlINhqJ1Lb9S7R9r4Ce2Z9HBoIabLpJqlhpafCBBLLHWYM9B86/FOBMuX1kzrDaYN4DFWkbi4I85PngrkjTOosxWqNOnmDeGD3ENF7HfrbFTjFCKBIcQ2qAp8QKsZnpJM+/zF7MhNenNLDb2QykZdh/eDPo1v2B+WFM1Ypx5YbuzefanR1GAAAJgbeXUjb3xs98KX2CFWVs+DlAwkGrUFgBsp5xy2+2ANFLfX54Z6mepV2UAd26wK7mSCW+EgDkFmw35Y4fshXrKKuXp94rEghIlSIsZOxBBB9emLeOuL32SzO1aKNPKTSJIPikj0Fh9Zwc7F8fqU3qq9M5hDTh1O+imPCQeii3pHQY4yIDZSbXXT8rfthVz7FaihTBJ5b3t9cTjPlJoo4pQQVXOxVqCkrrFx5KbeFlibcrTy6YtPmV0qFRQQDqbUTqvuVNlI8t8RcL7QijWov3C6qYhgSdNQEQ0z8JIJ8pi28ycY4srVpXLtSBPwglgurmQQIEffBcb6DyrsIdouI5p6aUnqHUACupZIlRElbkMpib8sL/G+yiJlFzNGohIbRVQM2sEmzaGEqOUSRsRzAKpTakQalP40OkMDEMJV0Ii8ERy6iMafhq1lZmKTIGg2ZgbnTa4B3EyLGOeDGTQJQTWgPlqTpRQhWCsGgkWOwYryO0H0HTBJOLhaPdJSWQ5bvQfFGmNPIbwZnebWx6YOytJ8rladWmCaVIACSIkCRY+QwndqOyqZYA0Ws5IFIklyYJ/pm5bY2PseWNJAjO1QNpK70S8krK05JJiFLd3BuBBNhAsR0wMqCZkA+JuQPW8HEmT4jU0AAaabPcEgEsFMNpmbLqE2GJc7nhUYMtJUEKuldpUaSdtz8X5JFbG5aonyOXAQgvDLTA+H4v7mtZTA+fpjfFKSZfWtU6i1MkaGBhmSUmd7kSN5HpiAVLn9Njf78tsUuL5QCoVVu80kqjCYbo8Ha041bBf0Lp2w15TMqEpot9Ag3sWPTqBcTz6YpdlK1Km+Y70A1O7K0ZAMOWAJX/lBJB9cFM0iqFC0nQhFDDmZazKDESIgeQ9cNkSdC4w7nuE0qOUybqVNRk1OOZDQyz5CdMc9uWN8G7X1MqHFOmGDmSBYA32ge3tgPl61Wmypm1M02CsotFOQdImL6dXzHnhm7G8HylcVjmAkKwCazpO3iiYn9ONFerQJ1w3/bEDI8Z7uk9NpIPiX1NiPIG31wAfOk1g55EH5Hb0xcqjHVHgFSqTAFt7/k4o4xg238k4uU1S+C9xLOUmbwGSdgoJJ/YYhr8aq0lYvDsyd2veDVoA20EmVI6jBTs9w9KRY6dRiGJ+w6DATtOsOFi0kiemIY5LlxR0zvjbLlLt5Xq5fuK1SVRYpRTRjIgBGYwQsc77AQRs39j+GM1Fczmm7vLga3ZoVSJMQATvt5zbcY8opWM9CPvhlz/G8xUy1OlUqsaYgIghVgWWQoGqIm/rjoko2c0eVHti9okde8BGkiREG3Lbe0YQe0/apqjhqQ0hCQKk7gjpG08/5wi5EslRFDMAd1BMRfVImMGK5GqmnItEX2B6ek4jOzpwxTZ02X0pqcnzIGpT1Pp8+WInTTA5cok25WN42xPmmYOFpk+Ix0sImQffGVsu4emGceNgQ2xWQRseX84yZXgns5IBIuSen+TYR74h7zUFvEyD0E2+/Pz8sXM5kgF7yCGQgEg+cEe37Yqj4WFvim5iZgjbzJMD/wAyJtV0XuDcMyzUa7uQa7OiUgTGifiqR+52wV4Bn0pZpGzD6gJ0XksUUhQJ3AsfK2KFPh9KnSoVlUO9RWapJOkeIqqwNtJE+vli5nuBImWoVy81Kssq8lQiCfU2uep9y38k6+Ps3neNs9c1wAGZi4Bgi40gQbHw6fKcA+MZJ0ddawHQOvmpm/0j2wRqVSiSUDh4fwnxhV1AiRZZEkyOh5YOcdpLn+6qDwqEARRyHIXwiyLG7kCcXJVE86pLLgef054YeC1BoINt4PPcH98AuHrNQe/8YJ5WiVeATv8Ahw3kb0Hx1qwmVK1mDD4uY6nY++FntReonof2w45mpad/CAx8xuPbCZ2oEVF/6n745/H3NFcvtASry6nDTVyq6ImQolfI8rH1wtqfh6zhjzDHRAESQI9J/wAY7MhHClZvhtIouoiRuZE+Xta/v85skuqsSBOgE3+W3vjdM3sbXt5bbY44Uy/1CSRJER7z+2Is6Y6uiyuaRKqs4OkjZRImTNgPUfPHfFsxTepTmXpyNWnfmSBPOPviqwPepfkbn0aDiTMZRiAxvDDbptMfTDI10kiVoFELBIJESCARqvb0j64ip1BTdCQtRQLqwsYjwk7n9sQd+YedlIAj139bDF/JUEeop3gk6VU6tIBLE9bRbrON0S3QdzvAQ1HvMnqSmwlqX6kNyNQ/UoJkH64BrSZtKVHghYLsbDQvrEsQQPXHpeSqq6BlkA7EWP8AP/mKPEMrQrVNFZArEE94h0m39w2M/gxqJ3QscICJw7NVBpZnmmOoUTqPzj5YpdlO0NKmjpVYKAQUnmDMj5398D+KcK7l6qd62kMbBvCwBkEgWwCAnAWNZbTBKTh+yXh9cq+ocsGsjW1PqIvqA388ZjMNmSsbC/SX14uRrbT5RPQxvHl9cKvajMa3UxFjb3xmMxPDBKVobM3xYGo7jDE1cl1HqfX8jGYzHTNEMTZ3Vr2kACP3BxLw2uVpbAi5IInl/j643jMSaR1RfZzUq/1FMbr99WDhzB0r0iItHrtM8t4xmMwDS6KtNKTof6IE7+I9BjVWuVKBCV03BBvcH/GMxmFEDuS7YP8A7Z37sSngF7bA6ojz28sLXFe1z1Ky6kF0kQdrGeV5xmMw0Yp2mJOTVNHWeqhsvqiCY59cAw0e+MxmG8dUmJndtH//2Q==">
            <a:hlinkClick r:id="rId2"/>
          </p:cNvPr>
          <p:cNvSpPr>
            <a:spLocks noChangeAspect="1" noChangeArrowheads="1"/>
          </p:cNvSpPr>
          <p:nvPr/>
        </p:nvSpPr>
        <p:spPr bwMode="auto">
          <a:xfrm>
            <a:off x="155575" y="-677863"/>
            <a:ext cx="1190625" cy="14192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9636" name="AutoShape 4" descr="data:image/jpg;base64,/9j/4AAQSkZJRgABAQAAAQABAAD/2wCEAAkGBhQSEBQUEhIVFRUVGBsYFxgYGBocFxwcGhocHRgXFxkZHSYeGBokIB8YHy8iIycpLC0sHCAxNTIqNSYrLSkBCQoKDgwOGg8PGiwlHyU1LSwsKikvLCwsKSwsLC0qLCwsKSwsKSwsKSw0LCwsLCwsLCwsLCwsLCwsLCwsLCwsLP/AABEIAJUAfQMBIgACEQEDEQH/xAAbAAACAgMBAAAAAAAAAAAAAAAFBgMEAAECB//EADYQAAIBAgQDBgUDAwUBAAAAAAECEQMhAAQSMQVBUQYTImFxgTKRobHwQsHRI1LhBxRicvGC/8QAGQEAAwEBAQAAAAAAAAAAAAAAAQIDAAQF/8QAJBEAAgICAgEEAwEAAAAAAAAAAAECEQMhEjEEIjJBUROB8CP/2gAMAwEAAhEDEQA/AEGqt8RWOJsyMVwIOKhJIGOSB0xtd743AwUrBZXYDpjYpjHb7Y7y+XZ2CqCzHYAScakYjWiMXcnwmpVtTpO//UW9ybD3ODw4TQyVMVc2dbGNFJevMMf1HYETHzGKnEOOZqqrKp7lYinSonxMZgeJQdQsT4IFjcWmLmvgdJnDdjK4EuaNMc9VQyOk6RF+V8Vz2fGwzGWJ6d7f6gYv8K/0/wA1UpHvKCamJOqrVabiJ0rN/W+O8x/p7WpUgGopVZZjQ8TufFKqTeOZtMRifMfiyjV7L11E93rXqhDfQX5HligaIEgjEGUNTLAPTqkVA2lqVwZk2KgydhyG9sHjx1M3lS1VVXMUmUahbvFabkf3Dmf5s8ZWI1QFKKOWOO7HTFhvTETLh6MQMq9MYKQx0wxinGFJazYixJ/umWYPP9o5+WNNm2Iubfxg2wnKnGAY775o+I2iNuQIH0JGMWseZ/LfwMFNg0W+B8IOZrLTWw3Zug/nD/xXJrkMmauVoS8BJvymajnp1iLfRX7C59KVdxUdUDJALWEgi08pE/LDp2l7S5cZRx3ysXQhVUhjJ6wbAc8QyNuVFIpVZ5X3lcVWNdA7u+iXIKgiZCqJBFv0xsBIm7l2T4bSy41nSLAFj1iTfkMJBcyDM6bieV+XTHofZqvqQiAVnn1xDLaaL4UmmNfDuNIwIBBgapBkFeTA9MRNxRKphWUt0BBI9RyxUo5imcxUUkApTUGbTJmB9PnggtNVuqiW+/n54VMo4nmnaEPTzDwbMxIsJE7wdwOfqTgTTSBgl2hq6s1U8j+fvgcrwcdmP2o5MnuZwxxE2LD1SbWg2285t9vTHBYxEA+1955fm/XD2xNFdktjqjTxK1SwBAsZ2/LY3TbGAQ1UnFcrgimUZ20qJJ6fc9BgwewlU0+81pHofyPbEsmaGP3MpHHKfSFh2tjdMcziXN5V6TaXX+D6Yn4fk1ral70U3toVgfFO8EbRhvyxe0b8ckREA4r1FtjnOrUpsAQL7EGVPmDzxHSQk3vgPJ9GWPZ33gsN8NHZLjYQtTbeZHrgLw3hwcMzLYnSDexEE+pgzGDme7J1b1cuA5U6aqoZKuLSI3VviU/xjnm+R0QXAZaVNTVk62MCWBHP2t6Ylz/aNKKspMsu3n0nzwtZDN16NJx3TiRB1I0/M43wbsdXzdUM6NSpbs7giw/tB3P2xGMXdFpSSVsXmzWuo7TMnGwbYH8VULmKvdSE1sU/6ljp+kYjy3EHkKQDNhy+uO2EklRxTW7CRGJBivnSaT6KilWF4sd7gyN8T0MtUqLqSm5HUKY9rYflH7FpnLCcapc9saLdcdU+eCINHDV0IQPCxUMD/cJIdfqPYYYclmVagVckAgyRvtYfOLYUqmZIA0nYmPl/jF/KZkBCN1Yal2nUtyPWJHnbHiZoubtnrQpKi5luz/eqwqoKim4LMVKnnBA9NsI/GeDmhWgNqU3Vhb/yDj0ajnXajTWIkXgXOB3FeCior67SDp6ht+XnhcWZwl6ujTgpIVeE16ddGo1QA12GkASY3vAB6xyuAYIxSzuQbLVSjXvAbkflafy+BjoQZ2IPuCMGcnxPvlCOyzswb9Q5Mh5OL287eXptV0caeyTgdXwsCTpDg77TZo84+2GLhnFXoOz0RupWSJIBg35GLbyL+mBWQ4e2Wc1Coem+wYSCNmBgiTBwR4KKrGKV20VAdj4SpDzIjnbnMHEm92i0fbsuZjtVUBWs9ZnI1FkI8C6bjwiA1ugEc8Zme0VRqUCvVYuCr6m8BSAVgfptM7YF1NBpG7d4WBB/TpjlzDA+0HGZSqAryqkMsAk/CZEkRuY1C+ByNxBfamg+zhdVEabACwYyCV+Igze+AeXy+tkA3LAfM4cMzk6ZpCGJcsQyxbSYgg9LkHzGBHBuBaMy4qFSlI7qwKtzGlgDMja25GHjLQkluwdx2vrZGgiVIuIPhYifphp7G8RXuShU6lm4N4O1vn1wpcfzveZhiDKiy+gJ295wZ7F0tdVhy7sn5ER98JnV4tgxP1hzP8KFVfiXvIJDQQSBycEXMTfffeLrpy5RmVhcGDh3q5PUFjdSGB8tiPcTbCpxiiUqLJnUit9Ij6YXxMrb4th8jGq5IsJQktB/5A8uoxrK0WNwDYgn0npzxTr1iKLQTIt7G/8AOLGS4bWpqtTvCmraRM7SL2O4xpRq9loyug/lc2wUEHboZ+nTzxJw/P8AfsUfcSwI5geWO83wJ1y1HNiKgqi/d6hyJNtwRpYHfax5Yi4Rmpq04VQZI3ABkET5745JxpNtFU76FDtPlRSzNRYgHxD/AOt/rhfKeLD3/qDkQrU3Jkkmffp5ThGr2YRjuwT5QTOTLHYd4Tx6pTYqYaUIvvHMHr/jntgnlmLVPAAimTrDEEWgyNzzFrR8sAuDVU/3CmopZI8QUwYkTBNpwy8PpMXAowdTlEBg2eVhgbbc/cdcCXZSK0djhrxICk6WNr2AHK8X0/PFIU3FUKSk2KoYB5kz5GDi2F7mtprhop1IqhDcgGCVJtzFo573GMq0U7xyskeLu2YDXpkxJAF439cL0HbLOayil2eQisZWmvigE/DI2O28Hnhe4xUqJTJE6GbTyBW06YF73knnMYJVAuhVAhgCGJYnVJlfikCBa2++KfaHJp3U0iz6QGJIgiw1j0BMT/7gp7Fa0K+apQcMvYKoVrMf+P5+2AOcXwg+WGTsXRHd1WNo0ibwPX304bM/8mLjXrGutxCx0gAgTeNo9Pw4UON5jXVj+xQh9Rv9cFM7mJYBJJ03Ci/p9Jwu69RYnckk+5xHxIU+Q3kOkkHKPCO97pFPiqaQvlqNyfSdsX8zlAlRqVRmHdlxZS0sBYESIBsJ5W3wKpZkrTLKYanAEG4vII/OWLNB67FqtZWZgZdiL6WA0M0+9+h+VJfNhj8Fg16ugUqTDR3gcK0xMQ0EfCd/WSJxZ4lwGrRqKtSmacrKsgH6byQs64G5HiFsbzGafN1ndKYkgs4RDEAAExqJ23gzzxDxXj+Zq06NNnWpoYAOSVbS0D4gYLCBffbe8LV6Yz1tfsGdoc8XoS5lpUCDIIDbjyM4U66/1Bh47Xdnmo0qarl6gqFQXkTKoCWdSCbWBI3F8JNJ5qzimKPFE5yUmghwFE7/APqqxQAagsaokTE2BjnhtzQpFm7mm6peAT4o3W4YmZ2Ivt5YX+E8Lc0zVIISqzIp6lANQjfmPr0wylkqMWpqKY0r4QSSGW0hjblNxtHU4TI9lILRQz1JgT3isCCdWonUGImW2Mnztf2xPxrhZonQlZC2hSHUSoJAPOeUj8taztOuzM1fVrqIryQLqbK0CN46e2IKmXWh3YSqlTXSVlINhqJ1Lb9S7R9r4Ce2Z9HBoIabLpJqlhpafCBBLLHWYM9B86/FOBMuX1kzrDaYN4DFWkbi4I85PngrkjTOosxWqNOnmDeGD3ENF7HfrbFTjFCKBIcQ2qAp8QKsZnpJM+/zF7MhNenNLDb2QykZdh/eDPo1v2B+WFM1Ypx5YbuzefanR1GAAAJgbeXUjb3xs98KX2CFWVs+DlAwkGrUFgBsp5xy2+2ANFLfX54Z6mepV2UAd26wK7mSCW+EgDkFmw35Y4fshXrKKuXp94rEghIlSIsZOxBBB9emLeOuL32SzO1aKNPKTSJIPikj0Fh9Zwc7F8fqU3qq9M5hDTh1O+imPCQeii3pHQY4yIDZSbXXT8rfthVz7FaihTBJ5b3t9cTjPlJoo4pQQVXOxVqCkrrFx5KbeFlibcrTy6YtPmV0qFRQQDqbUTqvuVNlI8t8RcL7QijWov3C6qYhgSdNQEQ0z8JIJ8pi28ycY4srVpXLtSBPwglgurmQQIEffBcb6DyrsIdouI5p6aUnqHUACupZIlRElbkMpib8sL/G+yiJlFzNGohIbRVQM2sEmzaGEqOUSRsRzAKpTakQalP40OkMDEMJV0Ii8ERy6iMafhq1lZmKTIGg2ZgbnTa4B3EyLGOeDGTQJQTWgPlqTpRQhWCsGgkWOwYryO0H0HTBJOLhaPdJSWQ5bvQfFGmNPIbwZnebWx6YOytJ8rladWmCaVIACSIkCRY+QwndqOyqZYA0Ws5IFIklyYJ/pm5bY2PseWNJAjO1QNpK70S8krK05JJiFLd3BuBBNhAsR0wMqCZkA+JuQPW8HEmT4jU0AAaabPcEgEsFMNpmbLqE2GJc7nhUYMtJUEKuldpUaSdtz8X5JFbG5aonyOXAQgvDLTA+H4v7mtZTA+fpjfFKSZfWtU6i1MkaGBhmSUmd7kSN5HpiAVLn9Njf78tsUuL5QCoVVu80kqjCYbo8Ha041bBf0Lp2w15TMqEpot9Ag3sWPTqBcTz6YpdlK1Km+Y70A1O7K0ZAMOWAJX/lBJB9cFM0iqFC0nQhFDDmZazKDESIgeQ9cNkSdC4w7nuE0qOUybqVNRk1OOZDQyz5CdMc9uWN8G7X1MqHFOmGDmSBYA32ge3tgPl61Wmypm1M02CsotFOQdImL6dXzHnhm7G8HylcVjmAkKwCazpO3iiYn9ONFerQJ1w3/bEDI8Z7uk9NpIPiX1NiPIG31wAfOk1g55EH5Hb0xcqjHVHgFSqTAFt7/k4o4xg238k4uU1S+C9xLOUmbwGSdgoJJ/YYhr8aq0lYvDsyd2veDVoA20EmVI6jBTs9w9KRY6dRiGJ+w6DATtOsOFi0kiemIY5LlxR0zvjbLlLt5Xq5fuK1SVRYpRTRjIgBGYwQsc77AQRs39j+GM1Fczmm7vLga3ZoVSJMQATvt5zbcY8opWM9CPvhlz/G8xUy1OlUqsaYgIghVgWWQoGqIm/rjoko2c0eVHti9okde8BGkiREG3Lbe0YQe0/apqjhqQ0hCQKk7gjpG08/5wi5EslRFDMAd1BMRfVImMGK5GqmnItEX2B6ek4jOzpwxTZ02X0pqcnzIGpT1Pp8+WInTTA5cok25WN42xPmmYOFpk+Ix0sImQffGVsu4emGceNgQ2xWQRseX84yZXgns5IBIuSen+TYR74h7zUFvEyD0E2+/Pz8sXM5kgF7yCGQgEg+cEe37Yqj4WFvim5iZgjbzJMD/wAyJtV0XuDcMyzUa7uQa7OiUgTGifiqR+52wV4Bn0pZpGzD6gJ0XksUUhQJ3AsfK2KFPh9KnSoVlUO9RWapJOkeIqqwNtJE+vli5nuBImWoVy81Kssq8lQiCfU2uep9y38k6+Ps3neNs9c1wAGZi4Bgi40gQbHw6fKcA+MZJ0ddawHQOvmpm/0j2wRqVSiSUDh4fwnxhV1AiRZZEkyOh5YOcdpLn+6qDwqEARRyHIXwiyLG7kCcXJVE86pLLgef054YeC1BoINt4PPcH98AuHrNQe/8YJ5WiVeATv8Ahw3kb0Hx1qwmVK1mDD4uY6nY++FntReonof2w45mpad/CAx8xuPbCZ2oEVF/6n745/H3NFcvtASry6nDTVyq6ImQolfI8rH1wtqfh6zhjzDHRAESQI9J/wAY7MhHClZvhtIouoiRuZE+Xta/v85skuqsSBOgE3+W3vjdM3sbXt5bbY44Uy/1CSRJER7z+2Is6Y6uiyuaRKqs4OkjZRImTNgPUfPHfFsxTepTmXpyNWnfmSBPOPviqwPepfkbn0aDiTMZRiAxvDDbptMfTDI10kiVoFELBIJESCARqvb0j64ip1BTdCQtRQLqwsYjwk7n9sQd+YedlIAj139bDF/JUEeop3gk6VU6tIBLE9bRbrON0S3QdzvAQ1HvMnqSmwlqX6kNyNQ/UoJkH64BrSZtKVHghYLsbDQvrEsQQPXHpeSqq6BlkA7EWP8AP/mKPEMrQrVNFZArEE94h0m39w2M/gxqJ3QscICJw7NVBpZnmmOoUTqPzj5YpdlO0NKmjpVYKAQUnmDMj5398D+KcK7l6qd62kMbBvCwBkEgWwCAnAWNZbTBKTh+yXh9cq+ocsGsjW1PqIvqA388ZjMNmSsbC/SX14uRrbT5RPQxvHl9cKvajMa3UxFjb3xmMxPDBKVobM3xYGo7jDE1cl1HqfX8jGYzHTNEMTZ3Vr2kACP3BxLw2uVpbAi5IInl/j643jMSaR1RfZzUq/1FMbr99WDhzB0r0iItHrtM8t4xmMwDS6KtNKTof6IE7+I9BjVWuVKBCV03BBvcH/GMxmFEDuS7YP8A7Z37sSngF7bA6ojz28sLXFe1z1Ky6kF0kQdrGeV5xmMw0Yp2mJOTVNHWeqhsvqiCY59cAw0e+MxmG8dUmJndtH//2Q==">
            <a:hlinkClick r:id="rId2"/>
          </p:cNvPr>
          <p:cNvSpPr>
            <a:spLocks noChangeAspect="1" noChangeArrowheads="1"/>
          </p:cNvSpPr>
          <p:nvPr/>
        </p:nvSpPr>
        <p:spPr bwMode="auto">
          <a:xfrm>
            <a:off x="155575" y="-677863"/>
            <a:ext cx="1190625" cy="14192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http://edu.glogster.com/media/9/37/30/46/37304610.jpg"/>
          <p:cNvPicPr>
            <a:picLocks noChangeAspect="1" noChangeArrowheads="1"/>
          </p:cNvPicPr>
          <p:nvPr/>
        </p:nvPicPr>
        <p:blipFill>
          <a:blip r:embed="rId3" cstate="print"/>
          <a:srcRect/>
          <a:stretch>
            <a:fillRect/>
          </a:stretch>
        </p:blipFill>
        <p:spPr bwMode="auto">
          <a:xfrm>
            <a:off x="0" y="2976683"/>
            <a:ext cx="4495800" cy="3881317"/>
          </a:xfrm>
          <a:prstGeom prst="rect">
            <a:avLst/>
          </a:prstGeom>
          <a:noFill/>
        </p:spPr>
      </p:pic>
      <p:pic>
        <p:nvPicPr>
          <p:cNvPr id="7174" name="Picture 6" descr="http://bradfordschools.net/blog/bankfoot/files/2012/03/henry_viii_470_470x300.jpg"/>
          <p:cNvPicPr>
            <a:picLocks noChangeAspect="1" noChangeArrowheads="1"/>
          </p:cNvPicPr>
          <p:nvPr/>
        </p:nvPicPr>
        <p:blipFill>
          <a:blip r:embed="rId4" cstate="print"/>
          <a:srcRect/>
          <a:stretch>
            <a:fillRect/>
          </a:stretch>
        </p:blipFill>
        <p:spPr bwMode="auto">
          <a:xfrm>
            <a:off x="0" y="152400"/>
            <a:ext cx="4495800" cy="2857500"/>
          </a:xfrm>
          <a:prstGeom prst="rect">
            <a:avLst/>
          </a:prstGeom>
          <a:noFill/>
        </p:spPr>
      </p:pic>
    </p:spTree>
    <p:extLst>
      <p:ext uri="{BB962C8B-B14F-4D97-AF65-F5344CB8AC3E}">
        <p14:creationId xmlns:p14="http://schemas.microsoft.com/office/powerpoint/2010/main" val="361358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4700" y="304799"/>
            <a:ext cx="4330700" cy="6404831"/>
          </a:xfrm>
        </p:spPr>
        <p:txBody>
          <a:bodyPr>
            <a:normAutofit/>
          </a:bodyPr>
          <a:lstStyle/>
          <a:p>
            <a:pPr lvl="0"/>
            <a:r>
              <a:rPr lang="en-US" dirty="0" smtClean="0">
                <a:latin typeface="Arial" pitchFamily="34" charset="0"/>
                <a:cs typeface="Arial" pitchFamily="34" charset="0"/>
              </a:rPr>
              <a:t>1547 Henry’s son Edward became King at 10 years old after Henry’s death, he died within 6 years, and Mary became Queen of England.</a:t>
            </a:r>
          </a:p>
          <a:p>
            <a:pPr lvl="0"/>
            <a:r>
              <a:rPr lang="en-US" dirty="0" smtClean="0">
                <a:latin typeface="Arial" pitchFamily="34" charset="0"/>
                <a:cs typeface="Arial" pitchFamily="34" charset="0"/>
              </a:rPr>
              <a:t>1553 – 1558</a:t>
            </a:r>
            <a:r>
              <a:rPr lang="en-US" dirty="0" smtClean="0"/>
              <a:t> </a:t>
            </a:r>
            <a:r>
              <a:rPr lang="en-US" dirty="0" smtClean="0">
                <a:latin typeface="Arial" pitchFamily="34" charset="0"/>
                <a:cs typeface="Arial" pitchFamily="34" charset="0"/>
              </a:rPr>
              <a:t>Mary wanted England to be Catholic again. She earned her name “</a:t>
            </a:r>
            <a:r>
              <a:rPr lang="en-US" dirty="0" smtClean="0">
                <a:solidFill>
                  <a:srgbClr val="FF0000"/>
                </a:solidFill>
                <a:latin typeface="Arial" pitchFamily="34" charset="0"/>
                <a:cs typeface="Arial" pitchFamily="34" charset="0"/>
              </a:rPr>
              <a:t>Bloody Mary</a:t>
            </a:r>
            <a:r>
              <a:rPr lang="en-US" dirty="0" smtClean="0">
                <a:latin typeface="Arial" pitchFamily="34" charset="0"/>
                <a:cs typeface="Arial" pitchFamily="34" charset="0"/>
              </a:rPr>
              <a:t>” for having burned at the stake over 300 Protestants for the Roman Catholic faith </a:t>
            </a:r>
          </a:p>
          <a:p>
            <a:r>
              <a:rPr lang="en-US" dirty="0" smtClean="0">
                <a:latin typeface="Arial" pitchFamily="34" charset="0"/>
                <a:cs typeface="Arial" pitchFamily="34" charset="0"/>
              </a:rPr>
              <a:t>Mary died 1558, her sister Elizabeth became queen</a:t>
            </a:r>
          </a:p>
          <a:p>
            <a:pPr lvl="0"/>
            <a:endParaRPr lang="en-US" sz="2400" dirty="0" smtClean="0">
              <a:latin typeface="Arial" pitchFamily="34" charset="0"/>
              <a:cs typeface="Arial" pitchFamily="34" charset="0"/>
            </a:endParaRPr>
          </a:p>
          <a:p>
            <a:endParaRPr lang="en-US" dirty="0"/>
          </a:p>
        </p:txBody>
      </p:sp>
      <p:pic>
        <p:nvPicPr>
          <p:cNvPr id="75778" name="Picture 2" descr="http://1henry6.wikidot.com/local--files/edward-vi/Edward_VI_of_England_c__1546.jpg"/>
          <p:cNvPicPr>
            <a:picLocks noChangeAspect="1" noChangeArrowheads="1"/>
          </p:cNvPicPr>
          <p:nvPr/>
        </p:nvPicPr>
        <p:blipFill>
          <a:blip r:embed="rId2" cstate="print"/>
          <a:srcRect/>
          <a:stretch>
            <a:fillRect/>
          </a:stretch>
        </p:blipFill>
        <p:spPr bwMode="auto">
          <a:xfrm>
            <a:off x="152400" y="152400"/>
            <a:ext cx="2743200" cy="3664227"/>
          </a:xfrm>
          <a:prstGeom prst="rect">
            <a:avLst/>
          </a:prstGeom>
          <a:noFill/>
        </p:spPr>
      </p:pic>
      <p:pic>
        <p:nvPicPr>
          <p:cNvPr id="75780" name="Picture 4" descr="http://geocachefanatic.com/wp-content/uploads/2009/06/mary1england1544_mid.jpg"/>
          <p:cNvPicPr>
            <a:picLocks noChangeAspect="1" noChangeArrowheads="1"/>
          </p:cNvPicPr>
          <p:nvPr/>
        </p:nvPicPr>
        <p:blipFill>
          <a:blip r:embed="rId3" cstate="print"/>
          <a:srcRect/>
          <a:stretch>
            <a:fillRect/>
          </a:stretch>
        </p:blipFill>
        <p:spPr bwMode="auto">
          <a:xfrm>
            <a:off x="1752600" y="2971800"/>
            <a:ext cx="2832100" cy="3737831"/>
          </a:xfrm>
          <a:prstGeom prst="rect">
            <a:avLst/>
          </a:prstGeom>
          <a:noFill/>
        </p:spPr>
      </p:pic>
    </p:spTree>
    <p:extLst>
      <p:ext uri="{BB962C8B-B14F-4D97-AF65-F5344CB8AC3E}">
        <p14:creationId xmlns:p14="http://schemas.microsoft.com/office/powerpoint/2010/main" val="106013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XkYPs2GRzZA/Tb04R7QLoFI/AAAAAAAAANY/f4MCX0XRTIw/s1600/Mary%2Bm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638" y="1066800"/>
            <a:ext cx="4114800" cy="37870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6128" y="408372"/>
            <a:ext cx="4679272" cy="1039427"/>
          </a:xfrm>
        </p:spPr>
        <p:txBody>
          <a:bodyPr>
            <a:noAutofit/>
          </a:bodyPr>
          <a:lstStyle/>
          <a:p>
            <a:r>
              <a:rPr lang="en-US" sz="4800" dirty="0" smtClean="0">
                <a:solidFill>
                  <a:srgbClr val="FF0000"/>
                </a:solidFill>
                <a:effectLst>
                  <a:outerShdw blurRad="50800" dist="50800" dir="5400000" algn="ctr" rotWithShape="0">
                    <a:schemeClr val="tx1"/>
                  </a:outerShdw>
                </a:effectLst>
              </a:rPr>
              <a:t>Bloody Mary</a:t>
            </a:r>
            <a:endParaRPr lang="en-US" sz="4800" dirty="0">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idx="1"/>
          </p:nvPr>
        </p:nvSpPr>
        <p:spPr>
          <a:xfrm>
            <a:off x="228600" y="1676400"/>
            <a:ext cx="4800600" cy="4800600"/>
          </a:xfrm>
        </p:spPr>
        <p:txBody>
          <a:bodyPr>
            <a:normAutofit fontScale="85000" lnSpcReduction="10000"/>
          </a:bodyPr>
          <a:lstStyle/>
          <a:p>
            <a:r>
              <a:rPr lang="en-US" dirty="0"/>
              <a:t>Mary, Mary, quite contrary</a:t>
            </a:r>
          </a:p>
          <a:p>
            <a:r>
              <a:rPr lang="en-US" dirty="0"/>
              <a:t>How does your garden grow?</a:t>
            </a:r>
          </a:p>
          <a:p>
            <a:r>
              <a:rPr lang="en-US" dirty="0"/>
              <a:t>With silver bells and cockleshells</a:t>
            </a:r>
          </a:p>
          <a:p>
            <a:r>
              <a:rPr lang="en-US" dirty="0"/>
              <a:t>And pretty maids all in a row</a:t>
            </a:r>
            <a:r>
              <a:rPr lang="en-US" dirty="0" smtClean="0"/>
              <a:t>.</a:t>
            </a:r>
          </a:p>
          <a:p>
            <a:endParaRPr lang="en-US" dirty="0" smtClean="0"/>
          </a:p>
          <a:p>
            <a:r>
              <a:rPr lang="en-US" dirty="0" smtClean="0"/>
              <a:t>Queen </a:t>
            </a:r>
            <a:r>
              <a:rPr lang="en-US" dirty="0"/>
              <a:t>Mary was a </a:t>
            </a:r>
            <a:r>
              <a:rPr lang="en-US" dirty="0" smtClean="0"/>
              <a:t>Catholic </a:t>
            </a:r>
            <a:r>
              <a:rPr lang="en-US" dirty="0"/>
              <a:t>and the garden referred to </a:t>
            </a:r>
            <a:r>
              <a:rPr lang="en-US" dirty="0" smtClean="0"/>
              <a:t>is the graveyards </a:t>
            </a:r>
            <a:r>
              <a:rPr lang="en-US" dirty="0"/>
              <a:t>which were increasing in size with those who dared to continue to </a:t>
            </a:r>
            <a:r>
              <a:rPr lang="en-US" dirty="0" smtClean="0"/>
              <a:t>practice the </a:t>
            </a:r>
            <a:r>
              <a:rPr lang="en-US" dirty="0"/>
              <a:t>Protestant faith. The silver bells and cockle shells were </a:t>
            </a:r>
            <a:r>
              <a:rPr lang="en-US" dirty="0" smtClean="0"/>
              <a:t>instruments </a:t>
            </a:r>
            <a:r>
              <a:rPr lang="en-US" dirty="0"/>
              <a:t>of torture. The 'maids' were a device to behead people similar to the guillotine.</a:t>
            </a:r>
          </a:p>
        </p:txBody>
      </p:sp>
    </p:spTree>
    <p:extLst>
      <p:ext uri="{BB962C8B-B14F-4D97-AF65-F5344CB8AC3E}">
        <p14:creationId xmlns:p14="http://schemas.microsoft.com/office/powerpoint/2010/main" val="202358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308352"/>
            <a:ext cx="5791200" cy="6713888"/>
          </a:xfrm>
        </p:spPr>
        <p:txBody>
          <a:bodyPr>
            <a:normAutofit lnSpcReduction="10000"/>
          </a:bodyPr>
          <a:lstStyle/>
          <a:p>
            <a:pPr lvl="2">
              <a:buFont typeface="Wingdings" pitchFamily="2" charset="2"/>
              <a:buChar char="§"/>
            </a:pPr>
            <a:r>
              <a:rPr lang="en-US" sz="2000" dirty="0" smtClean="0">
                <a:latin typeface="Arial" pitchFamily="34" charset="0"/>
                <a:cs typeface="Arial" pitchFamily="34" charset="0"/>
              </a:rPr>
              <a:t>Elizabeth made England Protestant. This was a time of world exploring, colonizing and William Shakespeare.</a:t>
            </a:r>
          </a:p>
          <a:p>
            <a:pPr lvl="2">
              <a:buFont typeface="Wingdings" pitchFamily="2" charset="2"/>
              <a:buChar char="§"/>
            </a:pPr>
            <a:r>
              <a:rPr lang="en-US" sz="2000" dirty="0" smtClean="0">
                <a:latin typeface="Arial" pitchFamily="34" charset="0"/>
                <a:cs typeface="Arial" pitchFamily="34" charset="0"/>
              </a:rPr>
              <a:t>She died in 1603, her nephew James becomes King of Scotland and England and authorizes the </a:t>
            </a:r>
            <a:r>
              <a:rPr lang="en-US" sz="2000" b="1" dirty="0" smtClean="0">
                <a:latin typeface="Arial" pitchFamily="34" charset="0"/>
                <a:cs typeface="Arial" pitchFamily="34" charset="0"/>
              </a:rPr>
              <a:t>KING JAMES BIBLE</a:t>
            </a:r>
          </a:p>
          <a:p>
            <a:pPr lvl="2">
              <a:buFont typeface="Wingdings" pitchFamily="2" charset="2"/>
              <a:buChar char="§"/>
            </a:pPr>
            <a:r>
              <a:rPr lang="en-US" sz="2000" dirty="0" smtClean="0">
                <a:latin typeface="Arial" pitchFamily="34" charset="0"/>
                <a:cs typeface="Arial" pitchFamily="34" charset="0"/>
              </a:rPr>
              <a:t>British settled the colonies (1718) in N. America </a:t>
            </a:r>
            <a:endParaRPr lang="en-US" sz="2000" dirty="0">
              <a:latin typeface="Arial" pitchFamily="34" charset="0"/>
              <a:cs typeface="Arial" pitchFamily="34" charset="0"/>
            </a:endParaRPr>
          </a:p>
          <a:p>
            <a:pPr lvl="2">
              <a:buFont typeface="Wingdings" pitchFamily="2" charset="2"/>
              <a:buChar char="§"/>
            </a:pPr>
            <a:r>
              <a:rPr lang="en-US" sz="2000" dirty="0" smtClean="0">
                <a:latin typeface="Arial" pitchFamily="34" charset="0"/>
                <a:cs typeface="Arial" pitchFamily="34" charset="0"/>
              </a:rPr>
              <a:t>(1733) </a:t>
            </a:r>
            <a:r>
              <a:rPr lang="en-US" sz="2000" b="1" dirty="0" smtClean="0">
                <a:latin typeface="Arial" pitchFamily="34" charset="0"/>
                <a:cs typeface="Arial" pitchFamily="34" charset="0"/>
              </a:rPr>
              <a:t>Industrial Revolution </a:t>
            </a:r>
            <a:r>
              <a:rPr lang="en-US" sz="2000" dirty="0" smtClean="0">
                <a:latin typeface="Arial" pitchFamily="34" charset="0"/>
                <a:cs typeface="Arial" pitchFamily="34" charset="0"/>
              </a:rPr>
              <a:t>(see slides)</a:t>
            </a:r>
          </a:p>
          <a:p>
            <a:pPr lvl="2">
              <a:buFont typeface="Wingdings" pitchFamily="2" charset="2"/>
              <a:buChar char="§"/>
            </a:pPr>
            <a:r>
              <a:rPr lang="en-US" sz="2000" dirty="0" smtClean="0">
                <a:latin typeface="Arial" pitchFamily="34" charset="0"/>
                <a:cs typeface="Arial" pitchFamily="34" charset="0"/>
              </a:rPr>
              <a:t>The</a:t>
            </a:r>
            <a:r>
              <a:rPr lang="en-US" sz="2000" dirty="0">
                <a:latin typeface="Arial" pitchFamily="34" charset="0"/>
                <a:cs typeface="Arial" pitchFamily="34" charset="0"/>
              </a:rPr>
              <a:t> </a:t>
            </a:r>
            <a:r>
              <a:rPr lang="en-US" sz="2000" b="1" dirty="0">
                <a:latin typeface="Arial" pitchFamily="34" charset="0"/>
                <a:cs typeface="Arial" pitchFamily="34" charset="0"/>
              </a:rPr>
              <a:t>French and Indian War</a:t>
            </a:r>
            <a:r>
              <a:rPr lang="en-US" sz="2000" dirty="0">
                <a:latin typeface="Arial" pitchFamily="34" charset="0"/>
                <a:cs typeface="Arial" pitchFamily="34" charset="0"/>
              </a:rPr>
              <a:t> (1754–1763) is </a:t>
            </a:r>
            <a:r>
              <a:rPr lang="en-US" sz="2000" dirty="0" smtClean="0">
                <a:latin typeface="Arial" pitchFamily="34" charset="0"/>
                <a:cs typeface="Arial" pitchFamily="34" charset="0"/>
              </a:rPr>
              <a:t>the war between Britain and France for control of </a:t>
            </a:r>
            <a:r>
              <a:rPr lang="en-US" sz="2000" u="sng" dirty="0" smtClean="0">
                <a:latin typeface="Arial" pitchFamily="34" charset="0"/>
                <a:cs typeface="Arial" pitchFamily="34" charset="0"/>
              </a:rPr>
              <a:t>North America</a:t>
            </a:r>
            <a:r>
              <a:rPr lang="en-US" sz="2000" dirty="0" smtClean="0">
                <a:latin typeface="Arial" pitchFamily="34" charset="0"/>
                <a:cs typeface="Arial" pitchFamily="34" charset="0"/>
              </a:rPr>
              <a:t>. The </a:t>
            </a:r>
            <a:r>
              <a:rPr lang="en-US" sz="2000" dirty="0">
                <a:latin typeface="Arial" pitchFamily="34" charset="0"/>
                <a:cs typeface="Arial" pitchFamily="34" charset="0"/>
              </a:rPr>
              <a:t>name refers to the two main enemies of the </a:t>
            </a:r>
            <a:r>
              <a:rPr lang="en-US" sz="2000" dirty="0" smtClean="0">
                <a:latin typeface="Arial" pitchFamily="34" charset="0"/>
                <a:cs typeface="Arial" pitchFamily="34" charset="0"/>
              </a:rPr>
              <a:t>British: </a:t>
            </a:r>
            <a:r>
              <a:rPr lang="en-US" sz="2000" dirty="0">
                <a:latin typeface="Arial" pitchFamily="34" charset="0"/>
                <a:cs typeface="Arial" pitchFamily="34" charset="0"/>
              </a:rPr>
              <a:t>the </a:t>
            </a:r>
            <a:r>
              <a:rPr lang="en-US" sz="2000" dirty="0" smtClean="0">
                <a:latin typeface="Arial" pitchFamily="34" charset="0"/>
                <a:cs typeface="Arial" pitchFamily="34" charset="0"/>
              </a:rPr>
              <a:t>French and </a:t>
            </a:r>
            <a:r>
              <a:rPr lang="en-US" sz="2000" dirty="0">
                <a:latin typeface="Arial" pitchFamily="34" charset="0"/>
                <a:cs typeface="Arial" pitchFamily="34" charset="0"/>
              </a:rPr>
              <a:t>the </a:t>
            </a:r>
            <a:r>
              <a:rPr lang="en-US" sz="2000" dirty="0" smtClean="0">
                <a:latin typeface="Arial" pitchFamily="34" charset="0"/>
                <a:cs typeface="Arial" pitchFamily="34" charset="0"/>
              </a:rPr>
              <a:t>Native American tribes</a:t>
            </a:r>
          </a:p>
          <a:p>
            <a:pPr lvl="2">
              <a:buFont typeface="Wingdings" pitchFamily="2" charset="2"/>
              <a:buChar char="§"/>
            </a:pPr>
            <a:r>
              <a:rPr lang="en-US" sz="2000" dirty="0" smtClean="0">
                <a:latin typeface="Arial" pitchFamily="34" charset="0"/>
                <a:cs typeface="Arial" pitchFamily="34" charset="0"/>
              </a:rPr>
              <a:t>Fought </a:t>
            </a:r>
            <a:r>
              <a:rPr lang="en-US" sz="2000" dirty="0">
                <a:latin typeface="Arial" pitchFamily="34" charset="0"/>
                <a:cs typeface="Arial" pitchFamily="34" charset="0"/>
              </a:rPr>
              <a:t>the </a:t>
            </a:r>
            <a:r>
              <a:rPr lang="en-US" sz="2000" b="1" dirty="0">
                <a:latin typeface="Arial" pitchFamily="34" charset="0"/>
                <a:cs typeface="Arial" pitchFamily="34" charset="0"/>
              </a:rPr>
              <a:t>American Revolution</a:t>
            </a:r>
            <a:r>
              <a:rPr lang="en-US" sz="2000" dirty="0">
                <a:latin typeface="Arial" pitchFamily="34" charset="0"/>
                <a:cs typeface="Arial" pitchFamily="34" charset="0"/>
              </a:rPr>
              <a:t> </a:t>
            </a:r>
            <a:r>
              <a:rPr lang="en-US" sz="2000" b="1" dirty="0">
                <a:latin typeface="Arial" pitchFamily="34" charset="0"/>
                <a:cs typeface="Arial" pitchFamily="34" charset="0"/>
              </a:rPr>
              <a:t>War</a:t>
            </a:r>
            <a:r>
              <a:rPr lang="en-US" sz="2000" dirty="0">
                <a:latin typeface="Arial" pitchFamily="34" charset="0"/>
                <a:cs typeface="Arial" pitchFamily="34" charset="0"/>
              </a:rPr>
              <a:t> </a:t>
            </a:r>
            <a:r>
              <a:rPr lang="en-US" sz="2000" dirty="0" smtClean="0">
                <a:latin typeface="Arial" pitchFamily="34" charset="0"/>
                <a:cs typeface="Arial" pitchFamily="34" charset="0"/>
              </a:rPr>
              <a:t>or </a:t>
            </a:r>
            <a:r>
              <a:rPr lang="en-US" sz="2000" b="1" dirty="0" smtClean="0">
                <a:latin typeface="Arial" pitchFamily="34" charset="0"/>
                <a:cs typeface="Arial" pitchFamily="34" charset="0"/>
              </a:rPr>
              <a:t>War of Independence </a:t>
            </a:r>
            <a:r>
              <a:rPr lang="en-US" sz="2000" dirty="0" smtClean="0">
                <a:latin typeface="Arial" pitchFamily="34" charset="0"/>
                <a:cs typeface="Arial" pitchFamily="34" charset="0"/>
              </a:rPr>
              <a:t>(1775-1783)</a:t>
            </a:r>
          </a:p>
          <a:p>
            <a:pPr lvl="2">
              <a:buFont typeface="Wingdings" pitchFamily="2" charset="2"/>
              <a:buChar char="§"/>
            </a:pPr>
            <a:r>
              <a:rPr lang="en-US" sz="2000" dirty="0" smtClean="0">
                <a:latin typeface="Arial" pitchFamily="34" charset="0"/>
                <a:cs typeface="Arial" pitchFamily="34" charset="0"/>
              </a:rPr>
              <a:t>(1788) </a:t>
            </a:r>
            <a:r>
              <a:rPr lang="en-US" sz="2000" dirty="0">
                <a:latin typeface="Arial" pitchFamily="34" charset="0"/>
                <a:cs typeface="Arial" pitchFamily="34" charset="0"/>
              </a:rPr>
              <a:t>p</a:t>
            </a:r>
            <a:r>
              <a:rPr lang="en-US" sz="2000" dirty="0" smtClean="0">
                <a:latin typeface="Arial" pitchFamily="34" charset="0"/>
                <a:cs typeface="Arial" pitchFamily="34" charset="0"/>
              </a:rPr>
              <a:t>risons were overflowing in England, convicts/debtors sent to settle </a:t>
            </a:r>
            <a:r>
              <a:rPr lang="en-US" sz="2000" b="1" dirty="0" smtClean="0">
                <a:latin typeface="Arial" pitchFamily="34" charset="0"/>
                <a:cs typeface="Arial" pitchFamily="34" charset="0"/>
              </a:rPr>
              <a:t>Australia</a:t>
            </a:r>
          </a:p>
          <a:p>
            <a:pPr>
              <a:buFont typeface="Wingdings" pitchFamily="2" charset="2"/>
              <a:buChar char="§"/>
            </a:pPr>
            <a:endParaRPr lang="en-US" sz="2000" dirty="0">
              <a:latin typeface="Arial" pitchFamily="34" charset="0"/>
              <a:cs typeface="Arial" pitchFamily="34" charset="0"/>
            </a:endParaRPr>
          </a:p>
        </p:txBody>
      </p:sp>
      <p:pic>
        <p:nvPicPr>
          <p:cNvPr id="70664" name="Picture 8" descr="http://englishhistory.net/tudor/eliz1-ermine.jpg"/>
          <p:cNvPicPr>
            <a:picLocks noChangeAspect="1" noChangeArrowheads="1"/>
          </p:cNvPicPr>
          <p:nvPr/>
        </p:nvPicPr>
        <p:blipFill>
          <a:blip r:embed="rId2" cstate="print"/>
          <a:srcRect/>
          <a:stretch>
            <a:fillRect/>
          </a:stretch>
        </p:blipFill>
        <p:spPr bwMode="auto">
          <a:xfrm>
            <a:off x="1295400" y="296512"/>
            <a:ext cx="2286000" cy="2731770"/>
          </a:xfrm>
          <a:prstGeom prst="rect">
            <a:avLst/>
          </a:prstGeom>
          <a:noFill/>
        </p:spPr>
      </p:pic>
      <p:pic>
        <p:nvPicPr>
          <p:cNvPr id="70662" name="Picture 6" descr="http://www.jesus-is-savior.com/Bible/king_james_bible7.jpg"/>
          <p:cNvPicPr>
            <a:picLocks noChangeAspect="1" noChangeArrowheads="1"/>
          </p:cNvPicPr>
          <p:nvPr/>
        </p:nvPicPr>
        <p:blipFill>
          <a:blip r:embed="rId3" cstate="print"/>
          <a:srcRect/>
          <a:stretch>
            <a:fillRect/>
          </a:stretch>
        </p:blipFill>
        <p:spPr bwMode="auto">
          <a:xfrm>
            <a:off x="0" y="1806791"/>
            <a:ext cx="2286000" cy="2278766"/>
          </a:xfrm>
          <a:prstGeom prst="rect">
            <a:avLst/>
          </a:prstGeom>
          <a:noFill/>
        </p:spPr>
      </p:pic>
      <p:pic>
        <p:nvPicPr>
          <p:cNvPr id="1026" name="Picture 2" descr="http://t3.gstatic.com/images?q=tbn:ANd9GcReCUiBGDBAOsQoj-jr9x4HFrpjDEQM4U8zrrsBz5LmymJF9uS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7703" y="2946174"/>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locitywheels.com/img/australia-map-fla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92" y="4759326"/>
            <a:ext cx="2798232" cy="209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47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304800"/>
            <a:ext cx="7772400" cy="1143000"/>
          </a:xfrm>
        </p:spPr>
        <p:txBody>
          <a:bodyPr/>
          <a:lstStyle/>
          <a:p>
            <a:r>
              <a:rPr lang="en-US" altLang="en-US" dirty="0" smtClean="0">
                <a:solidFill>
                  <a:srgbClr val="FF0000"/>
                </a:solidFill>
              </a:rPr>
              <a:t>History of Portugal</a:t>
            </a:r>
          </a:p>
        </p:txBody>
      </p:sp>
      <p:sp>
        <p:nvSpPr>
          <p:cNvPr id="19459" name="Content Placeholder 2"/>
          <p:cNvSpPr>
            <a:spLocks noGrp="1"/>
          </p:cNvSpPr>
          <p:nvPr>
            <p:ph idx="1"/>
          </p:nvPr>
        </p:nvSpPr>
        <p:spPr>
          <a:xfrm>
            <a:off x="3249613" y="1600200"/>
            <a:ext cx="5768975" cy="5105400"/>
          </a:xfrm>
        </p:spPr>
        <p:txBody>
          <a:bodyPr>
            <a:normAutofit fontScale="92500" lnSpcReduction="10000"/>
          </a:bodyPr>
          <a:lstStyle/>
          <a:p>
            <a:pPr>
              <a:defRPr/>
            </a:pPr>
            <a:r>
              <a:rPr lang="en-US" altLang="en-US" sz="2400" dirty="0" smtClean="0"/>
              <a:t>Prince Henry the Navigator (1394-1460) was a Portuguese royal prince, soldier, and an explorer. Henry sent many sailing expeditions down Africa's west coast, but did not go on them himself. </a:t>
            </a:r>
          </a:p>
          <a:p>
            <a:pPr>
              <a:defRPr/>
            </a:pPr>
            <a:r>
              <a:rPr lang="en-US" altLang="en-US" sz="2400" dirty="0" smtClean="0"/>
              <a:t>His expeditions were sent to create maps of the African coast and to spread Christianity.</a:t>
            </a:r>
          </a:p>
          <a:p>
            <a:pPr>
              <a:defRPr/>
            </a:pPr>
            <a:r>
              <a:rPr lang="en-US" altLang="en-US" sz="2400" dirty="0" smtClean="0"/>
              <a:t>The main reasons of exploration are: </a:t>
            </a:r>
          </a:p>
          <a:p>
            <a:pPr marL="0" indent="0">
              <a:buFontTx/>
              <a:buNone/>
              <a:defRPr/>
            </a:pPr>
            <a:r>
              <a:rPr lang="en-US" altLang="en-US" sz="2400" dirty="0" smtClean="0"/>
              <a:t>      1) </a:t>
            </a:r>
            <a:r>
              <a:rPr lang="en-US" altLang="en-US" sz="2400" u="sng" dirty="0" smtClean="0"/>
              <a:t>to establish trade routes to Asia </a:t>
            </a:r>
            <a:r>
              <a:rPr lang="en-US" altLang="en-US" sz="2400" dirty="0" smtClean="0"/>
              <a:t>	</a:t>
            </a:r>
            <a:r>
              <a:rPr lang="en-US" altLang="en-US" sz="2400" u="sng" dirty="0" smtClean="0"/>
              <a:t>while looking for resources </a:t>
            </a:r>
            <a:endParaRPr lang="en-US" altLang="en-US" sz="2400" dirty="0"/>
          </a:p>
          <a:p>
            <a:pPr marL="0" indent="0">
              <a:buFontTx/>
              <a:buNone/>
              <a:defRPr/>
            </a:pPr>
            <a:r>
              <a:rPr lang="en-US" altLang="en-US" sz="2400" dirty="0" smtClean="0"/>
              <a:t>      2) to spread Christianity</a:t>
            </a:r>
          </a:p>
          <a:p>
            <a:pPr marL="0" indent="0">
              <a:buFontTx/>
              <a:buNone/>
              <a:defRPr/>
            </a:pPr>
            <a:r>
              <a:rPr lang="en-US" altLang="en-US" sz="2400" dirty="0" smtClean="0"/>
              <a:t>      3) to gain riches</a:t>
            </a:r>
          </a:p>
        </p:txBody>
      </p:sp>
      <p:pic>
        <p:nvPicPr>
          <p:cNvPr id="15364" name="Picture 5" descr="http://www.britannica.com.ph/article_images/11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286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library.thinkquest.org/J002678F/henry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30972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875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04800"/>
            <a:ext cx="7772400" cy="1143000"/>
          </a:xfrm>
        </p:spPr>
        <p:txBody>
          <a:bodyPr/>
          <a:lstStyle/>
          <a:p>
            <a:r>
              <a:rPr lang="en-US" altLang="en-US" dirty="0" smtClean="0">
                <a:solidFill>
                  <a:srgbClr val="FF0000"/>
                </a:solidFill>
              </a:rPr>
              <a:t>History of Portugal</a:t>
            </a:r>
          </a:p>
        </p:txBody>
      </p:sp>
      <p:sp>
        <p:nvSpPr>
          <p:cNvPr id="14339" name="Content Placeholder 2"/>
          <p:cNvSpPr>
            <a:spLocks noGrp="1"/>
          </p:cNvSpPr>
          <p:nvPr>
            <p:ph idx="1"/>
          </p:nvPr>
        </p:nvSpPr>
        <p:spPr>
          <a:xfrm>
            <a:off x="3352800" y="1600199"/>
            <a:ext cx="5486400" cy="4899025"/>
          </a:xfrm>
        </p:spPr>
        <p:txBody>
          <a:bodyPr>
            <a:normAutofit/>
          </a:bodyPr>
          <a:lstStyle/>
          <a:p>
            <a:r>
              <a:rPr lang="en-US" altLang="en-US" sz="2800" dirty="0" smtClean="0"/>
              <a:t>Vasco De Gama: 1490s first person to sail from Europe to India</a:t>
            </a:r>
          </a:p>
          <a:p>
            <a:r>
              <a:rPr lang="en-US" altLang="en-US" sz="2800" dirty="0" smtClean="0"/>
              <a:t>Magellan: 1500s Ferdinand Magellan a Portuguese sea captain who led five Spanish ships and 251 men in the </a:t>
            </a:r>
            <a:r>
              <a:rPr lang="en-US" altLang="en-US" sz="2800" u="sng" dirty="0" smtClean="0"/>
              <a:t>first voyage around the World. </a:t>
            </a:r>
          </a:p>
          <a:p>
            <a:endParaRPr lang="en-US" altLang="en-US" dirty="0" smtClean="0"/>
          </a:p>
        </p:txBody>
      </p:sp>
      <p:pic>
        <p:nvPicPr>
          <p:cNvPr id="14340" name="Picture 7" descr="http://vignette1.wikia.nocookie.net/lostpedia/images/5/50/Vasco-da-gama-2.jpg/revision/latest?cb=201003200317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247775"/>
            <a:ext cx="22939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62400"/>
            <a:ext cx="3055938"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86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0"/>
            <a:ext cx="7772400" cy="1143000"/>
          </a:xfrm>
        </p:spPr>
        <p:txBody>
          <a:bodyPr>
            <a:normAutofit fontScale="90000"/>
          </a:bodyPr>
          <a:lstStyle/>
          <a:p>
            <a:r>
              <a:rPr lang="en-US" altLang="en-US" dirty="0" smtClean="0">
                <a:solidFill>
                  <a:srgbClr val="FF0000"/>
                </a:solidFill>
              </a:rPr>
              <a:t>History of </a:t>
            </a:r>
            <a:br>
              <a:rPr lang="en-US" altLang="en-US" dirty="0" smtClean="0">
                <a:solidFill>
                  <a:srgbClr val="FF0000"/>
                </a:solidFill>
              </a:rPr>
            </a:br>
            <a:r>
              <a:rPr lang="en-US" altLang="en-US" dirty="0" smtClean="0">
                <a:solidFill>
                  <a:srgbClr val="FF0000"/>
                </a:solidFill>
              </a:rPr>
              <a:t>Italy</a:t>
            </a:r>
          </a:p>
        </p:txBody>
      </p:sp>
      <p:sp>
        <p:nvSpPr>
          <p:cNvPr id="17411" name="Content Placeholder 2"/>
          <p:cNvSpPr>
            <a:spLocks noGrp="1"/>
          </p:cNvSpPr>
          <p:nvPr>
            <p:ph idx="1"/>
          </p:nvPr>
        </p:nvSpPr>
        <p:spPr>
          <a:xfrm>
            <a:off x="6350" y="2362200"/>
            <a:ext cx="8985250" cy="4151313"/>
          </a:xfrm>
        </p:spPr>
        <p:txBody>
          <a:bodyPr/>
          <a:lstStyle/>
          <a:p>
            <a:r>
              <a:rPr lang="en-US" altLang="en-US" sz="2400" dirty="0" smtClean="0"/>
              <a:t>Had many gods and goddesses taken from Greeks</a:t>
            </a:r>
          </a:p>
          <a:p>
            <a:r>
              <a:rPr lang="en-US" altLang="en-US" sz="2400" dirty="0" smtClean="0"/>
              <a:t>Citizens paid taxes</a:t>
            </a:r>
          </a:p>
          <a:p>
            <a:r>
              <a:rPr lang="en-US" altLang="en-US" sz="2400" dirty="0" smtClean="0"/>
              <a:t>Military served in army and was paid</a:t>
            </a:r>
          </a:p>
          <a:p>
            <a:r>
              <a:rPr lang="en-US" altLang="en-US" sz="2400" dirty="0" smtClean="0"/>
              <a:t>Set up </a:t>
            </a:r>
            <a:r>
              <a:rPr lang="en-US" altLang="en-US" sz="2400" u="sng" dirty="0" smtClean="0"/>
              <a:t>Republics</a:t>
            </a:r>
            <a:r>
              <a:rPr lang="en-US" altLang="en-US" sz="2400" dirty="0" smtClean="0"/>
              <a:t> </a:t>
            </a:r>
          </a:p>
          <a:p>
            <a:r>
              <a:rPr lang="en-US" altLang="en-US" sz="2400" dirty="0" smtClean="0">
                <a:hlinkClick r:id="rId2" action="ppaction://hlinkfile"/>
              </a:rPr>
              <a:t>Gladiators</a:t>
            </a:r>
            <a:r>
              <a:rPr lang="en-US" altLang="en-US" sz="2400" dirty="0" smtClean="0"/>
              <a:t> in the Colosseum</a:t>
            </a:r>
          </a:p>
          <a:p>
            <a:r>
              <a:rPr lang="en-US" altLang="en-US" sz="2400" dirty="0" smtClean="0">
                <a:hlinkClick r:id="rId3" action="ppaction://hlinkfile"/>
              </a:rPr>
              <a:t>Chariot Race</a:t>
            </a:r>
            <a:r>
              <a:rPr lang="en-US" altLang="en-US" sz="2400" dirty="0" smtClean="0"/>
              <a:t> at the Circus Maximus</a:t>
            </a:r>
          </a:p>
        </p:txBody>
      </p:sp>
      <p:pic>
        <p:nvPicPr>
          <p:cNvPr id="17412" name="Picture 8" descr="http://www.bbc.co.uk/history/ancient/images/index_romans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86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http://howmanyarethere.net/wp-content/uploads/2012/06/gladiator_vs_lion_by_miguelcoimbra-d3470m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8113"/>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http://t2.gstatic.com/images?q=tbn:ANd9GcQExb9d_4wZeuxgkLflyTmDjbUDVBPgMz1G5FFmm2YXpQCW-bx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6631" y="4114800"/>
            <a:ext cx="2878137"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46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759015" y="304800"/>
            <a:ext cx="5867400" cy="1143000"/>
          </a:xfrm>
        </p:spPr>
        <p:txBody>
          <a:bodyPr/>
          <a:lstStyle/>
          <a:p>
            <a:r>
              <a:rPr lang="en-US" altLang="en-US" dirty="0" smtClean="0">
                <a:solidFill>
                  <a:srgbClr val="FF0000"/>
                </a:solidFill>
              </a:rPr>
              <a:t>History of Italy</a:t>
            </a:r>
          </a:p>
        </p:txBody>
      </p:sp>
      <p:sp>
        <p:nvSpPr>
          <p:cNvPr id="18435" name="Content Placeholder 2"/>
          <p:cNvSpPr>
            <a:spLocks noGrp="1"/>
          </p:cNvSpPr>
          <p:nvPr>
            <p:ph idx="1"/>
          </p:nvPr>
        </p:nvSpPr>
        <p:spPr>
          <a:xfrm>
            <a:off x="3490913" y="1600200"/>
            <a:ext cx="5424487" cy="5105400"/>
          </a:xfrm>
        </p:spPr>
        <p:txBody>
          <a:bodyPr>
            <a:normAutofit fontScale="85000" lnSpcReduction="10000"/>
          </a:bodyPr>
          <a:lstStyle/>
          <a:p>
            <a:r>
              <a:rPr lang="en-US" altLang="en-US" sz="2000" dirty="0" smtClean="0"/>
              <a:t>Calendar (10 months 304 days)</a:t>
            </a:r>
          </a:p>
          <a:p>
            <a:pPr lvl="1"/>
            <a:r>
              <a:rPr lang="en-US" altLang="en-US" sz="2000" dirty="0" smtClean="0"/>
              <a:t>Months named for Roman gods or emperors: March (god of war Mars) was the first month: July - Julius Caesar, August - Augusta Caesar, Prefixes determine month </a:t>
            </a:r>
          </a:p>
          <a:p>
            <a:r>
              <a:rPr lang="en-US" altLang="en-US" sz="2000" dirty="0" smtClean="0"/>
              <a:t>Libraries, Census (population count), Sewers Systems, Public baths, gyms, saunas, hair salons, Concrete, Aqueducts, Code of Laws, Roman Numerals</a:t>
            </a:r>
          </a:p>
          <a:p>
            <a:r>
              <a:rPr lang="en-US" altLang="en-US" sz="2000" dirty="0" smtClean="0"/>
              <a:t>Roads (sloped, concrete) connected empire</a:t>
            </a:r>
          </a:p>
          <a:p>
            <a:r>
              <a:rPr lang="en-US" altLang="en-US" dirty="0" smtClean="0"/>
              <a:t>Empire fell because:</a:t>
            </a:r>
          </a:p>
          <a:p>
            <a:pPr lvl="1"/>
            <a:r>
              <a:rPr lang="en-US" altLang="en-US" sz="2400" dirty="0" smtClean="0"/>
              <a:t>it grew too large to protect and control</a:t>
            </a:r>
          </a:p>
          <a:p>
            <a:pPr lvl="1"/>
            <a:r>
              <a:rPr lang="en-US" altLang="en-US" sz="2400" dirty="0" smtClean="0"/>
              <a:t>Citizens became disloyal</a:t>
            </a:r>
          </a:p>
          <a:p>
            <a:pPr lvl="1"/>
            <a:r>
              <a:rPr lang="en-US" altLang="en-US" sz="2400" dirty="0" smtClean="0"/>
              <a:t>became to expensive to maintain</a:t>
            </a:r>
          </a:p>
          <a:p>
            <a:pPr lvl="1"/>
            <a:r>
              <a:rPr lang="en-US" altLang="en-US" sz="2400" dirty="0" smtClean="0"/>
              <a:t>poor leaders and rulers</a:t>
            </a:r>
          </a:p>
          <a:p>
            <a:endParaRPr lang="en-US" altLang="en-US" dirty="0" smtClean="0">
              <a:solidFill>
                <a:srgbClr val="000000"/>
              </a:solidFill>
            </a:endParaRPr>
          </a:p>
        </p:txBody>
      </p:sp>
      <p:pic>
        <p:nvPicPr>
          <p:cNvPr id="18436" name="Picture 7" descr="http://2.bp.blogspot.com/_m-85MlunsV8/Rm9lbVobXfI/AAAAAAAAACs/MASlJ7P3G6E/s320/Julius.Caes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2590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http://www.studiolo.org/pix/info006/Aqueduct_PontDuGard_Nimes%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32766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355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1150" y="304800"/>
            <a:ext cx="5728854" cy="1143000"/>
          </a:xfrm>
        </p:spPr>
        <p:txBody>
          <a:bodyPr/>
          <a:lstStyle/>
          <a:p>
            <a:r>
              <a:rPr lang="en-US" dirty="0" smtClean="0">
                <a:solidFill>
                  <a:srgbClr val="FF0000"/>
                </a:solidFill>
              </a:rPr>
              <a:t>French Revolution</a:t>
            </a:r>
            <a:endParaRPr lang="en-US" dirty="0">
              <a:solidFill>
                <a:srgbClr val="FF0000"/>
              </a:solidFill>
            </a:endParaRPr>
          </a:p>
        </p:txBody>
      </p:sp>
      <p:sp>
        <p:nvSpPr>
          <p:cNvPr id="3" name="Content Placeholder 2"/>
          <p:cNvSpPr>
            <a:spLocks noGrp="1"/>
          </p:cNvSpPr>
          <p:nvPr>
            <p:ph idx="1"/>
          </p:nvPr>
        </p:nvSpPr>
        <p:spPr>
          <a:xfrm>
            <a:off x="287481" y="1676400"/>
            <a:ext cx="5198920" cy="5181600"/>
          </a:xfrm>
        </p:spPr>
        <p:txBody>
          <a:bodyPr>
            <a:normAutofit fontScale="92500" lnSpcReduction="10000"/>
          </a:bodyPr>
          <a:lstStyle/>
          <a:p>
            <a:r>
              <a:rPr lang="en-US" b="1" dirty="0" smtClean="0"/>
              <a:t>1715 - 1804 </a:t>
            </a:r>
            <a:r>
              <a:rPr lang="en-US" dirty="0" smtClean="0"/>
              <a:t>Absolute Monarchy French Revolution (Rich vs. Poor) most people were commoners/peasants. People awakened after the American Revolution. </a:t>
            </a:r>
          </a:p>
          <a:p>
            <a:r>
              <a:rPr lang="en-US" b="1" dirty="0" smtClean="0"/>
              <a:t>1789, </a:t>
            </a:r>
            <a:r>
              <a:rPr lang="en-US" dirty="0" smtClean="0"/>
              <a:t>the peasants stormed the </a:t>
            </a:r>
            <a:r>
              <a:rPr lang="en-US" u="sng" dirty="0" smtClean="0"/>
              <a:t>Bastille </a:t>
            </a:r>
            <a:r>
              <a:rPr lang="en-US" dirty="0" smtClean="0"/>
              <a:t>(Prison), where the poor were regularly sent. The Revolution had begun. </a:t>
            </a:r>
          </a:p>
          <a:p>
            <a:r>
              <a:rPr lang="en-US" b="1" dirty="0" smtClean="0"/>
              <a:t>1793</a:t>
            </a:r>
            <a:r>
              <a:rPr lang="en-US" dirty="0" smtClean="0"/>
              <a:t> captured King Louis XVI and Queen Marie Antoinette as they tried to escape Paris dressed as servants but in the royal carriage. Both were sent to the </a:t>
            </a:r>
            <a:r>
              <a:rPr lang="en-US" u="sng" dirty="0" smtClean="0">
                <a:solidFill>
                  <a:srgbClr val="FF0000"/>
                </a:solidFill>
              </a:rPr>
              <a:t>guillotine </a:t>
            </a:r>
            <a:r>
              <a:rPr lang="en-US" dirty="0" smtClean="0"/>
              <a:t>.</a:t>
            </a:r>
          </a:p>
          <a:p>
            <a:pPr>
              <a:buNone/>
            </a:pPr>
            <a:endParaRPr lang="en-US" dirty="0" smtClean="0"/>
          </a:p>
          <a:p>
            <a:endParaRPr lang="en-US" dirty="0" smtClean="0"/>
          </a:p>
          <a:p>
            <a:endParaRPr lang="en-US" dirty="0"/>
          </a:p>
        </p:txBody>
      </p:sp>
      <p:pic>
        <p:nvPicPr>
          <p:cNvPr id="3074" name="Picture 2" descr="http://mentalfloss.com/sites/default/files/french-revolution_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600200"/>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1.bp.blogspot.com/-9t7YdCsdx5s/T5Uzi9VGhmI/AAAAAAAAA10/bmAIYgj31gA/s400/louis%2Bxvi%2Bexec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3462922" cy="225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1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5334000" cy="1143000"/>
          </a:xfrm>
        </p:spPr>
        <p:txBody>
          <a:bodyPr/>
          <a:lstStyle/>
          <a:p>
            <a:r>
              <a:rPr lang="en-US" dirty="0" smtClean="0">
                <a:solidFill>
                  <a:srgbClr val="FF0000"/>
                </a:solidFill>
              </a:rPr>
              <a:t>French Revolution</a:t>
            </a:r>
            <a:endParaRPr lang="en-US" dirty="0">
              <a:solidFill>
                <a:srgbClr val="FF0000"/>
              </a:solidFill>
            </a:endParaRPr>
          </a:p>
        </p:txBody>
      </p:sp>
      <p:pic>
        <p:nvPicPr>
          <p:cNvPr id="39938" name="Picture 2" descr="http://www.glogster.com/media/1/9/68/44/9684441.gif"/>
          <p:cNvPicPr>
            <a:picLocks noChangeAspect="1" noChangeArrowheads="1"/>
          </p:cNvPicPr>
          <p:nvPr/>
        </p:nvPicPr>
        <p:blipFill>
          <a:blip r:embed="rId2" cstate="print"/>
          <a:srcRect/>
          <a:stretch>
            <a:fillRect/>
          </a:stretch>
        </p:blipFill>
        <p:spPr bwMode="auto">
          <a:xfrm>
            <a:off x="286322" y="1392382"/>
            <a:ext cx="4248150" cy="5267325"/>
          </a:xfrm>
          <a:prstGeom prst="rect">
            <a:avLst/>
          </a:prstGeom>
          <a:noFill/>
        </p:spPr>
      </p:pic>
      <p:pic>
        <p:nvPicPr>
          <p:cNvPr id="2050" name="Picture 2" descr="http://images2.fanpop.com/images/quiz/189000/189224_1239889107671_226_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435" y="3947441"/>
            <a:ext cx="2711751" cy="271226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QUExQUFhUXGBQXFxYYFxcXFBQXFxcXHBUXFBgYHCggHBolHBQXITEhJSkrLi4uFx8zODMsNygtLisBCgoKDg0OGxAQGiwkHCQsLCwsLCwsLCwsLCwsLCwsLCwsLCwsLCwsLCwsLCwsLCwsLCwsLCwsLCwsLCwsLCwsLP/AABEIAQEAxAMBIgACEQEDEQH/xAAcAAABBQEBAQAAAAAAAAAAAAAEAAECAwUGBwj/xAA5EAABAwIDBgQFAwMDBQAAAAABAAIRAyEEMUEFElFhcYEikaHwBjKxwdET4fFCUnIjYpIUM6Kys//EABkBAAMBAQEAAAAAAAAAAAAAAAABAgMEBf/EACIRAQEAAgIDAAIDAQAAAAAAAAABAhEhMQMSQRMyIlFhBP/aAAwDAQACEQMRAD8A8gLRwSLI0TSmJVoRKcM5Jgp7yAYtUYSThAPCZwSlMgH95JeXkmBTgIIuwTeXkr6eFcdEQ3ZjjkR3MJHoD2CZFYnAvZdwtxQxQCnolPRW0cK93ytJ+/TirTs6oP6DfKLk9AEwGHZO53IeQRY2TV/sd5H7BU1MK5ubXeRCApnkPIJ+w8k6jKQPA4KUN4KAThALdHBMaYUiUwQZi0JJ5STJezD3IM2nhoqq8TZWOEuOVzxsqqrIMFL6d6RBUgJTAJF6ZGITQnTIBQmCdEYGjvPAQBOztml5E66anyXWYb4fY1suaO4J+ua0NgYFrBMSfU+q6HD4UG77x5DkB7/M7aTFzA2CC3wtI8/fqhq2wywfIe5j8ru6bmxciMgBlJyAWdtRrbwf3tPkE/cerhn048JaemaI2J8IfqxUeIabhvETAnqQT0HNamzdmfqPeDZstE8ifEbdl32GwrWtgAACAAOAAACrcLTlcPsVtPr5eZF+2Sv/AEA28bzyIyJ1yGsSugqYOfEfL7dffSnENAFgALydTwjnkiU9OVrYWq7QAc90fefRZmM2VUcM2HuPrK3MW5wMmYvYj1BWfiMaGwCYHHiEroOL2psd1K7iD75rGdyXS7cxgcC2QekyPNc043SRTBOEkwKCShMkHJIBoSVzac8PVJPQSoj5rZeUKms6SU+I+YxxMdJsq0tcnb8TYFEtVsgQoucgaQhJOSmTIgtPYLYqB0WAz0B0lAYanvOaOJAnhK640GU6e60WEE8X5TPKCptVjjtvYfadNjcxMZ5wMz1Nh5LNx3xIXSGAgT3ge5QOz9nis/fedym47ogXJi8aRfX7IvaGyCyAwFzLkwQ18z6j3CJqtdDtnYmo5oeZawTu7xkknU8f4VtTeaCSSS6w0t062sg8PXeA0fLAcRIaYgn5ryDZG7O2gHy/N8nLJpMGKfIAtnuOaVxpCfhXEFr3h0HeuO1iuzOKYIkxYkXtYEkk6QAV5+5xL3bphwh06gyTIg8URSxDriTkZ6km+lrkkg5A8LVjIVdvWrB1m6+xksPaWIFO/h879lzzdouaf9o8IkxDG7zhAnOSZOsgWAUcftkkGA0niZz53z8kWSUFtDbrSJ3HeYjyIlcrtLbZcTAHoRClinOe4uPccOyx8VRjL+EtJtqL64PXihiUimTQQSSlOEEQTtKW6nDUjFYakXCb5+9E6L2e5rWwRJnjHDkmVNJjwzcUNeM/WPsoMGqnXN8559b/AFJTJ1CJN0lEpApA5CZOmQTT2Hhd6oLEwC63EZX6keS7PE0Gu3WiAA2d8xblOY6SuQ2Nig10RM2Ivflbv6LoNnsfvsqQLSYiwmwz5E+izym628c4a5bRIYA6Q3wCOJynpJk/yr8VWaXbri0NBLQ4E9QDJiYJn2FLD1pJ3GBpJBLjcgiJLeOp8kLtrAEV2udJY4T4ouRbIco8inF6Z20cEYJp1Q4fKYAvlkZk5gW4qrYjiwuI35IP9zWgyCQSGkA2BuLwMolFQ5lUGmJOgiZkRkNborH4QAuMGCR/rVHlpZBl8NaN6cgIjODaQj2K4otpbzxYh39LpAN7XBJJaRB3T5hGYh7Azee5rN2XEkmCG/0tJN/EXHs7ObZ+Dr06Uue2QB4iWmNMiQZmLcdN5XYXarqu5UNQtDN4NYbkNaSAJ0neBMSchzVbQxKrjUIABNOzyG5mdTOWnFMQd4sDYvESLzGu8QZkInHPktJqPbcHQ7vizBBEDuYIzkQsfFvjtB3gQSCcjAhs2GV0spsQe5gAkOk6jMHpx1WXjaQmdD3SxW0HfqSLABoaDk0AAGBeJ5J6zt9gdEC5A4QTPldSL0xHtgqJVlQ5qtWxMCptKiEgEBYH3vdWOI0VKQKnR7auFo7zQcvMpKrD1PCIHDhnAnNJazWl7BVXEuM5yZ6zdMVA5q0shTtCD2piE7imlAJMAkUmm6A2fhzB79STk1d0yjAAjquU+Ex83ZduwWBWdvLq8c/inhKaMxGHBbG611wTM6aBUU7HkiH1bKsbwqxjY/FPZv8A6dNjS4gggXbnlbScuSzMJUNVtanVILnS4udc2bADR69QtbHmet1jNpFrt7UEHoQZBHdTYNQHt6k9opF0hmcF0yYsetjnxKHw9Vxa4MtEnPXdcW/+TAO4W1XpsxFPINewFzi4kZkwWD/jbSEG7YhbIh8gMO7F946EjLO3FLaNfGTiMUQ4DeBEb1OPEQDB3SGybiJB4EzdUVmndcSAAYkjLKBu8gAOcrcr7ObRa57oYGvJ3Zmo4EXbOUacyVzm2MVvANYCKYiAc9Tn3VbTZoE51+NoWmyBSAMESCeQJvHa/ZA4WmAJkyMlfgqjd2oDwbunnMR0gnyRUyBcfTDbIJF491x76ISE50zy7OE6jClCaTp2GFJoSDVKh+GqNi5PYA6DmnUKLbX1jIch+ElrJ/p7ZzxBI4EhWucq6uZ6lMFKTylCUJFAMUwSTwgOl+D3eJ45Bd3TNgF578KPLapOm6Qe+S9A2MRUeAsc3V4v1a2CwRImFbV2ceC3sHRgI39EQpmeluOOySdEHitkELunMCzca0J/k2cjz7E7LaZlUVsM8T433Am+YGXe5uuk2gyFjYjO/wDCrHkrHObRphtyC7SXGY81z2Nfouqx5aRdc3Upbz91tuZVM8lTjDIFibn9yhqLTco11EzBIz095piQJCc5Z5cA6oJN1BzLIp0AKneGqXSKHTqTrpFqpOiD1awSqFNrkqcHNkAW0tkOX2SWhs7CMcyXkAyYk6efVMq3F+tYVa7nECJJMcJJsq1bUfc31OVteSgUMzyoymShAIJwmThAbvwqRvuaciPp/K9A+F2RVI5eeS8v2RiCyqCO/RemfCpJqdvLJY+R1eG8PRKblc1yxN9zLteHcWu+xCPwuM32zlxWUa2CKjkBiQq8VjzvbjBLtbwAhcUagEkt6XhGwx9rOusfEuMQEXjq0k6HgsHEYsiY7rTGlWftLX7obBUmtYahu7LMgDiBBVe0608ffBBVqxNgYaIA9hXtFPUqCSffqqIJOqsp0/VXMpqpwwyu6ofSshnU4Wo9sCdUDVZ5pWkBITiyuFO9k9ammnSlqcZ2TuaogJBqYVhc0GJ7JKqlG6JSWsxqplGa4JBO4CTGUmPsoqUESkU0pII4SCZOgNr4fwwcSTwJHZdXsnEODiGCXFpgTA7nQZriNmY403cl3HwdVD8S11wCHWOWV4WWUdfis1qNeudoCpSbTLKlE7u/4Gta3LegfMIv/UZsuooNNKkXOziY+yOw+FZwQ213eAjmB5LPK7bzGztkYCnVLt7RxNzMCOMXjlZYVTbeML3sqUGhrf6g0tnjA3nTyymF3GBoj9MAqjF7LY75iTGk2Smv6F3a4yrUkbxGfHSVzOIqw8rstvQ2RZcZjWjxO6/tCco0ycXUJPsqNBhJn1Kvo4Tw7xBJz5BMDoD+Fptz5S62drLz7hXQp0ac+/VXGlHv3zStZAHnRV7souqJOXFKiwT+U96hybDChu3Kg5ufJGVnWt0Q+6AOKz9ttJjoJVYqAFc90yoK9osWNNgkoxkktp0yuwJTKdZwJJAgHRQSSSSSSASSSSAnSzC7/wCGnblWke3m0/chefNK6fZGO8LTq2Cpyb+G8vZaNdYm3sbUYA0t3r2IyN1dgcR+pSaWmJGaGxGKqwQQ0+kQue9vSxnteGpsLEONOXCCSYHK37ojFYixWNseq9xJdAaed+qntSvAIThTW+XP7XqbziuVxuIDyGtyBJd0C6HEvzK4ug0h7zMXd9eCeMlrLyXXEGYmraB+PJC0aRlWZmT76rQpsGfl+FbnztPSp5RwRjqdslQziFKriOP7J7ZSA61jce+6rp0d6eQ0Vpl0TYZ9lT+pBU+21zHSFRUOEiQrq4DkI9vD+FEaVW5ioGavLlQAJurjOph6SQHOElrJwytAlJO/M9SmTZkmTp2ibASfVARSVopO4R2hJlEnL0koPSLWrpdmbO3aZc4ZiYj6lZWHwm6QTpmPqF0dTaJLQIsBEX3XcSVGVb+LHXNbnwZtAiaZuBcHgF2D8JTcJJuuU+BsPO+6LZD7/Zb+Owr23ZccJghZXTqxM6o1lgVj46sXGVXiMS4ZtIQL6+8oti9KsQ5clhqRe53CST5rq8RZrjyKxsKB+mRqSrw6Z+SboN1IiTe5twWjgWgt5c1mVHknp6rQwlclt/fmrrDITUAvBQmKpkttna2iWIqqijitD6KedHJOqlUqBoDZj7eaoLpcQL8zZKvnl55JqFbdNzznMdlMVYrgtGijUbzUq1QaDnlCprHVMlCgVNVlyuM6uYBqkqi5MtJeEUO5MneZM6lToskiep6DMKmTV2BsU1ySbNHr7t5rq6fwzTYCQbkQcyB7stbYOxdyiwPjegF1r7x+bX3CK2zR3aRDL89c9VncmmODlH7ODjZpcBYcO6tp0208swRaLWMw4aibqfjaC5r4s6BoYynuitjbNNUgvIve2eaVy4dGOEgB+HFQjwEPMklokOnKBoIWjsz4Se4+I7rTpMn8Bdls7ZbWCAAtNlIBTtp6s3BbPbSY1rRACKqXCIexDVQpsimPtDDArCxGFjRdLiViY0KcocrFx7fA7ouYq1CG25rrKpJnmsqtgJyHNPCpzm2ZUoQwEcvVLDVwDE2VuOcAN2cie/sws2o/JX2zvA6q0BxJPb8p6r95vrbis8VLqTKxGSVhTJOpU55KtzpVT3XUZRorlteevZVl6iXqO8nobRcVFykVApopAp0ze3r+E60kZ2qi3jYix4ghbnwVgqdXFNZUcAM2g23nDJqw25ke+SlTcWkHv6rWyWM30PVY1jY8hGaErYY1Glrsjbn58VzHwX8TCvu0qzv9SAGOJ+eBkT/d9V3NJi4fJMsLqu7xeuU3HB7Y2WaToN2md10W6HgULhXR8pgjn9l6Ji2tc0tcARwK47GMYypBbI5Q0tveI7KsbtdbGwdpb53HZ/VdAAuG2OzdrNvO8JzFuvmu337I1yZEqp7JUyVEFTzsBK+GlAVcELrWqG6Gqo7NzuMwIKw9qN3D2K6vENXPbao+Gczl1lTOzrisW4klDbn2W1jqO7rJ5aTog3URGUe81tMmNx2yX1CFH9ecwtOkBrCqxGBDrixVe0+sr48vlBtdKW8h3tLTBTipxT0zmfyr5UZUZThJeyJUSnTIJZTaIyPZMnZkktJpKmuPE6LCTaZi/HXqom90djNmVGAOIs6+vpNza/LVABVjWdgjB4ksOo5jMHQjmvZfg74lGJpQ7/usAD/9w0eBz+q8SyWjsXaj8PVbUYbixGhGoKXkx9sdf0rx5+mW3uWJrZhcljnS57pkjhzR1baQq0RUabOEcwTnP0WbjHFzS5suAA3zEbh0jjYe4XNjNO61L4fqGR/lPl7yXdU3WXHfC+HvbLTlcZdZXYtYlct09aiRVZcplU1HJwGqvQtR6nUehqjk7OTiusVi7XadzhmtZ5QuOwu+2O8Kb2HF410tEDuc+yc4aWDitR2xXzcZZce2gV3/AEZGYStEjksRQi6gx8Lo8ZgJC57FUt13v0VS77TZpVjMOHDK6xqjCDBXS4IA2Ok9UDtXDA3iDn1VYXXDDzYy8ztkNcrAqVNj1pYwxyWFMkCkpWUpJiPdk60nTOvVsNRZVw4BgyI5jn1/C88+INkmi+3yzb3xXS/De1mtaGTI14AmbA+Sb4kG8YI6H8KZw0y5jhaovZNlmjKhLWbpIiXW10ifX2Qg3OOq09t3bLTp/hTakTRfk75TwPD3wXQscacAw6+8RNiNAV5xTeWkEZggjtku2ZjP1GNeDJ3QCALBwkX9Vnnjzt0eLPc9a7P4ddByHMDncXXVtAjOFw+xMVukGRYDLt83P9112HxrXRf9llZNujmwRVb/ACg64RdaoEFjKkjyjojYBVXXuqnJq9bLmqGVZk69U6awBGUaQQzI4QtDDG37KKaFSgIyQWIw4WpWPFBVWhHqNsLF4Rc1t/CiARpaeK6/FG+i5n4jqeENOZM9k5PpXpzFKrFTlI+iIxXibqePJZ9cRUHHPzRdFzgL8c1eUYb+MWtRI/KqWximAjtPQ6rIcrxu3PljqptcpSqlJpRYUqcj2UlEuSVlt0uzaRFIO5k+SJxlc1GDTd+ivgDDtiI/KyG1oMf3WWd7axlbTZDgUIVpbQbmOCzVpj0yy7SeLArV2Li3NBaHRcOHZZU29VZgqkOHCfqqzGN1XabOxsGHAum9hPkPwtzB4i/gcDwBkO5gyuSouvbRa+Frui7t7hvC6z06JXWMxByP3Cma5P8ANuaxMJtIgAED7eqJdimG/ibzFxzlOntdiKpHa/DqEKzFAON40Ua+JEWqCeB+4KyNobQFEtDNz9R+TvFuMAycOPRT+PfB/l9ea6anXtmrqe0osOnvn+Vw+C2kajnsElzCZPyio3emXzk7ly8t/CYwAQCG6xBnvkl+P17Oeb26b7sU6L/jogsRi/8AdHf36oLEY8DMz0E/dZGI2iNPMhOyUvatDF7RAmJK5jaFcucXOgZW0Cvq4sE23j1sPIZ+ayNrVt4p64L2CVK0vkK+nXuZNhpzCCpMMz75K4VLSM9fylYja2qS4SB2HD8rPq0oyWjRMAGbfRKu0kSRf3YpTgrNsdS3k9QKCpkJa9sXbfqR9ElQDySVHt1VDFE4YC/Pssms6bhWU5FIwDlAIkzOaF34F+AUetna9mxj5E8YQr43Rxkz6R9PVTqulVvHn6KvjO9otSY6CmCdP4Tdw1VpAJsbe+iJoVgMqkLCZXIAVv6rToQeWSi8Nplt1lN0i9Udm/khFsrsb/c/pDVxTKg4+hRlPGkaE9jCNr7dDisYB8tJvLeJ+iDxWIbUpkVSGw4bsQ00yf6rXOXuVl1dpPgwN0cToma8yaZlwcN0gEE7xLSSLXu2Y5C6cyTlPi44llNu6xxLS7xvEh7nA5uvzOd790dR2qSIcS4aOyeOp17rKxVLcDWgHcfMmfC4wLiADY8eGuaCLC2b9vzqlchJfjqDtNw1DhxtMc1B+N37A+g/C5z/AK4i0QpNxfNPYbrnF0gm3bzWLimDe5CUn4sRnPmqalSfJIbTxbhIi1v5VVCDmmLpHSUmC/Ip6K3kXSFjmRnOSGr4g6mT5+ad9TdHPT90C4yUpE5ZfDOMqKkQlCpJNSV1EiLsDv8AkP8A1ISVQadDsL5e/wBwtB+fdOktPio57a+Z6/ZAP+5+jUklN7RUWZjqqwkkiiLDkpMSSWea8BbFoU8uwSSXPk9T/l+kNO31T4T53f5fYJJKJ1XP5f2Q2j8/ah/8KSqxebv8vskkrvaPGyq2qYJ0ltOnPf2SqadD9Sp1cz0H0CSSPp/EKSs1HvikkqShjc+34QqSSJ0nLs5Tj35pJKkiaGXl9AkkkqX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upload.wikimedia.org/wikipedia/commons/thumb/9/98/Marie-Antoinette%2C_1775_-_Mus%C3%A9e_Antoine_L%C3%A9cuyer.jpg/220px-Marie-Antoinette%2C_1775_-_Mus%C3%A9e_Antoine_L%C3%A9cuy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93" y="1524000"/>
            <a:ext cx="2502957"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hQSERUSEhQVFRUVFxgaGBQYFxgbFxoXGBgYFxccFxUYHCYeGBwjGRQUHy8gIycpLCwsFx4xNTAqNSYrLCkBCQoKDgwOGg8PGiwcHCQsLCkpKSkpLCwsLCwpLCwsLCkpLCksKSwpLCksLCwpLCwsLCwsKSwsKSwsLCkpLCwsLP/AABEIAQEAxAMBIgACEQEDEQH/xAAcAAABBQEBAQAAAAAAAAAAAAADAAIEBQYBBwj/xABEEAACAQIEAgcGAgcGBgMBAAABAhEAAwQSITEFQQYTIlFhcYEyQpGhsfBS0QcUIzNyweE0YnOSsvEVQ1OCosI1g7Mk/8QAGQEAAwEBAQAAAAAAAAAAAAAAAAECAwQF/8QAIxEBAQACAgICAgMBAAAAAAAAAAECESExAxIEQTJRIpGxcf/aAAwDAQACEQMRAD8A83d/jy+FRnapF1e+opHl5UQ3POuhzTPGugUyPk705FplEHdRQKqUTLXENFzVmoNnPP72p9sTrSinTpSM7606KZm5UW340jNC01jHKj7a6U0LQEZjREFHFgGupb5UbAarUuynOmJaqSVkeQoINjSbWk40rlsaUEYyyahYq32oqyCd5qDizBFOAMWopZoM0wtTy4iqMwv3fOlTDSp6JGxDa/fqKCKdHnSC0bDqCuUTJp40wCqlKuL9/frREH+1MG9EGtKgW2aKGqKGoyCopihZ1NOVJrot1Iw+HJ2BPkKk9gNZo9q1FTrPCbh2Rz5Kf5CnXsGyGHVlPcVI+tHJbQcvfTwmlSjZpdTSCKB60VVnX5V10iaVlKA6EgU5ZroX5Uo1pk4TTBvTmBnwrjW9aAaUqDjzqDVjl1qBxBacNBmnHuppFJ2jarDpSlTVc0qOQCi91dcEff5Vxd9Kdc01mfpSAYUmllp4NcmnsFFdUU1zArtu2TQQgSTWg4D0Tu4jVYVJg3GBgeQ94zVz0V/R6bsXL5KppCCMx8z7teg2OHJbAC7KNAOQ8qkM9wboFZtdpwLjd7gEei8q0tmwiiAoA7gAB8qa9wn2RFHtYc7kjX7mouSpEW7glOq6d9RMZZkFW1jvHrtyPjVpcs/hYeIqs4jZcCQCfDwomR6Y3i+CVWkDLruOfmKr3w+k7zsRsav+MYFip00/n3a1mlZ7Zgg5SdjRbyXqG1qktSmtztUc24ppNIritTwK4FpgooiJSVKeDpTIC4ms1C4iu1WjJVbxTkKSoqmNLLJrr06TE1YMCxpFKig0qewhCfSus1OvLAmggVMFPfalNIDnXFWgiLVtv0d9H+tbrWUEKdAdp3k/Kspw/Am7dS2NM7AfGvcOAYFcOi2kmAN+/vNK001nKrAjxMUK2Q2pA28INd4s5G+x867g9QBG9ZW6Xjjse32ttBRf1epFlAKlOgHKsbdtuJ0rup76Y1nuqWyczQ2E7UldqrGYAGeZ+VZDjXCI1ivQXTlVFxbDypqpSs2wlrD9kkHblQTRsTc6pz+En5HegpqzAelb45ObPHQWTSmxUtrNMNuq0jaODSYUXqtK7kplaGhqBxYbVZXLfMVX8SXQT4+VB4qmuAzRGX60wiqVRlucu6lSt2NNaVIbQWM70wCjFdPHwpmSlDrnKnJbrmSrTguB624qHY/yBNFS0vQjoe7smJdurUGV01PKddhrpW44pjDaIAXsganmfPlFRbnERaXKfZKkae73ad2/wqRj3KWUzElmnyEAGJ76m6VFg17MgPMj7+FNsNBA51T4LGudSDpoNhVrw20YLEyWP+0eFY5cRtjF7g0mKnvb3NZzGcdNlSttc78z7q+feawnSPpjjD7GdY/CNPPQz31ElVZdvUbkRQLZryvhHTDG7OGcH4j4616FwHE3Li/tEInYkR8qLFdLO4Ko+JgGYo/SLi4sWzB1yz9+teTca6TYi+SLZMdymD8dKrGDSx4+mjeE1TYHFjMTzCSROpAME/NfjVVbxGJU9vPB7/z503C4gBwToGVknz+z8q0k0m47jYYXFq0QN5+Qkx6US5aqHb4lbtWQFUF5MQAIMQM0abH1qTg56tZ3jXzrWXbmyxNa3TctHZaEy61TNxhVfxRZUVYBagcWHZovR49qS4YPrXUT601qKBR9LoUEbR8KVJ112+VKjQAikdoriUVUPOkTiLV50etN1i5Vlp0iq1E01Fei9F+CCwtt21dx8JGwHwqews8d0aNy3IuAXI0kxbjnPPl/SmnFtkFm4ucrANxZZG7jyI9abxHHr1ZAbsuohx3EaHw51S8HInLccGO4zt4jWPCoq4vLNvLoCCW5a6Lz8hWhsrpp3Vm8Rxi1AtWCGc+028DunvrRYG5IB8Kyzb49InE7BGkwvM8zNUPF8XhUtlXdncx+ztK7EToC2TafE+lbPF2FcQ6yKznEejVkWLljqy1t9THtTMhp3JBA18KeOj5ec4Hi9prg6h3I5Ahvlm8q9Y4BxBwmS6CrDv3NYTCdFwbiqts5U1AjKBrM6Ac9a2rqY1OoEfCjKSLkuXbL/pPLi1nX2ZAO+2vy2rOdHeGW0tG9iCzEgEW0zHKsblUEt66DzrbdIsMLmGcN+Ex8D/SqPo/ZD4Y2xqtxYe2eYI1GkaeVE/R2ajK47j9pnyJnhZBR1KkEbgTzEHQ91UPErcNI2JkVquI8GVctm1bJ7RMQAS0RLGJb1NVvSbhDWrYBEED7FXNS8I51yXR7DM+kArIBJYQFlS2kyXhQo2iSfCrrD4oo2UwVJOUjkJ+YrOdHcGtyYuecDtA/3hzA01rTcYxVpRaAPaC5QNMxOglhyAAj1NaOfLtLcUFlqSB2R5CmEVemGwQulV/FklPUfnVrFQOMp+zn+8Pyop49s7lgetIqfsU5jpStmiLpFPsUqQnxpUEFbt0VRTLU0fLyqKDl8K9Ct8UzWFKkAgBl8wII85+lefx3VPwuOIt5PUVPQgnSHjp1yACZz29QJOuZD7us9k6a7isTfvMxOpEn2ZqfxPFEtrof5VH4dhc91Rvr8fCiTXNbz9Rf9F8W1tSF2kCY1r13ht8hBPcK81wHCjbLCJRmkN3Ecj98q3/Db0oAeVY3l0Ttp7EMKj4nCwajWcV3UV8bp3UletLqgNyBUbFIGOVTPf3elNtobhMbRvVBxU45Hy2kUKPeIkHyZTp5EUzk1V9iOFfsyrDdTWA6PYkLfuWlMFXOXxA/3qbxvpzfsWslxYbaZkbcqwfDce3X22G+fMx896cx+0/9erZgDMQecCKxnTvHhlC1qsTjAbc99eb9KbhN2B991OdlemdsHXbWtP0d4YXOd80DmZ18BPKoPDOjlwsCVIE8/lW4s28qqvcK37rjyujhTKLFKBWjAOoXFv3R8x9anRUTiw/Yt98xU052yt2ZNdSuttS+FJoMiiP60q4HBApUbGjLY1ooGophWiWxFRpIqCnoNfKuW0nWn8tqKUqNicAHOo176VvA5fYERqPPzqTbNHkUtKmXLYcBK3bc3DuoJ8TG9ScC8acprEW+JtZBYGF5idBV70X42MQuYcjt9Kj1unXjnK2WE2p163rrtQMK1SriZlqNNfai28cs5RHkN6ZxDidq32XuKGPu7mPIVH/4HaYZmBD8mBIPy3HhWfvcHtoxLKf4pk/FqZY4zK807iGFwlxHe5BHImfTTcVj7WAsq+dSIBMH/etDfNgyHcNl5bwfEVQW0tXLwVUGWeRP0FJeWOMna3s4g3FIG3Ksxews4tFJk5lPwIP8q3n6uqKSI108hWFGLQY3OzBQGygnbMQQPrVycue3tqitcu29qcBtXHNdMcNvILNXFM04kU20KekynkaVGx4m03lUuKiY8/sz5VOuFS7rKutcNvTSnudaTVLWGW3gUqJ1J7/50qW1DPap4t7U+0hjWaLbtzQwtJbZ3pht1IyGulNKek7Csr30R0py26JFPRezNcdvdZcWwp0BGb+LkPTU0bo3ffC4rIR2WmRry286o8LeY4lSolhcLQTvEk/KatV42hxltgSYuAE6ZSui6d+hPwos4dON5ewYLGAgEVZ2rkisvZtlB2dV5eFSLfFsu9Y3F0+zVJEVXcQ4WLm0ioVnpABzqwtcWRtiJ86jWjUQ4AlvMFEZpmOZqH/wtLZzAa9/h3VoHxQYySOdZrj/ABRRIUyfvfwoVZNIXFOJwjRvsBXmnSG72gndqfEn8q1ty4XMDfmeSjvNZvpBZDuQv/LWT49/rAmtfH3ywz600XQvpJ1i9RcMuo7LH3lHLxYfMetak+NeN4HFG1cW4u6kEfl8JFev4PFi7bW4uzCRXVI4fJNcx1kpKIpxFNNV6stngVH4in7NvKpC7UDiI/Zt5UspweF/lGRcUw8omiXTqRXVWuZ3EWJ10+FKum3XaQWlpSQJEeFEBpoOmmtPVNKty09adFMVK6araXctEVKaKIlXITDdHrQ6+4zQAq3JJ5S0E+ECag9HcQlnGWWcg20urmPLJMMfLKSaZxd2t3btsSAXae8gnMAfCCDUfAYFrpKoJMc9gNySeQAB+I76l0x7visIbJiSbZPYY9x90nvHzFV2MtA1s+GXVeyrKoe3cRSUiQAdYI1BX6elMxvQ21d1tN1ZI2PaSfLcehPlWFjWZft5pi1ZdiahJiboOjESe+trj+g2NBhbSXB+Jbix/wCeU/Kqq90DxpkRbTyJuP8A5UEDzJis9VrMoqDxQrq7x5kCoF7F9b7Gin3yN++J1Y+O1aXAfonuswOgPO7cOY/9ttSJPgYHjVvi+hNq0IzZo9ppknwLCAI/CojvJp+pXOdRgL9zKhCDzJ5nx76p7GHOc5hM7+tegXuHqFZgAqID9+OtZ9+DXLpFu2DmPtHnB5nu8B6mrnBTTA4rAsgBI7J2MfesVoeiHH3tkWW1QmI5qT3eHhXpvA/0dWr1vqbxJGU+yfe3ETtl5eVUXEf0S3cHeW5abrrIaSGEXFA8tHHlEd1azLbHKTpMY1xK5NFtxXRHBlTooHET+zbyNGFQuM3wLZWdSKnK8Kwm8ozLb0QAmhMdZ19KMuIFcrvooVvKlQjfH3P5UqZaqztqBt9aMKEgogNVHNRAtdC0p0pLWiDiKctcFKrkTayPTjh2q3wN9G8x7J+Ej4Vrei/QXqLOa4P211AWH4AO2F9ezPiNNqFir6LBftQQ2XmcpzD6V6Dw2/Zusb0qyOOyGBAACKdiNG9oAd886x8l1w6fHdxB6FYsBepJhkJy/wAOkx4Az8RWzWwd9TPdH0rI41nXZCIYDtMDLqsMIBKWwQVhVAEAb1c8L44zWkaFYHQuZI0mc2UGIIK+cVi0XyIqD/m+Qzn8xQb95vdQx33H0/yAz8qpuJdJBZKhrbqWYLK62wTJDFpkLCkzB+NJ+LZxuY8aDkTb+NYjLn9F0H35fGqjHAkZFjxPL1NBPGVmBrqdRt5VNupFvNcET7KHn4uPPYVUmla0ymOPWEW7Xsrpmjdv7o2J+Qq/wvBxYQIB2z7R8dzrz86L0cwJNxr7DReyv8XOB4DT1qyxFuTrQd70Fwy1kII1M/Gr64gYajeqmwseEVZo8gURnkxvSTo2FOe2PPurLlY8K9RxaEjT+lV1ngFm7mlRPw+la4Z64Y5+OZcvPL14DU1T45TcaSSI0EV6FxfoBmH7JivcDqv51ieM9G8VY1a2WX8SSw9dNKM7sePH1VTcOX8Rmutw5OZJ9YqEcf8AKu/8R0O2/pWbflM/UbY2zf5v6UqgDi3lSo1Ryn4a+ToR36gGrBVqDayiNieR5j86nWrk7TpyO+1Xg58z8s05RQs9EuWyqZyCF2B2k67d+x18K03GeiZqgYjiECE1Pfy9PGo9y/nntSOSjY+Z+5ofXqoZt8vIDnOi09o2YxCdt2zHv9OXea1nRG0QM96RbuI0Wo7YGhW4xJAAk+zvqDI2OQEFg10BhpmTllmSg8xp616fxDhaXLaYgQwY5muZTJt5GuEspAIjKBy5Vnm18XewsJxdlTPeHWWwvaKkNJUEAMp3EHca6a85uuvyYZmWyBmQu8nKqtdAzJAQkkSFGnukmJE5bofwAXL7u+qpaV1tkAqxLMELfwlWaOendW14hfFq31l45wZGpMK0zm2JY6AdnvgTOnP06qzQbrsJcwt18rDsKzYY3OpdJb21BDLlKXFbQrr4VR9C+IXsdbKgmLZh70QpBPZyg+8V1y8tzym744tzCPbxFps1zQiyJJMAMM0NGYGAdR2TzAq46J8IODwwW4QbrM1y4QOz1lxizR4CY9Ko5dLLDYa3h10UA951PqT/ALVEtI2JYzOQHU9/lVZxLiRu3BaQwPefSAK1PCbSi0AkFRpI2J5weevOhX4zd7Ga0AAqiABQbq60e68GhlZ1qmZqWqlWRXLSa0RedIjSfnQUTI33vRbmxqGWIcDWjZyJnW1GKE+v3rRysDTc0VrWgUaz9/1oo0y/FuhOExBl7QzH3k7J+IGu/dXnPS/oVawzxZYsCJKEglfWvbrliPP77uVUeN4DhnnrLSMTuYIPxBmnyW9dPA3waTrm+FKvS+J9EMKH065QRsAXHPZt/QzXaSvasTbcA6g/WmYnFtqBse4CfjUO1icsc/Db5VddFeE/rd8Z9Layz+IGgX1Jj41UumVx5XnRTgeZBevAx7qkzJnc6Ds/Xyqr6Y47PfyFjktiBbUwWbQtIGwEATy1r0LEELlAEACY5CJJ05QBXlmTMzXObknfYMZ+pq8Ju7T5dY4+v7Qhi2IGiga6LyGwGbemXMSCAogEdw0Hj51JxagQvjrryHL1qKcKz66qD8AO7xNaac+4sOD4YEFm1jYcvD+c16Z0bvddhjbxAUgAgITlDW7aIzqTJLKrMARzVYbQViuifDlvMtgFxlh7jAEhbUHdtlJKgAHflOsWPSPAn9ft2JKW2PViJGRTbD3lB78ueeZza1y5+1zu+o7fHMfSa7XNrCsiDqlzddDZLS9lLTR+rJBYgRagmTEtvE0r99sHcVgVutOchWViVWGYj8Iy8yd6DxPjb22fqw7qAguW0lTmZT7JClnhMomR+7ImVas/ZwOKxbllvuhDHLAUKMoydvKB1kw3tTvRwuRqMUuIxONDLbCYdW6wu5YtecBWthhkBQBcrZVMGAC3u1H6UPchUN1u0cuVeyJ3gKuvqWPlWjtsypmuvnuZVUkSEEKAQiEnKDEmSSe+IAq8LhOsudawkgkL3CdzHfQvCfZ/RToqiAM4zEc27QGmwB09a2XKI5VGsoFUDuHzqRTjPK7qNfOvL+ddQ6U+4veKpeN8c6qLdsBrr+yp7zoCfCSB47UdE0C7TXUMUrlwSR6U0OAaaSxG3nUKy0sZ3UkekAj6mpDXJkb1EwjftHGmuT4a6/X4VK50srXefvwFTLduBJ3PyFRbUafH8hUm9c0HjTlIHvj41HuW+/apFoR6/Sg3XBOn+9OBBuYZSf6mlUuPKlTS+bRbn3SPLf8ApXpv6POGlMM1wjL1plQd8omCfMk+kV5dwTBG/ftWRvccKfLdv/EMfSvd1IRVAEKDEdywAI8hSsXpX8Vv5LOIufgsPHqp/L515ioyprpH2K9I6UmMHiJB9kLHm6j6E15hdLFbjMJecq+Bbu++VbePpy+e/wAoGxLnUQs7T4HUnn5VKvgjtGILAjuygE/CK5ZslQ/8Sx5wBv8AGg47FiyS7doBQqLO7SZgch2tT3CtIw7uo3X6P7b2sKWMr1mIt9s91sEtHfqSu+890HRY61aa91lyQyo3Z27ZBthi2+bK7zGpyjwnIdB8Zfs8LLuq3M125cS3cmDbujqxEAkE3DccDnPjIveJsbnVDrArEW0d3ACLdbL1p1jsqpYjxG9cuf7d2E1wqeK3Li2sTiidAesSDDBJtpZQkAb8gJIN46mCTouhlgJhLbR7SjU7kARJqr6b5We3wrDgF2i5evHdUVxcRSR7xKqx5AAQBmkX+Hti1aS0vsooUenM1Omn05ibhbSpGAswV8xUVNTUvDY0C6LSkdYRMb5F5sw+QG5NFXvUTMW7SSP6+g79azt3pXftNkZFbXQyYbyJ2I7iAfrV9ehQTr4sdT9+A0rPcZu2Lw0YZ11kA7KNC0D+v0oRoS50wd0ICZW2iZ18PvnVTwmwzYu0WOZnbO3fkt/tNO4ZxZHdE03DhrbXEujK6Aaw0CQCNRproY37qbh7oZsylC5WLRDjZmABaAWyMABIIiTuYi0txe45aW6ljNNxtcojsjvbXYkgaT7Qp9/FKoJJrEYxervDJB6s9YzgJmbPfRjnOYFiBbw9tVGqqubXNCycTxI3O0fZkZR+ImNIHuyYJ5wQNJpWHF/wvipvXoUEIqkknmSQFAHL3j6VNurlvI34ibZ9e0nzDD/uqs6Lr2bj75mgHwUfSWI9KucSoZPEMjCO9WDfy+dSabaTtR4x8N6PfeaYhgt36/MxT2XbyqSDJ5UzLNPuiB4/cUkXxqtloIt4UqebQpU9jTxj9FnRuf8A+y4NswtDwEqz+uoHgPGvQcSJXwP9KBwjBiyluyJhLa2/8qBT8wa7aunKUPp57U72qIXSFWPD7xnWF18A6An4A15siw7Dlc+TACD5xBr1XjlicHfUiQLLD1Cn4bV5PYOZ4P8A1E+SMD9K38fTj83Y1uywFtGIOXtO+23OPhVPxnC3Lwa6qkraEsv4VO+34RlJ9at8Zf7DOfe7PiApltPT5itP0GwGWy1w6hmaZ1I10J8NSta63GMy9buBdFs7WcNZ5G3LCYkAgWFIjUEtJ8j36ajpCsXLK2Ui8t9WFtTMsPahnAmOoYyfPTesRxDAfq1y6bWY2rgHeTaABIFteahssRqAI5VpOK9JwqL1BQ3Lilkugg9TbZGQMNZ6xp7IiAASZkA8ec1vb0MLM+cTuCcPS3i8fdTXPibgDayIJZwc2pPWM4nnHcadxDpCwdkRQcpjMxnXyHKo/Q+8FwVozJKlySe0SxLEseZk71UYe5LnxE/OsfJlcZw7fjeOZ5X2TbvELrTNxh4L2R5dnX51ddAMGLeHvYlhBvXG7RIULattkWSxAhmVmJ3OndVAX8a2HRnCzg7OYQYJBBg5WdmGviCD6is/FbbbW3y8ZjjJjNJV3jeHzG31lssIBUOhOuo9k6aEGs9iuG2c/WIoEO0m2qJnD6lbjKmd1ze7JgnSI0NxnoqrsXMGZ7UCZ81gnbnVYnRsjQdYG5APl8vcJn1rpjzqFxLiaLdcPaW6ApVc0dlubaq2YmFM6HbWVFXvB8EhtW79wZFdVS2vukktJJHsJAUDNAkkayDUfCcLwozddcS2ye0b+jaaGD7LGdDGs8hVfiukDrh8lu0DbEqqHmpfsyg2Bkjv2mnykbiEO10KSQTB01JE6nMJIhLp8VzcqHcZ/aVC06jdgoHsjLOmkTzJk7muXcLcxCI1y6Ra0LIsqosqCvbRfazyZUljDNzYgHt3rhvTdS4B1jKLoJyZkUrklWJUgKCA0SNRrs/oGcP6TmyYYEITLI4hASSxyPAKa6wwI8a2fCOJpeUlTtIIJGYdxMVTHBK2plifxHN5e3NPweBFtwykgjuCiRzBhRI8PKo0vTYWGlSTuYn03+dNdpj4fy/Oq/D8UAuC2ffVmXxgSw89AfU1JtXdVqS+0q4JP397UzLRFfta0N23oJwse4UqDNco2emfuNlaZ96fnrTzYm5PcfmBSxoBmO78/wAqdgLmYFvCPWd/hWhfQmKtzZbnmU/MEV4jhyQQJkjMZ9M4n1DD1r3G9tl5aCvDsQTbuXE5q7oJ5FWKj5Vt43L5oZjrmd3yzAJ1nSSFLT4CPlXpXDVXD4NCT7Wg/hjQx4H615z0ewzPdtqurFiRtroAQfMTrW24oGhLRHZVYAkMPEZhzE7Vs56ks2ZdpOo59lvdI8NPnUDFdH0JL2Stt237AKsx5ldIbU6g6zqDAiVYuC2ACzE+e1FxhOsmBqWcDUIglj57CfGlljMpqjHO4XeLPcL4k2GRbF1csSoaSVJ/ut8dNxG1MwWIgrr7TQP4QAAfiRVletI6dUUXIYJB1gHXVYmfGoVvC2LIyEjRcy5mlsjMcscyJEDyri+R4/Wbe18Dz++Vl4qVirmRDJ/OToAANSSdIG/KvRsBZCWraAZQttBHdCgR6RFZLo5w7Nde841tMUQclYD9ow8dQvhDd9a9X7INZePD1m2vyvLM8tT6A4rjQtvQ6n7P5etUYxbMXSx+9cdp5jICMg13UBQFBGpynfnI43ca64s2hLTJYhurQAaZnHvEkkKNTHLerDBcOFq2FGp0liACzARmIAA9BoOVauTTI4jFG3ktXxczKEZwrjKqG4UQIVMtmI3OUwo0BJqfw5Vu3CcO6PbVc+dCNQWWBIAIaGtkjfXvqxx3Ry1euB3Z4ygMikAOFJZQx3gFn0B941YdWtrD3WUKs5V20ys/aHmBZO2wq9lZpT2cMyWyLZyk5sveupyEGNwGgNHPxIMfgvDrbIQ2bOjHOpYznJnMR4yT6nfela61nLIkqpIksVOYGCFBENGxMjtSPdp96921Yg27g0kiFYfh7mHkTHKkF9aECnsBvQcE4dc23KO41KCUKV/GL5t21vjey4eBuQD2h6rmFX2GuDskGQIg94Ox+BFU3GF/ZMDzGo8OdZroN0si42AvaPY0tn/qWB7Op3dVInvjwNFia9LtntGhXW7RAoNq/wBowdDqD6T+dS8uraVnotopPjSrppVC1DdrnB/Zb+IVylXQm9JvM14p0q/tl/8Ax3/9aVKtfH25fL1EjoX/AGux5n+dX+B9n/u/kK5Sreduapt/98v8Q/lRsb+7vf4GI+i0qVFZoNj23/jH+laqrf7/AAX+Pc/1NSpVj8r8P7/yuz4n5/21nQr/AJ38b/8A6vWrv7D1rtKufJ1YgWth5n6CjvtSpURYbbfffUTjH9ns/wCOP9VylSplekfgP9ntfwj6tRuIfuW++VKlT+jqF0V/dv5j6Crsb12lQVR+I+wa8hxf/wA1h/8A6v8A3pUqr6S9tX3fI/6jVqvPy/lSpVH0SHd3NKlSrF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Louis-XV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6871" y="160337"/>
            <a:ext cx="2639316" cy="346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0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solidFill>
                  <a:srgbClr val="FF0000"/>
                </a:solidFill>
              </a:rPr>
              <a:t>History of Northern Europe</a:t>
            </a:r>
          </a:p>
        </p:txBody>
      </p:sp>
      <p:sp>
        <p:nvSpPr>
          <p:cNvPr id="3" name="Content Placeholder 2"/>
          <p:cNvSpPr>
            <a:spLocks noGrp="1"/>
          </p:cNvSpPr>
          <p:nvPr>
            <p:ph idx="1"/>
          </p:nvPr>
        </p:nvSpPr>
        <p:spPr>
          <a:xfrm>
            <a:off x="457200" y="1676400"/>
            <a:ext cx="8229600" cy="5029200"/>
          </a:xfrm>
        </p:spPr>
        <p:txBody>
          <a:bodyPr>
            <a:normAutofit lnSpcReduction="10000"/>
          </a:bodyPr>
          <a:lstStyle/>
          <a:p>
            <a:r>
              <a:rPr lang="en-US" b="1" dirty="0" smtClean="0">
                <a:latin typeface="Arial" pitchFamily="34" charset="0"/>
                <a:cs typeface="Arial" pitchFamily="34" charset="0"/>
              </a:rPr>
              <a:t>Scandinavian Countries: </a:t>
            </a:r>
          </a:p>
          <a:p>
            <a:r>
              <a:rPr lang="en-US" dirty="0" smtClean="0">
                <a:latin typeface="Arial" pitchFamily="34" charset="0"/>
                <a:cs typeface="Arial" pitchFamily="34" charset="0"/>
              </a:rPr>
              <a:t>Vikings: 793 – 1066 AD, explored most of Europe and helped settle it. Came from Sweden, Norway, and Denmark. They were a warlike people. </a:t>
            </a:r>
            <a:r>
              <a:rPr lang="en-US" dirty="0" smtClean="0">
                <a:solidFill>
                  <a:srgbClr val="FF0000"/>
                </a:solidFill>
                <a:latin typeface="Arial" pitchFamily="34" charset="0"/>
                <a:cs typeface="Arial" pitchFamily="34" charset="0"/>
              </a:rPr>
              <a:t>(also called </a:t>
            </a:r>
            <a:r>
              <a:rPr lang="en-US" u="sng" dirty="0" smtClean="0">
                <a:solidFill>
                  <a:srgbClr val="FF0000"/>
                </a:solidFill>
                <a:latin typeface="Arial" pitchFamily="34" charset="0"/>
                <a:cs typeface="Arial" pitchFamily="34" charset="0"/>
              </a:rPr>
              <a:t>Norsemen</a:t>
            </a:r>
            <a:r>
              <a:rPr lang="en-US" dirty="0" smtClean="0">
                <a:solidFill>
                  <a:srgbClr val="FF0000"/>
                </a:solidFill>
                <a:latin typeface="Arial" pitchFamily="34" charset="0"/>
                <a:cs typeface="Arial" pitchFamily="34" charset="0"/>
              </a:rPr>
              <a:t> or </a:t>
            </a:r>
            <a:r>
              <a:rPr lang="en-US" u="sng" dirty="0" smtClean="0">
                <a:solidFill>
                  <a:srgbClr val="FF0000"/>
                </a:solidFill>
                <a:latin typeface="Arial" pitchFamily="34" charset="0"/>
                <a:cs typeface="Arial" pitchFamily="34" charset="0"/>
              </a:rPr>
              <a:t>Northman</a:t>
            </a:r>
            <a:r>
              <a:rPr lang="en-US" dirty="0" smtClean="0">
                <a:solidFill>
                  <a:srgbClr val="FF0000"/>
                </a:solidFill>
                <a:latin typeface="Arial" pitchFamily="34" charset="0"/>
                <a:cs typeface="Arial" pitchFamily="34" charset="0"/>
              </a:rPr>
              <a:t>)</a:t>
            </a:r>
            <a:r>
              <a:rPr lang="en-US" dirty="0" smtClean="0">
                <a:latin typeface="Arial" pitchFamily="34" charset="0"/>
                <a:cs typeface="Arial" pitchFamily="34" charset="0"/>
              </a:rPr>
              <a:t>, 800 – 1000 raided and conquered with ships, then started settling </a:t>
            </a:r>
            <a:r>
              <a:rPr lang="en-US" dirty="0" smtClean="0">
                <a:solidFill>
                  <a:srgbClr val="FF0000"/>
                </a:solidFill>
                <a:latin typeface="Arial" pitchFamily="34" charset="0"/>
                <a:cs typeface="Arial" pitchFamily="34" charset="0"/>
              </a:rPr>
              <a:t>(farming and trading)</a:t>
            </a:r>
          </a:p>
          <a:p>
            <a:r>
              <a:rPr lang="en-US" dirty="0" smtClean="0">
                <a:latin typeface="Arial" pitchFamily="34" charset="0"/>
                <a:cs typeface="Arial" pitchFamily="34" charset="0"/>
              </a:rPr>
              <a:t>981 Eric the Red discovered Greenland, 1000 Leif Erikson (ERIC’S SON) </a:t>
            </a:r>
            <a:r>
              <a:rPr lang="en-US" u="sng" dirty="0" smtClean="0">
                <a:latin typeface="Arial" pitchFamily="34" charset="0"/>
                <a:cs typeface="Arial" pitchFamily="34" charset="0"/>
              </a:rPr>
              <a:t>explored North American coast</a:t>
            </a:r>
          </a:p>
          <a:p>
            <a:r>
              <a:rPr lang="en-US" dirty="0" smtClean="0">
                <a:latin typeface="Arial" pitchFamily="34" charset="0"/>
                <a:cs typeface="Arial" pitchFamily="34" charset="0"/>
              </a:rPr>
              <a:t>Greenland – Generally believed that Eric the Red called it Greenland to trick and attract settlers</a:t>
            </a:r>
          </a:p>
          <a:p>
            <a:r>
              <a:rPr lang="en-US" dirty="0" smtClean="0">
                <a:latin typeface="Arial" pitchFamily="34" charset="0"/>
                <a:cs typeface="Arial" pitchFamily="34" charset="0"/>
              </a:rPr>
              <a:t>Iceland – Was named this because where they landed they basically only saw ice</a:t>
            </a:r>
          </a:p>
        </p:txBody>
      </p:sp>
    </p:spTree>
    <p:extLst>
      <p:ext uri="{BB962C8B-B14F-4D97-AF65-F5344CB8AC3E}">
        <p14:creationId xmlns:p14="http://schemas.microsoft.com/office/powerpoint/2010/main" val="3969386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573"/>
            <a:ext cx="8260672" cy="734627"/>
          </a:xfrm>
        </p:spPr>
        <p:txBody>
          <a:bodyPr>
            <a:normAutofit/>
          </a:bodyPr>
          <a:lstStyle/>
          <a:p>
            <a:r>
              <a:rPr lang="en-US" sz="4000" dirty="0" smtClean="0">
                <a:solidFill>
                  <a:srgbClr val="FF0000"/>
                </a:solidFill>
              </a:rPr>
              <a:t>Russian History</a:t>
            </a:r>
            <a:endParaRPr lang="en-US" dirty="0"/>
          </a:p>
        </p:txBody>
      </p:sp>
      <p:sp>
        <p:nvSpPr>
          <p:cNvPr id="3" name="Content Placeholder 2"/>
          <p:cNvSpPr>
            <a:spLocks noGrp="1"/>
          </p:cNvSpPr>
          <p:nvPr>
            <p:ph idx="1"/>
          </p:nvPr>
        </p:nvSpPr>
        <p:spPr>
          <a:xfrm>
            <a:off x="3523945" y="1600200"/>
            <a:ext cx="5543855" cy="5181600"/>
          </a:xfrm>
        </p:spPr>
        <p:txBody>
          <a:bodyPr>
            <a:normAutofit fontScale="25000" lnSpcReduction="20000"/>
          </a:bodyPr>
          <a:lstStyle/>
          <a:p>
            <a:pPr lvl="0"/>
            <a:r>
              <a:rPr lang="en-US" sz="6400" dirty="0" smtClean="0">
                <a:solidFill>
                  <a:schemeClr val="tx1"/>
                </a:solidFill>
              </a:rPr>
              <a:t>800 AD a group of Vikings called Rus came into the area</a:t>
            </a:r>
          </a:p>
          <a:p>
            <a:pPr lvl="0"/>
            <a:r>
              <a:rPr lang="en-US" sz="6400" dirty="0" smtClean="0">
                <a:solidFill>
                  <a:schemeClr val="tx1"/>
                </a:solidFill>
              </a:rPr>
              <a:t>Ivan’s IV father died when he was 3, mother when he was 8. Because of his age, the aristocracy (rich) took over. He was abused, so he took out his anger on animals. He tore feathers off birds, pierced their eyes and slit open their bodies. </a:t>
            </a:r>
          </a:p>
          <a:p>
            <a:pPr lvl="0"/>
            <a:r>
              <a:rPr lang="en-US" sz="6400" dirty="0" smtClean="0">
                <a:solidFill>
                  <a:schemeClr val="tx1"/>
                </a:solidFill>
              </a:rPr>
              <a:t>1543 (age 13), he called the “leaders” into a meeting where he had one of them thrown into a pack of hungry hunting dogs. They gave him the power.</a:t>
            </a:r>
          </a:p>
          <a:p>
            <a:pPr lvl="0"/>
            <a:r>
              <a:rPr lang="en-US" sz="6400" dirty="0" smtClean="0">
                <a:solidFill>
                  <a:schemeClr val="tx1"/>
                </a:solidFill>
              </a:rPr>
              <a:t>1547 </a:t>
            </a:r>
            <a:r>
              <a:rPr lang="en-US" sz="6400" dirty="0">
                <a:solidFill>
                  <a:schemeClr val="tx1"/>
                </a:solidFill>
              </a:rPr>
              <a:t>(</a:t>
            </a:r>
            <a:r>
              <a:rPr lang="en-US" sz="6400" dirty="0" smtClean="0">
                <a:solidFill>
                  <a:schemeClr val="tx1"/>
                </a:solidFill>
              </a:rPr>
              <a:t>age 17) he took title tsar (</a:t>
            </a:r>
            <a:r>
              <a:rPr lang="en-US" sz="6400" u="sng" dirty="0" smtClean="0">
                <a:solidFill>
                  <a:schemeClr val="tx1"/>
                </a:solidFill>
              </a:rPr>
              <a:t>czar) </a:t>
            </a:r>
            <a:r>
              <a:rPr lang="en-US" sz="6400" dirty="0" smtClean="0">
                <a:solidFill>
                  <a:schemeClr val="tx1"/>
                </a:solidFill>
              </a:rPr>
              <a:t>means emperor. He expanded the Russian borders through the use of his army. </a:t>
            </a:r>
          </a:p>
          <a:p>
            <a:pPr lvl="0"/>
            <a:r>
              <a:rPr lang="en-US" sz="6400" dirty="0" smtClean="0">
                <a:solidFill>
                  <a:schemeClr val="tx1"/>
                </a:solidFill>
              </a:rPr>
              <a:t>Ivan earned </a:t>
            </a:r>
            <a:r>
              <a:rPr lang="en-US" sz="6400" dirty="0">
                <a:solidFill>
                  <a:schemeClr val="tx1"/>
                </a:solidFill>
              </a:rPr>
              <a:t>the nickname “Ivan the Terrible” because he murdered hundreds of </a:t>
            </a:r>
            <a:r>
              <a:rPr lang="en-US" sz="6400" dirty="0" smtClean="0">
                <a:solidFill>
                  <a:schemeClr val="tx1"/>
                </a:solidFill>
              </a:rPr>
              <a:t>landowners, church </a:t>
            </a:r>
            <a:r>
              <a:rPr lang="en-US" sz="6400" dirty="0">
                <a:solidFill>
                  <a:schemeClr val="tx1"/>
                </a:solidFill>
              </a:rPr>
              <a:t>leaders </a:t>
            </a:r>
            <a:r>
              <a:rPr lang="en-US" sz="6400" dirty="0" smtClean="0">
                <a:solidFill>
                  <a:schemeClr val="tx1"/>
                </a:solidFill>
              </a:rPr>
              <a:t>and his own soldiers who (he felt) opposed </a:t>
            </a:r>
            <a:r>
              <a:rPr lang="en-US" sz="6400" dirty="0">
                <a:solidFill>
                  <a:schemeClr val="tx1"/>
                </a:solidFill>
              </a:rPr>
              <a:t>him. </a:t>
            </a:r>
          </a:p>
          <a:p>
            <a:pPr lvl="0"/>
            <a:r>
              <a:rPr lang="en-US" sz="6400" dirty="0" smtClean="0">
                <a:solidFill>
                  <a:schemeClr val="tx1"/>
                </a:solidFill>
              </a:rPr>
              <a:t>In 1581, Ivan beat his pregnant daughter-in-law for wearing immodest clothing, causing a miscarriage. His son, also named Ivan, upon learning of this, engaged in a heated argument with his father, which resulted in Ivan striking his son in the head with his pointed staff, causing his son's death.</a:t>
            </a:r>
          </a:p>
          <a:p>
            <a:endParaRPr lang="en-US" dirty="0"/>
          </a:p>
        </p:txBody>
      </p:sp>
      <p:pic>
        <p:nvPicPr>
          <p:cNvPr id="9218" name="Picture 2" descr="http://blue.utb.edu/paullgj/geog1303/lectures/Ivan%20The%20Terrible.jpg"/>
          <p:cNvPicPr>
            <a:picLocks noChangeAspect="1" noChangeArrowheads="1"/>
          </p:cNvPicPr>
          <p:nvPr/>
        </p:nvPicPr>
        <p:blipFill>
          <a:blip r:embed="rId2" cstate="print"/>
          <a:srcRect/>
          <a:stretch>
            <a:fillRect/>
          </a:stretch>
        </p:blipFill>
        <p:spPr bwMode="auto">
          <a:xfrm>
            <a:off x="192134" y="1524000"/>
            <a:ext cx="3357690" cy="4886323"/>
          </a:xfrm>
          <a:prstGeom prst="rect">
            <a:avLst/>
          </a:prstGeom>
          <a:noFill/>
        </p:spPr>
      </p:pic>
    </p:spTree>
    <p:extLst>
      <p:ext uri="{BB962C8B-B14F-4D97-AF65-F5344CB8AC3E}">
        <p14:creationId xmlns:p14="http://schemas.microsoft.com/office/powerpoint/2010/main" val="4268229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511282" cy="838200"/>
          </a:xfrm>
        </p:spPr>
        <p:txBody>
          <a:bodyPr>
            <a:normAutofit/>
          </a:bodyPr>
          <a:lstStyle/>
          <a:p>
            <a:pPr algn="l"/>
            <a:r>
              <a:rPr lang="en-US" dirty="0" smtClean="0">
                <a:solidFill>
                  <a:srgbClr val="FF0000"/>
                </a:solidFill>
              </a:rPr>
              <a:t>Russian History</a:t>
            </a:r>
            <a:endParaRPr lang="en-US" dirty="0">
              <a:solidFill>
                <a:srgbClr val="FF0000"/>
              </a:solidFill>
            </a:endParaRPr>
          </a:p>
        </p:txBody>
      </p:sp>
      <p:sp>
        <p:nvSpPr>
          <p:cNvPr id="3" name="Content Placeholder 2"/>
          <p:cNvSpPr>
            <a:spLocks noGrp="1"/>
          </p:cNvSpPr>
          <p:nvPr>
            <p:ph idx="1"/>
          </p:nvPr>
        </p:nvSpPr>
        <p:spPr>
          <a:xfrm>
            <a:off x="2971800" y="1600200"/>
            <a:ext cx="5943600" cy="5257800"/>
          </a:xfrm>
        </p:spPr>
        <p:txBody>
          <a:bodyPr>
            <a:normAutofit fontScale="32500" lnSpcReduction="20000"/>
          </a:bodyPr>
          <a:lstStyle/>
          <a:p>
            <a:pPr lvl="0"/>
            <a:r>
              <a:rPr lang="en-US" sz="5200" dirty="0" smtClean="0">
                <a:solidFill>
                  <a:schemeClr val="tx1"/>
                </a:solidFill>
              </a:rPr>
              <a:t>1689 Peter the Great “modernized” (schools, the arts, ship building, city layouts, </a:t>
            </a:r>
            <a:r>
              <a:rPr lang="en-US" sz="5200" dirty="0" err="1" smtClean="0">
                <a:solidFill>
                  <a:schemeClr val="tx1"/>
                </a:solidFill>
              </a:rPr>
              <a:t>etc</a:t>
            </a:r>
            <a:r>
              <a:rPr lang="en-US" sz="5200" dirty="0" smtClean="0">
                <a:solidFill>
                  <a:schemeClr val="tx1"/>
                </a:solidFill>
              </a:rPr>
              <a:t>) Russia and advanced trade with other countries. He moved the capital from Moscow to the new city he named St. Petersburg. He was nearly 7 feet tall and very broad. He was massively powerful, "</a:t>
            </a:r>
            <a:r>
              <a:rPr lang="en-US" sz="5200" b="1" dirty="0" smtClean="0">
                <a:solidFill>
                  <a:schemeClr val="tx1"/>
                </a:solidFill>
              </a:rPr>
              <a:t>loud-mouthed, violent, and ruthless</a:t>
            </a:r>
            <a:r>
              <a:rPr lang="en-US" sz="5200" dirty="0" smtClean="0">
                <a:solidFill>
                  <a:schemeClr val="tx1"/>
                </a:solidFill>
              </a:rPr>
              <a:t>".  (1918 Moscow became capital again.)</a:t>
            </a:r>
          </a:p>
          <a:p>
            <a:pPr lvl="0"/>
            <a:r>
              <a:rPr lang="en-US" sz="5200" dirty="0" smtClean="0">
                <a:solidFill>
                  <a:schemeClr val="tx1"/>
                </a:solidFill>
              </a:rPr>
              <a:t>At first he taxes specific goods such as: salt, vodka, oak trees and tar. That wasn’t enough so he then taxed: bathing, fishing, </a:t>
            </a:r>
            <a:r>
              <a:rPr lang="en-US" sz="5200" dirty="0" err="1" smtClean="0">
                <a:solidFill>
                  <a:schemeClr val="tx1"/>
                </a:solidFill>
              </a:rPr>
              <a:t>beekeepng</a:t>
            </a:r>
            <a:r>
              <a:rPr lang="en-US" sz="5200" dirty="0" smtClean="0">
                <a:solidFill>
                  <a:schemeClr val="tx1"/>
                </a:solidFill>
              </a:rPr>
              <a:t> and wearing a beard. </a:t>
            </a:r>
          </a:p>
          <a:p>
            <a:pPr lvl="0"/>
            <a:r>
              <a:rPr lang="en-US" sz="5200" dirty="0" smtClean="0">
                <a:solidFill>
                  <a:schemeClr val="tx1"/>
                </a:solidFill>
              </a:rPr>
              <a:t>He formed a small army out of his servants and used them in live ammunition firing war games. He convicted his oldest son of treason and executed him. </a:t>
            </a:r>
          </a:p>
          <a:p>
            <a:pPr lvl="0"/>
            <a:r>
              <a:rPr lang="en-US" sz="5200" dirty="0" smtClean="0">
                <a:solidFill>
                  <a:schemeClr val="tx1"/>
                </a:solidFill>
              </a:rPr>
              <a:t>1762 Catherine the Great, born a German (Prussian), and married Peter the III. He was clueless and she was smarter. She planned and carried out a plot to overthrow and kill her husband. She became ruler. She was a skilled diplomat and very educated. She expanded the lands and the cultures of the Russian people. </a:t>
            </a:r>
          </a:p>
          <a:p>
            <a:endParaRPr lang="en-US" dirty="0">
              <a:solidFill>
                <a:schemeClr val="tx1"/>
              </a:solidFill>
            </a:endParaRPr>
          </a:p>
        </p:txBody>
      </p:sp>
      <p:pic>
        <p:nvPicPr>
          <p:cNvPr id="8194" name="Picture 2" descr="http://www.epilepsyfoundation.org/local/massri/images/Peter-the-Great_1.jpg"/>
          <p:cNvPicPr>
            <a:picLocks noChangeAspect="1" noChangeArrowheads="1"/>
          </p:cNvPicPr>
          <p:nvPr/>
        </p:nvPicPr>
        <p:blipFill>
          <a:blip r:embed="rId2" cstate="print"/>
          <a:srcRect/>
          <a:stretch>
            <a:fillRect/>
          </a:stretch>
        </p:blipFill>
        <p:spPr bwMode="auto">
          <a:xfrm>
            <a:off x="152400" y="152400"/>
            <a:ext cx="2565918" cy="3352800"/>
          </a:xfrm>
          <a:prstGeom prst="rect">
            <a:avLst/>
          </a:prstGeom>
          <a:noFill/>
        </p:spPr>
      </p:pic>
      <p:pic>
        <p:nvPicPr>
          <p:cNvPr id="8196" name="Picture 4" descr="http://www.internetstones.com/image-files/catherine-the-great-empress-of-russia.jpg"/>
          <p:cNvPicPr>
            <a:picLocks noChangeAspect="1" noChangeArrowheads="1"/>
          </p:cNvPicPr>
          <p:nvPr/>
        </p:nvPicPr>
        <p:blipFill>
          <a:blip r:embed="rId3" cstate="print"/>
          <a:srcRect/>
          <a:stretch>
            <a:fillRect/>
          </a:stretch>
        </p:blipFill>
        <p:spPr bwMode="auto">
          <a:xfrm>
            <a:off x="152400" y="3124200"/>
            <a:ext cx="2819400" cy="3529980"/>
          </a:xfrm>
          <a:prstGeom prst="rect">
            <a:avLst/>
          </a:prstGeom>
          <a:noFill/>
        </p:spPr>
      </p:pic>
    </p:spTree>
    <p:extLst>
      <p:ext uri="{BB962C8B-B14F-4D97-AF65-F5344CB8AC3E}">
        <p14:creationId xmlns:p14="http://schemas.microsoft.com/office/powerpoint/2010/main" val="364409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Russian History </a:t>
            </a:r>
            <a:endParaRPr lang="en-US" dirty="0"/>
          </a:p>
        </p:txBody>
      </p:sp>
      <p:sp>
        <p:nvSpPr>
          <p:cNvPr id="3" name="Content Placeholder 2"/>
          <p:cNvSpPr>
            <a:spLocks noGrp="1"/>
          </p:cNvSpPr>
          <p:nvPr>
            <p:ph idx="1"/>
          </p:nvPr>
        </p:nvSpPr>
        <p:spPr>
          <a:xfrm>
            <a:off x="3918724" y="1600200"/>
            <a:ext cx="5225276" cy="5181600"/>
          </a:xfrm>
        </p:spPr>
        <p:txBody>
          <a:bodyPr>
            <a:normAutofit fontScale="92500" lnSpcReduction="10000"/>
          </a:bodyPr>
          <a:lstStyle/>
          <a:p>
            <a:pPr lvl="0"/>
            <a:r>
              <a:rPr lang="en-US" dirty="0" smtClean="0">
                <a:solidFill>
                  <a:schemeClr val="tx1"/>
                </a:solidFill>
              </a:rPr>
              <a:t>In 1867, </a:t>
            </a:r>
            <a:r>
              <a:rPr lang="en-US" dirty="0">
                <a:solidFill>
                  <a:schemeClr val="tx1"/>
                </a:solidFill>
              </a:rPr>
              <a:t>the United States </a:t>
            </a:r>
            <a:r>
              <a:rPr lang="en-US" dirty="0" smtClean="0">
                <a:solidFill>
                  <a:schemeClr val="tx1"/>
                </a:solidFill>
              </a:rPr>
              <a:t>bought Alaska from Russia for $7,200,000 or about 2 cents an acre for defensive purposes (and gold). (55 miles between Alaska and Russia </a:t>
            </a:r>
            <a:r>
              <a:rPr lang="en-US" dirty="0" err="1">
                <a:solidFill>
                  <a:schemeClr val="tx1"/>
                </a:solidFill>
              </a:rPr>
              <a:t>m</a:t>
            </a:r>
            <a:r>
              <a:rPr lang="en-US" dirty="0" err="1" smtClean="0">
                <a:solidFill>
                  <a:schemeClr val="tx1"/>
                </a:solidFill>
              </a:rPr>
              <a:t>ainlands</a:t>
            </a:r>
            <a:r>
              <a:rPr lang="en-US" dirty="0" smtClean="0">
                <a:solidFill>
                  <a:schemeClr val="tx1"/>
                </a:solidFill>
              </a:rPr>
              <a:t>)</a:t>
            </a:r>
          </a:p>
          <a:p>
            <a:pPr lvl="0"/>
            <a:r>
              <a:rPr lang="en-US" dirty="0" smtClean="0">
                <a:solidFill>
                  <a:schemeClr val="tx1"/>
                </a:solidFill>
              </a:rPr>
              <a:t>Late 1800s, Russian Empire power began to decline. Industry grew slowly. Agriculture was the leading method of support. But there were fewer farmers, because people had left the fields to make much more money working in factories. </a:t>
            </a:r>
            <a:r>
              <a:rPr lang="en-US" u="sng" dirty="0" smtClean="0">
                <a:solidFill>
                  <a:schemeClr val="tx1"/>
                </a:solidFill>
              </a:rPr>
              <a:t>Therefore there were food shortages and economic problems.</a:t>
            </a:r>
          </a:p>
          <a:p>
            <a:endParaRPr lang="en-US" dirty="0"/>
          </a:p>
        </p:txBody>
      </p:sp>
      <p:pic>
        <p:nvPicPr>
          <p:cNvPr id="6146" name="Picture 2" descr="http://wwp.greenwichmeantime.com/images/usa/alaska.jpg"/>
          <p:cNvPicPr>
            <a:picLocks noChangeAspect="1" noChangeArrowheads="1"/>
          </p:cNvPicPr>
          <p:nvPr/>
        </p:nvPicPr>
        <p:blipFill>
          <a:blip r:embed="rId2" cstate="print"/>
          <a:srcRect/>
          <a:stretch>
            <a:fillRect/>
          </a:stretch>
        </p:blipFill>
        <p:spPr bwMode="auto">
          <a:xfrm>
            <a:off x="48491" y="1600200"/>
            <a:ext cx="4078558" cy="3200400"/>
          </a:xfrm>
          <a:prstGeom prst="rect">
            <a:avLst/>
          </a:prstGeom>
          <a:noFill/>
        </p:spPr>
      </p:pic>
    </p:spTree>
    <p:extLst>
      <p:ext uri="{BB962C8B-B14F-4D97-AF65-F5344CB8AC3E}">
        <p14:creationId xmlns:p14="http://schemas.microsoft.com/office/powerpoint/2010/main" val="239930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rPr>
              <a:t>Russian Revolution</a:t>
            </a:r>
            <a:endParaRPr lang="en-US" dirty="0"/>
          </a:p>
        </p:txBody>
      </p:sp>
      <p:sp>
        <p:nvSpPr>
          <p:cNvPr id="3" name="Content Placeholder 2"/>
          <p:cNvSpPr>
            <a:spLocks noGrp="1"/>
          </p:cNvSpPr>
          <p:nvPr>
            <p:ph idx="1"/>
          </p:nvPr>
        </p:nvSpPr>
        <p:spPr>
          <a:xfrm>
            <a:off x="3215117" y="1600199"/>
            <a:ext cx="5776484" cy="5257799"/>
          </a:xfrm>
        </p:spPr>
        <p:txBody>
          <a:bodyPr>
            <a:normAutofit fontScale="40000" lnSpcReduction="20000"/>
          </a:bodyPr>
          <a:lstStyle/>
          <a:p>
            <a:r>
              <a:rPr lang="en-US" sz="4200" dirty="0" smtClean="0">
                <a:solidFill>
                  <a:schemeClr val="tx1"/>
                </a:solidFill>
              </a:rPr>
              <a:t>1912 the government was split between two groups: the </a:t>
            </a:r>
            <a:r>
              <a:rPr lang="en-US" sz="4200" b="1" u="sng" dirty="0" smtClean="0">
                <a:solidFill>
                  <a:schemeClr val="tx1"/>
                </a:solidFill>
              </a:rPr>
              <a:t>Bolsheviks</a:t>
            </a:r>
            <a:r>
              <a:rPr lang="en-US" sz="4200" u="sng" dirty="0" smtClean="0">
                <a:solidFill>
                  <a:schemeClr val="tx1"/>
                </a:solidFill>
              </a:rPr>
              <a:t> </a:t>
            </a:r>
            <a:r>
              <a:rPr lang="en-US" sz="4200" dirty="0" smtClean="0">
                <a:solidFill>
                  <a:schemeClr val="tx1"/>
                </a:solidFill>
              </a:rPr>
              <a:t> and the </a:t>
            </a:r>
            <a:r>
              <a:rPr lang="en-US" sz="4200" b="1" u="sng" dirty="0" smtClean="0">
                <a:solidFill>
                  <a:schemeClr val="tx1"/>
                </a:solidFill>
              </a:rPr>
              <a:t>Mensheviks</a:t>
            </a:r>
            <a:r>
              <a:rPr lang="en-US" sz="4200" u="sng" dirty="0" smtClean="0">
                <a:solidFill>
                  <a:schemeClr val="tx1"/>
                </a:solidFill>
              </a:rPr>
              <a:t>. </a:t>
            </a:r>
          </a:p>
          <a:p>
            <a:endParaRPr lang="en-US" sz="4200" u="sng" dirty="0" smtClean="0">
              <a:solidFill>
                <a:schemeClr val="tx1"/>
              </a:solidFill>
            </a:endParaRPr>
          </a:p>
          <a:p>
            <a:r>
              <a:rPr lang="en-US" sz="4200" dirty="0" smtClean="0">
                <a:solidFill>
                  <a:schemeClr val="tx1"/>
                </a:solidFill>
              </a:rPr>
              <a:t>Lenin headed the </a:t>
            </a:r>
            <a:r>
              <a:rPr lang="en-US" sz="4200" b="1" u="sng" dirty="0">
                <a:solidFill>
                  <a:schemeClr val="tx1"/>
                </a:solidFill>
              </a:rPr>
              <a:t>Bolsheviks</a:t>
            </a:r>
            <a:r>
              <a:rPr lang="en-US" sz="4200" u="sng" dirty="0">
                <a:solidFill>
                  <a:schemeClr val="tx1"/>
                </a:solidFill>
              </a:rPr>
              <a:t> </a:t>
            </a:r>
            <a:r>
              <a:rPr lang="en-US" sz="4200" dirty="0" smtClean="0">
                <a:solidFill>
                  <a:schemeClr val="tx1"/>
                </a:solidFill>
              </a:rPr>
              <a:t>, who believed that violence was necessary for the revolution to succeed. Lenin gave his group the name "Bolshevik", which means majority-class. </a:t>
            </a:r>
            <a:r>
              <a:rPr lang="en-US" sz="4200" b="1" dirty="0" smtClean="0">
                <a:solidFill>
                  <a:srgbClr val="FF0000"/>
                </a:solidFill>
              </a:rPr>
              <a:t>RED ARMY</a:t>
            </a:r>
          </a:p>
          <a:p>
            <a:r>
              <a:rPr lang="en-US" sz="4200" dirty="0" smtClean="0">
                <a:solidFill>
                  <a:schemeClr val="tx1"/>
                </a:solidFill>
              </a:rPr>
              <a:t>The </a:t>
            </a:r>
            <a:r>
              <a:rPr lang="en-US" sz="4200" b="1" u="sng" dirty="0">
                <a:solidFill>
                  <a:schemeClr val="tx1"/>
                </a:solidFill>
              </a:rPr>
              <a:t>Mensheviks</a:t>
            </a:r>
            <a:r>
              <a:rPr lang="en-US" sz="4200" u="sng" dirty="0">
                <a:solidFill>
                  <a:schemeClr val="tx1"/>
                </a:solidFill>
              </a:rPr>
              <a:t>.</a:t>
            </a:r>
            <a:r>
              <a:rPr lang="en-US" sz="4200" dirty="0" smtClean="0">
                <a:solidFill>
                  <a:schemeClr val="tx1"/>
                </a:solidFill>
              </a:rPr>
              <a:t> (headed by </a:t>
            </a:r>
            <a:r>
              <a:rPr lang="en-US" sz="4200" dirty="0" err="1" smtClean="0">
                <a:solidFill>
                  <a:schemeClr val="tx1"/>
                </a:solidFill>
              </a:rPr>
              <a:t>Martov</a:t>
            </a:r>
            <a:r>
              <a:rPr lang="en-US" sz="4200" dirty="0" smtClean="0">
                <a:solidFill>
                  <a:schemeClr val="tx1"/>
                </a:solidFill>
              </a:rPr>
              <a:t>), believed in reform and democracy. "Mensheviks", which means minority-class. </a:t>
            </a:r>
            <a:r>
              <a:rPr lang="en-US" sz="4200" b="1" dirty="0" smtClean="0">
                <a:ln>
                  <a:solidFill>
                    <a:schemeClr val="tx1">
                      <a:alpha val="70000"/>
                    </a:schemeClr>
                  </a:solidFill>
                </a:ln>
                <a:solidFill>
                  <a:schemeClr val="bg1"/>
                </a:solidFill>
              </a:rPr>
              <a:t>WHITE ARMY</a:t>
            </a:r>
          </a:p>
          <a:p>
            <a:endParaRPr lang="en-US" sz="4200" b="1" dirty="0" smtClean="0">
              <a:ln>
                <a:solidFill>
                  <a:schemeClr val="tx1">
                    <a:alpha val="70000"/>
                  </a:schemeClr>
                </a:solidFill>
              </a:ln>
              <a:solidFill>
                <a:schemeClr val="bg1"/>
              </a:solidFill>
            </a:endParaRPr>
          </a:p>
          <a:p>
            <a:pPr lvl="0"/>
            <a:r>
              <a:rPr lang="en-US" sz="4200" dirty="0" smtClean="0">
                <a:solidFill>
                  <a:schemeClr val="tx1"/>
                </a:solidFill>
              </a:rPr>
              <a:t>1917, Czar Nicholas II (father of Anastasia) </a:t>
            </a:r>
            <a:r>
              <a:rPr lang="en-US" sz="4200" b="1" u="sng" dirty="0" smtClean="0">
                <a:solidFill>
                  <a:schemeClr val="tx1"/>
                </a:solidFill>
              </a:rPr>
              <a:t>abdicated </a:t>
            </a:r>
            <a:r>
              <a:rPr lang="en-US" sz="4200" b="1" dirty="0" smtClean="0">
                <a:solidFill>
                  <a:srgbClr val="FF0000"/>
                </a:solidFill>
              </a:rPr>
              <a:t>(gave up) </a:t>
            </a:r>
            <a:r>
              <a:rPr lang="en-US" sz="4200" dirty="0" smtClean="0">
                <a:solidFill>
                  <a:schemeClr val="tx1"/>
                </a:solidFill>
              </a:rPr>
              <a:t>his thrown</a:t>
            </a:r>
            <a:r>
              <a:rPr lang="en-US" sz="4200" b="1" dirty="0" smtClean="0">
                <a:solidFill>
                  <a:schemeClr val="tx1"/>
                </a:solidFill>
              </a:rPr>
              <a:t>. </a:t>
            </a:r>
            <a:r>
              <a:rPr lang="en-US" sz="4200" dirty="0" smtClean="0">
                <a:solidFill>
                  <a:schemeClr val="tx1"/>
                </a:solidFill>
              </a:rPr>
              <a:t>Lenin (Bolshevik) took control of the government. This ended absolute monarchy in Russia.</a:t>
            </a:r>
          </a:p>
          <a:p>
            <a:pPr lvl="0"/>
            <a:endParaRPr lang="en-US" sz="4200" dirty="0" smtClean="0">
              <a:solidFill>
                <a:schemeClr val="tx1"/>
              </a:solidFill>
            </a:endParaRPr>
          </a:p>
          <a:p>
            <a:r>
              <a:rPr lang="en-US" sz="4200" dirty="0" smtClean="0">
                <a:solidFill>
                  <a:schemeClr val="tx1"/>
                </a:solidFill>
              </a:rPr>
              <a:t>1922 the Bolsheviks became the Communist (classless society, equality). They established the </a:t>
            </a:r>
            <a:r>
              <a:rPr lang="en-US" sz="4200" u="sng" dirty="0" smtClean="0">
                <a:solidFill>
                  <a:schemeClr val="tx1"/>
                </a:solidFill>
              </a:rPr>
              <a:t>USSR</a:t>
            </a:r>
            <a:r>
              <a:rPr lang="en-US" sz="4200" dirty="0" smtClean="0">
                <a:solidFill>
                  <a:schemeClr val="tx1"/>
                </a:solidFill>
              </a:rPr>
              <a:t> (</a:t>
            </a:r>
            <a:r>
              <a:rPr lang="en-US" sz="4200" b="1" dirty="0" smtClean="0">
                <a:solidFill>
                  <a:schemeClr val="tx1"/>
                </a:solidFill>
              </a:rPr>
              <a:t>The Union of Soviet Socialist Republic)</a:t>
            </a:r>
            <a:r>
              <a:rPr lang="en-US" sz="4200" dirty="0" smtClean="0">
                <a:solidFill>
                  <a:schemeClr val="tx1"/>
                </a:solidFill>
              </a:rPr>
              <a:t> based on the book (Communist Manifesto) of Karl Marx. </a:t>
            </a:r>
          </a:p>
          <a:p>
            <a:pPr lvl="0"/>
            <a:endParaRPr lang="en-US" dirty="0" smtClean="0">
              <a:solidFill>
                <a:schemeClr val="tx1"/>
              </a:solidFill>
            </a:endParaRPr>
          </a:p>
          <a:p>
            <a:endParaRPr lang="en-US" dirty="0"/>
          </a:p>
        </p:txBody>
      </p:sp>
      <p:pic>
        <p:nvPicPr>
          <p:cNvPr id="1030" name="Picture 6" descr="http://t3.gstatic.com/images?q=tbn:ANd9GcRbwX9EqOggLHD-oD6vPYY9NjIunTCR1q88JRjBQ8eNLmNs9I6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0" y="4308100"/>
            <a:ext cx="1811770" cy="2549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1.gstatic.com/images?q=tbn:ANd9GcQqhytp1pyC8Hn4ecSQahCXNRo9SFGZFcB2TzwDNnLnV_aUDC5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445" y="2585206"/>
            <a:ext cx="1591471" cy="25960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russiapedia.rt.com/files/prominent-russians/the-romanov-dynasty/nicholas-ii/nicholas-ii_2-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517" y="0"/>
            <a:ext cx="1796600" cy="2466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ewhistories.group.shef.ac.uk/images/len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41" y="1397244"/>
            <a:ext cx="1904141" cy="241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45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orld-geographics.com/cfg/public/_lib/img/maps/eurasia/map_of_soviet_union_as_of_19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68923"/>
            <a:ext cx="8911458" cy="60986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2800" y="3276600"/>
            <a:ext cx="2895600" cy="838200"/>
          </a:xfrm>
        </p:spPr>
        <p:txBody>
          <a:bodyPr>
            <a:noAutofit/>
          </a:bodyPr>
          <a:lstStyle/>
          <a:p>
            <a:r>
              <a:rPr lang="en-US" sz="7000" dirty="0" smtClean="0">
                <a:solidFill>
                  <a:srgbClr val="FF0000"/>
                </a:solidFill>
              </a:rPr>
              <a:t>USSR</a:t>
            </a:r>
            <a:endParaRPr lang="en-US" sz="7000" dirty="0">
              <a:solidFill>
                <a:srgbClr val="FF0000"/>
              </a:solidFill>
            </a:endParaRPr>
          </a:p>
        </p:txBody>
      </p:sp>
    </p:spTree>
    <p:extLst>
      <p:ext uri="{BB962C8B-B14F-4D97-AF65-F5344CB8AC3E}">
        <p14:creationId xmlns:p14="http://schemas.microsoft.com/office/powerpoint/2010/main" val="225715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dirty="0" smtClean="0">
                <a:solidFill>
                  <a:srgbClr val="FF0000"/>
                </a:solidFill>
              </a:rPr>
              <a:t>Pre and Post WWI Europe</a:t>
            </a: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93527"/>
            <a:ext cx="8229600" cy="389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44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38200"/>
          </a:xfrm>
        </p:spPr>
        <p:txBody>
          <a:bodyPr/>
          <a:lstStyle/>
          <a:p>
            <a:pPr algn="ctr"/>
            <a:r>
              <a:rPr lang="en-US" dirty="0" smtClean="0">
                <a:solidFill>
                  <a:srgbClr val="FF0000"/>
                </a:solidFill>
              </a:rPr>
              <a:t>WWI</a:t>
            </a:r>
            <a:endParaRPr lang="en-US" dirty="0">
              <a:solidFill>
                <a:srgbClr val="FF0000"/>
              </a:solidFill>
            </a:endParaRPr>
          </a:p>
        </p:txBody>
      </p:sp>
      <p:sp>
        <p:nvSpPr>
          <p:cNvPr id="3" name="Content Placeholder 2"/>
          <p:cNvSpPr>
            <a:spLocks noGrp="1"/>
          </p:cNvSpPr>
          <p:nvPr>
            <p:ph idx="1"/>
          </p:nvPr>
        </p:nvSpPr>
        <p:spPr>
          <a:xfrm>
            <a:off x="381000" y="1600200"/>
            <a:ext cx="8458200" cy="5105400"/>
          </a:xfrm>
        </p:spPr>
        <p:txBody>
          <a:bodyPr>
            <a:normAutofit fontScale="77500" lnSpcReduction="20000"/>
          </a:bodyPr>
          <a:lstStyle/>
          <a:p>
            <a:r>
              <a:rPr lang="en-US" dirty="0" smtClean="0"/>
              <a:t>On June 28th 1914, the heir to the Austrian Empire, Archduke Franz Ferdinand and pregnant wife were visiting Serbia and was assassinated.</a:t>
            </a:r>
          </a:p>
          <a:p>
            <a:r>
              <a:rPr lang="en-US" dirty="0" smtClean="0"/>
              <a:t>Austria decided that Serbia must be punished and planned to invade her. Serbia called on Russia to help her. This begins the </a:t>
            </a:r>
            <a:r>
              <a:rPr lang="en-US" u="sng" dirty="0" smtClean="0">
                <a:solidFill>
                  <a:srgbClr val="FF0000"/>
                </a:solidFill>
              </a:rPr>
              <a:t>alliances (union or bond formed for a mutual benefit)</a:t>
            </a:r>
            <a:r>
              <a:rPr lang="en-US" dirty="0" smtClean="0"/>
              <a:t>. </a:t>
            </a:r>
          </a:p>
          <a:p>
            <a:r>
              <a:rPr lang="en-US" dirty="0" smtClean="0"/>
              <a:t>Austria called on Germany for help. The German government agreed to this and their response provoked the French government.</a:t>
            </a:r>
          </a:p>
          <a:p>
            <a:r>
              <a:rPr lang="en-US" dirty="0" smtClean="0"/>
              <a:t>Germans attacked France through Belgium.</a:t>
            </a:r>
          </a:p>
          <a:p>
            <a:r>
              <a:rPr lang="en-US" dirty="0" smtClean="0"/>
              <a:t>Britain went to protect Belgium, so declared war on Germany. </a:t>
            </a:r>
          </a:p>
          <a:p>
            <a:r>
              <a:rPr lang="en-US" dirty="0" smtClean="0"/>
              <a:t>Italy declared war on Germany and Austria</a:t>
            </a:r>
          </a:p>
          <a:p>
            <a:r>
              <a:rPr lang="en-US" dirty="0" smtClean="0"/>
              <a:t>Japan agreed to help Britain</a:t>
            </a:r>
          </a:p>
          <a:p>
            <a:r>
              <a:rPr lang="en-US" dirty="0" smtClean="0"/>
              <a:t>The “Lusitania” was sunk by a German U-boat</a:t>
            </a:r>
          </a:p>
          <a:p>
            <a:r>
              <a:rPr lang="en-US" dirty="0"/>
              <a:t>Germany helps Lenin gain power in Russia (Russia pulls out of war)</a:t>
            </a:r>
          </a:p>
          <a:p>
            <a:r>
              <a:rPr lang="en-US" dirty="0" smtClean="0"/>
              <a:t>Great Britain intercepts a message from Germany to Mexico (tell them they will help Mexico regain lost lands to USA)</a:t>
            </a:r>
          </a:p>
          <a:p>
            <a:r>
              <a:rPr lang="en-US" dirty="0" smtClean="0"/>
              <a:t>USA declared war on Germany</a:t>
            </a:r>
          </a:p>
          <a:p>
            <a:endParaRPr lang="en-US" dirty="0" smtClean="0"/>
          </a:p>
          <a:p>
            <a:endParaRPr lang="en-US" dirty="0" smtClean="0"/>
          </a:p>
          <a:p>
            <a:endParaRPr lang="en-US" dirty="0"/>
          </a:p>
        </p:txBody>
      </p:sp>
    </p:spTree>
    <p:extLst>
      <p:ext uri="{BB962C8B-B14F-4D97-AF65-F5344CB8AC3E}">
        <p14:creationId xmlns:p14="http://schemas.microsoft.com/office/powerpoint/2010/main" val="2708330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a:r>
              <a:rPr lang="en-US" sz="8000" dirty="0" smtClean="0">
                <a:solidFill>
                  <a:srgbClr val="FF0000"/>
                </a:solidFill>
              </a:rPr>
              <a:t>WWI</a:t>
            </a:r>
            <a:endParaRPr lang="en-US" sz="8000" dirty="0">
              <a:solidFill>
                <a:srgbClr val="FF0000"/>
              </a:solidFill>
            </a:endParaRPr>
          </a:p>
        </p:txBody>
      </p:sp>
      <p:sp>
        <p:nvSpPr>
          <p:cNvPr id="3" name="Content Placeholder 2"/>
          <p:cNvSpPr>
            <a:spLocks noGrp="1"/>
          </p:cNvSpPr>
          <p:nvPr>
            <p:ph idx="1"/>
          </p:nvPr>
        </p:nvSpPr>
        <p:spPr>
          <a:xfrm>
            <a:off x="1734457" y="1646066"/>
            <a:ext cx="6019800" cy="5029200"/>
          </a:xfrm>
        </p:spPr>
        <p:txBody>
          <a:bodyPr>
            <a:normAutofit/>
          </a:bodyPr>
          <a:lstStyle/>
          <a:p>
            <a:pPr>
              <a:buNone/>
            </a:pPr>
            <a:r>
              <a:rPr lang="en-US" sz="2400" b="1" dirty="0" smtClean="0"/>
              <a:t>Allies/*Entente	</a:t>
            </a:r>
            <a:r>
              <a:rPr lang="en-US" sz="2400" b="1" dirty="0"/>
              <a:t> </a:t>
            </a:r>
            <a:r>
              <a:rPr lang="en-US" sz="2400" b="1" dirty="0" smtClean="0"/>
              <a:t> Central Powers</a:t>
            </a:r>
          </a:p>
          <a:p>
            <a:pPr>
              <a:buNone/>
            </a:pPr>
            <a:r>
              <a:rPr lang="en-US" sz="2400" dirty="0" smtClean="0"/>
              <a:t>	*Britain		     Germany</a:t>
            </a:r>
          </a:p>
          <a:p>
            <a:pPr>
              <a:buNone/>
            </a:pPr>
            <a:r>
              <a:rPr lang="en-US" sz="2400" dirty="0" smtClean="0"/>
              <a:t> 	*Russia </a:t>
            </a:r>
            <a:r>
              <a:rPr lang="en-US" sz="2400" dirty="0"/>
              <a:t>	</a:t>
            </a:r>
            <a:r>
              <a:rPr lang="en-US" sz="2400" dirty="0" smtClean="0"/>
              <a:t>	    Austria/Hungary</a:t>
            </a:r>
            <a:endParaRPr lang="en-US" sz="2400" dirty="0"/>
          </a:p>
          <a:p>
            <a:pPr>
              <a:buNone/>
            </a:pPr>
            <a:r>
              <a:rPr lang="en-US" sz="2400" dirty="0"/>
              <a:t> </a:t>
            </a:r>
            <a:r>
              <a:rPr lang="en-US" sz="2400" dirty="0" smtClean="0"/>
              <a:t>   *France		    Ottoman Empire</a:t>
            </a:r>
          </a:p>
          <a:p>
            <a:pPr>
              <a:buNone/>
            </a:pPr>
            <a:r>
              <a:rPr lang="en-US" sz="2400" dirty="0"/>
              <a:t> </a:t>
            </a:r>
            <a:r>
              <a:rPr lang="en-US" sz="2400" dirty="0" smtClean="0"/>
              <a:t>   Serbia  	</a:t>
            </a:r>
          </a:p>
          <a:p>
            <a:pPr>
              <a:buNone/>
            </a:pPr>
            <a:r>
              <a:rPr lang="en-US" sz="2400" dirty="0"/>
              <a:t> </a:t>
            </a:r>
            <a:r>
              <a:rPr lang="en-US" sz="2400" dirty="0" smtClean="0"/>
              <a:t>   </a:t>
            </a:r>
            <a:r>
              <a:rPr lang="en-US" sz="2400" dirty="0"/>
              <a:t>United States </a:t>
            </a:r>
            <a:r>
              <a:rPr lang="en-US" sz="2400" dirty="0" smtClean="0"/>
              <a:t>		</a:t>
            </a:r>
            <a:endParaRPr lang="en-US" sz="2400" dirty="0"/>
          </a:p>
          <a:p>
            <a:pPr>
              <a:buNone/>
            </a:pPr>
            <a:r>
              <a:rPr lang="en-US" sz="2400" dirty="0" smtClean="0"/>
              <a:t>	Italy 			 	</a:t>
            </a:r>
          </a:p>
          <a:p>
            <a:pPr>
              <a:buNone/>
            </a:pPr>
            <a:r>
              <a:rPr lang="en-US" sz="2400" dirty="0"/>
              <a:t> </a:t>
            </a:r>
            <a:r>
              <a:rPr lang="en-US" sz="2400" dirty="0" smtClean="0"/>
              <a:t>   Japan </a:t>
            </a:r>
          </a:p>
          <a:p>
            <a:pPr>
              <a:buNone/>
            </a:pPr>
            <a:r>
              <a:rPr lang="en-US" sz="2400" dirty="0" smtClean="0"/>
              <a:t>    Finland  </a:t>
            </a:r>
          </a:p>
          <a:p>
            <a:endParaRPr lang="en-US" sz="2400" dirty="0"/>
          </a:p>
        </p:txBody>
      </p:sp>
      <p:pic>
        <p:nvPicPr>
          <p:cNvPr id="7170" name="Picture 2" descr="http://www.raceweb.org/shop/images/misc/Iron%20Cross.jpg"/>
          <p:cNvPicPr>
            <a:picLocks noChangeAspect="1" noChangeArrowheads="1"/>
          </p:cNvPicPr>
          <p:nvPr/>
        </p:nvPicPr>
        <p:blipFill>
          <a:blip r:embed="rId2" cstate="print"/>
          <a:srcRect/>
          <a:stretch>
            <a:fillRect/>
          </a:stretch>
        </p:blipFill>
        <p:spPr bwMode="auto">
          <a:xfrm>
            <a:off x="7327493" y="2036618"/>
            <a:ext cx="1604237" cy="1614932"/>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152400" y="2036618"/>
            <a:ext cx="1582057" cy="1828800"/>
          </a:xfrm>
          <a:prstGeom prst="rect">
            <a:avLst/>
          </a:prstGeom>
          <a:noFill/>
          <a:ln w="9525">
            <a:noFill/>
            <a:miter lim="800000"/>
            <a:headEnd/>
            <a:tailEnd/>
          </a:ln>
        </p:spPr>
      </p:pic>
      <p:pic>
        <p:nvPicPr>
          <p:cNvPr id="31746" name="Picture 2" descr="http://www.loc.gov/rr/program/bib/wwi/images/wwi.jpg"/>
          <p:cNvPicPr>
            <a:picLocks noChangeAspect="1" noChangeArrowheads="1"/>
          </p:cNvPicPr>
          <p:nvPr/>
        </p:nvPicPr>
        <p:blipFill>
          <a:blip r:embed="rId4" cstate="print"/>
          <a:srcRect/>
          <a:stretch>
            <a:fillRect/>
          </a:stretch>
        </p:blipFill>
        <p:spPr bwMode="auto">
          <a:xfrm>
            <a:off x="0" y="4160666"/>
            <a:ext cx="1914525" cy="2578228"/>
          </a:xfrm>
          <a:prstGeom prst="rect">
            <a:avLst/>
          </a:prstGeom>
          <a:noFill/>
        </p:spPr>
      </p:pic>
      <p:pic>
        <p:nvPicPr>
          <p:cNvPr id="8" name="Picture 4" descr="http://www.teachpeace.com/teachpeacemoment9_files/image007.jpg"/>
          <p:cNvPicPr>
            <a:picLocks noChangeAspect="1" noChangeArrowheads="1"/>
          </p:cNvPicPr>
          <p:nvPr/>
        </p:nvPicPr>
        <p:blipFill>
          <a:blip r:embed="rId5" cstate="print"/>
          <a:srcRect/>
          <a:stretch>
            <a:fillRect/>
          </a:stretch>
        </p:blipFill>
        <p:spPr bwMode="auto">
          <a:xfrm>
            <a:off x="4724400" y="3865418"/>
            <a:ext cx="3943350" cy="2609781"/>
          </a:xfrm>
          <a:prstGeom prst="rect">
            <a:avLst/>
          </a:prstGeom>
          <a:noFill/>
        </p:spPr>
      </p:pic>
    </p:spTree>
    <p:extLst>
      <p:ext uri="{BB962C8B-B14F-4D97-AF65-F5344CB8AC3E}">
        <p14:creationId xmlns:p14="http://schemas.microsoft.com/office/powerpoint/2010/main" val="3693280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5441272" cy="1039427"/>
          </a:xfrm>
        </p:spPr>
        <p:txBody>
          <a:bodyPr/>
          <a:lstStyle/>
          <a:p>
            <a:r>
              <a:rPr lang="en-US" dirty="0" smtClean="0">
                <a:solidFill>
                  <a:srgbClr val="FF0000"/>
                </a:solidFill>
              </a:rPr>
              <a:t>Inventions of WWI</a:t>
            </a:r>
            <a:endParaRPr lang="en-US" dirty="0">
              <a:solidFill>
                <a:srgbClr val="FF0000"/>
              </a:solidFill>
            </a:endParaRPr>
          </a:p>
        </p:txBody>
      </p:sp>
      <p:sp>
        <p:nvSpPr>
          <p:cNvPr id="3" name="Content Placeholder 2"/>
          <p:cNvSpPr>
            <a:spLocks noGrp="1"/>
          </p:cNvSpPr>
          <p:nvPr>
            <p:ph idx="1"/>
          </p:nvPr>
        </p:nvSpPr>
        <p:spPr>
          <a:xfrm>
            <a:off x="457200" y="1935480"/>
            <a:ext cx="2819400" cy="4389120"/>
          </a:xfrm>
        </p:spPr>
        <p:txBody>
          <a:bodyPr>
            <a:normAutofit/>
          </a:bodyPr>
          <a:lstStyle/>
          <a:p>
            <a:r>
              <a:rPr lang="en-US" dirty="0" smtClean="0"/>
              <a:t>Tank</a:t>
            </a:r>
          </a:p>
          <a:p>
            <a:r>
              <a:rPr lang="en-US" dirty="0" smtClean="0"/>
              <a:t>Submarine</a:t>
            </a:r>
          </a:p>
          <a:p>
            <a:r>
              <a:rPr lang="en-US" dirty="0" smtClean="0"/>
              <a:t>Flamethrower</a:t>
            </a:r>
          </a:p>
          <a:p>
            <a:r>
              <a:rPr lang="en-US" dirty="0" smtClean="0"/>
              <a:t>War planes</a:t>
            </a:r>
          </a:p>
          <a:p>
            <a:r>
              <a:rPr lang="en-US" dirty="0" smtClean="0"/>
              <a:t>Grenades</a:t>
            </a:r>
          </a:p>
          <a:p>
            <a:r>
              <a:rPr lang="en-US" dirty="0" smtClean="0"/>
              <a:t>Mustard Gas</a:t>
            </a:r>
          </a:p>
          <a:p>
            <a:r>
              <a:rPr lang="en-US" dirty="0" smtClean="0"/>
              <a:t>Machine guns</a:t>
            </a:r>
            <a:endParaRPr lang="en-US" dirty="0"/>
          </a:p>
        </p:txBody>
      </p:sp>
      <p:pic>
        <p:nvPicPr>
          <p:cNvPr id="6146" name="Picture 2" descr="http://upload.wikimedia.org/wikipedia/commons/thumb/c/c9/Vickers_IWW.jpg/300px-Vickers_IWW.jpg">
            <a:hlinkClick r:id="rId2"/>
          </p:cNvPr>
          <p:cNvPicPr>
            <a:picLocks noChangeAspect="1" noChangeArrowheads="1"/>
          </p:cNvPicPr>
          <p:nvPr/>
        </p:nvPicPr>
        <p:blipFill>
          <a:blip r:embed="rId3" cstate="print"/>
          <a:srcRect/>
          <a:stretch>
            <a:fillRect/>
          </a:stretch>
        </p:blipFill>
        <p:spPr bwMode="auto">
          <a:xfrm>
            <a:off x="5867400" y="838200"/>
            <a:ext cx="2857500" cy="1962150"/>
          </a:xfrm>
          <a:prstGeom prst="rect">
            <a:avLst/>
          </a:prstGeom>
          <a:noFill/>
        </p:spPr>
      </p:pic>
      <p:pic>
        <p:nvPicPr>
          <p:cNvPr id="6148" name="Picture 4" descr="http://upload.wikimedia.org/wikipedia/commons/thumb/3/34/Australian_infantry_small_box_respirators_Ypres_1917.jpg/300px-Australian_infantry_small_box_respirators_Ypres_1917.jpg">
            <a:hlinkClick r:id="rId4"/>
          </p:cNvPr>
          <p:cNvPicPr>
            <a:picLocks noChangeAspect="1" noChangeArrowheads="1"/>
          </p:cNvPicPr>
          <p:nvPr/>
        </p:nvPicPr>
        <p:blipFill>
          <a:blip r:embed="rId5" cstate="print"/>
          <a:srcRect/>
          <a:stretch>
            <a:fillRect/>
          </a:stretch>
        </p:blipFill>
        <p:spPr bwMode="auto">
          <a:xfrm>
            <a:off x="3048000" y="2743200"/>
            <a:ext cx="2573172" cy="3448051"/>
          </a:xfrm>
          <a:prstGeom prst="rect">
            <a:avLst/>
          </a:prstGeom>
          <a:noFill/>
        </p:spPr>
      </p:pic>
      <p:pic>
        <p:nvPicPr>
          <p:cNvPr id="6150" name="Picture 6" descr="http://upload.wikimedia.org/wikipedia/commons/thumb/f/f8/Fokker_Dr1_on_the_ground.jpg/300px-Fokker_Dr1_on_the_ground.jpg">
            <a:hlinkClick r:id="rId6"/>
          </p:cNvPr>
          <p:cNvPicPr>
            <a:picLocks noChangeAspect="1" noChangeArrowheads="1"/>
          </p:cNvPicPr>
          <p:nvPr/>
        </p:nvPicPr>
        <p:blipFill>
          <a:blip r:embed="rId7" cstate="print"/>
          <a:srcRect/>
          <a:stretch>
            <a:fillRect/>
          </a:stretch>
        </p:blipFill>
        <p:spPr bwMode="auto">
          <a:xfrm>
            <a:off x="5867400" y="3733800"/>
            <a:ext cx="2857500" cy="1819276"/>
          </a:xfrm>
          <a:prstGeom prst="rect">
            <a:avLst/>
          </a:prstGeom>
          <a:noFill/>
        </p:spPr>
      </p:pic>
    </p:spTree>
    <p:extLst>
      <p:ext uri="{BB962C8B-B14F-4D97-AF65-F5344CB8AC3E}">
        <p14:creationId xmlns:p14="http://schemas.microsoft.com/office/powerpoint/2010/main" val="348353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33400"/>
          </a:xfrm>
        </p:spPr>
        <p:txBody>
          <a:bodyPr>
            <a:normAutofit fontScale="90000"/>
          </a:bodyPr>
          <a:lstStyle/>
          <a:p>
            <a:r>
              <a:rPr lang="en-US" dirty="0">
                <a:solidFill>
                  <a:srgbClr val="04617B"/>
                </a:solidFill>
              </a:rPr>
              <a:t/>
            </a:r>
            <a:br>
              <a:rPr lang="en-US" dirty="0">
                <a:solidFill>
                  <a:srgbClr val="04617B"/>
                </a:solidFill>
              </a:rPr>
            </a:br>
            <a:r>
              <a:rPr lang="en-US" dirty="0"/>
              <a:t/>
            </a:r>
            <a:br>
              <a:rPr lang="en-US" dirty="0"/>
            </a:br>
            <a:endParaRPr lang="en-US" dirty="0"/>
          </a:p>
        </p:txBody>
      </p:sp>
      <p:sp>
        <p:nvSpPr>
          <p:cNvPr id="3" name="Content Placeholder 2"/>
          <p:cNvSpPr>
            <a:spLocks noGrp="1"/>
          </p:cNvSpPr>
          <p:nvPr>
            <p:ph idx="1"/>
          </p:nvPr>
        </p:nvSpPr>
        <p:spPr>
          <a:xfrm>
            <a:off x="152400" y="1600200"/>
            <a:ext cx="8724900" cy="5029200"/>
          </a:xfrm>
        </p:spPr>
        <p:txBody>
          <a:bodyPr>
            <a:normAutofit fontScale="70000" lnSpcReduction="20000"/>
          </a:bodyPr>
          <a:lstStyle/>
          <a:p>
            <a:pPr marL="0" indent="0">
              <a:buNone/>
            </a:pPr>
            <a:r>
              <a:rPr lang="en-US" sz="2800" dirty="0" smtClean="0"/>
              <a:t>On the 11</a:t>
            </a:r>
            <a:r>
              <a:rPr lang="en-US" sz="2800" baseline="30000" dirty="0" smtClean="0"/>
              <a:t>th</a:t>
            </a:r>
            <a:r>
              <a:rPr lang="en-US" sz="2800" dirty="0" smtClean="0"/>
              <a:t> hour on 11/11/1919 The </a:t>
            </a:r>
            <a:r>
              <a:rPr lang="en-US" sz="2800" dirty="0"/>
              <a:t>Treaty of Versailles </a:t>
            </a:r>
            <a:endParaRPr lang="en-US" sz="2800" dirty="0" smtClean="0"/>
          </a:p>
          <a:p>
            <a:pPr marL="0" indent="0">
              <a:buNone/>
            </a:pPr>
            <a:r>
              <a:rPr lang="en-US" sz="2800" dirty="0" smtClean="0"/>
              <a:t>was </a:t>
            </a:r>
            <a:r>
              <a:rPr lang="en-US" sz="2800" dirty="0"/>
              <a:t>signed </a:t>
            </a:r>
            <a:r>
              <a:rPr lang="en-US" sz="2800" dirty="0" smtClean="0"/>
              <a:t>by </a:t>
            </a:r>
            <a:r>
              <a:rPr lang="en-US" sz="2800" dirty="0"/>
              <a:t>the </a:t>
            </a:r>
            <a:r>
              <a:rPr lang="en-US" sz="2800" dirty="0" smtClean="0"/>
              <a:t>Germans in the French palace of </a:t>
            </a:r>
          </a:p>
          <a:p>
            <a:pPr marL="0" indent="0">
              <a:buNone/>
            </a:pPr>
            <a:r>
              <a:rPr lang="en-US" sz="2800" dirty="0" smtClean="0"/>
              <a:t>King Louis XVI, Versailles. Germany was not there for </a:t>
            </a:r>
          </a:p>
          <a:p>
            <a:pPr marL="0" indent="0">
              <a:buNone/>
            </a:pPr>
            <a:r>
              <a:rPr lang="en-US" sz="2800" dirty="0" smtClean="0"/>
              <a:t>the negotiations.</a:t>
            </a:r>
            <a:endParaRPr lang="en-US" sz="2800" dirty="0"/>
          </a:p>
          <a:p>
            <a:pPr marL="0" indent="0">
              <a:buNone/>
            </a:pPr>
            <a:endParaRPr lang="en-US" dirty="0"/>
          </a:p>
          <a:p>
            <a:r>
              <a:rPr lang="en-US" sz="2800" dirty="0" smtClean="0"/>
              <a:t>Germany lost many previously controlled lands</a:t>
            </a:r>
          </a:p>
          <a:p>
            <a:r>
              <a:rPr lang="en-US" sz="2800" dirty="0" smtClean="0"/>
              <a:t>Germany’s army was reduced to 100,000 men</a:t>
            </a:r>
          </a:p>
          <a:p>
            <a:r>
              <a:rPr lang="en-US" sz="2800" dirty="0" smtClean="0"/>
              <a:t>No tanks or air force</a:t>
            </a:r>
          </a:p>
          <a:p>
            <a:r>
              <a:rPr lang="en-US" sz="2800" dirty="0" smtClean="0"/>
              <a:t>Only 6 naval ships and no submarines</a:t>
            </a:r>
          </a:p>
          <a:p>
            <a:r>
              <a:rPr lang="en-US" sz="2800" dirty="0" smtClean="0"/>
              <a:t>Germany had to pay </a:t>
            </a:r>
            <a:r>
              <a:rPr lang="en-US" sz="2800" u="sng" dirty="0" smtClean="0"/>
              <a:t>reparations</a:t>
            </a:r>
            <a:r>
              <a:rPr lang="en-US" sz="2800" dirty="0" smtClean="0"/>
              <a:t>, most would go to France and Belgium to pay for the damage done to both countries by the war</a:t>
            </a:r>
            <a:r>
              <a:rPr lang="en-US" sz="2800" dirty="0"/>
              <a:t>. </a:t>
            </a:r>
            <a:endParaRPr lang="en-US" sz="2800" dirty="0" smtClean="0"/>
          </a:p>
          <a:p>
            <a:r>
              <a:rPr lang="en-US" sz="2800" dirty="0" smtClean="0"/>
              <a:t>Germany </a:t>
            </a:r>
            <a:r>
              <a:rPr lang="en-US" sz="2800" dirty="0"/>
              <a:t>had to admit full responsibility for starting the war. </a:t>
            </a:r>
          </a:p>
          <a:p>
            <a:endParaRPr lang="en-US" dirty="0" smtClean="0"/>
          </a:p>
          <a:p>
            <a:endParaRPr lang="en-US" dirty="0" smtClean="0"/>
          </a:p>
          <a:p>
            <a:r>
              <a:rPr lang="en-US" dirty="0" smtClean="0"/>
              <a:t>A </a:t>
            </a:r>
            <a:r>
              <a:rPr lang="en-US" u="sng" dirty="0" smtClean="0"/>
              <a:t>League of Nations  </a:t>
            </a:r>
            <a:r>
              <a:rPr lang="en-US" dirty="0" smtClean="0"/>
              <a:t>(early form of the UN) was set up to keep world peace.</a:t>
            </a:r>
          </a:p>
          <a:p>
            <a:r>
              <a:rPr lang="en-US" dirty="0" smtClean="0"/>
              <a:t>Japan, Italy and Finland get insulted because they gained nothing from war.</a:t>
            </a:r>
          </a:p>
          <a:p>
            <a:endParaRPr lang="en-US" dirty="0"/>
          </a:p>
        </p:txBody>
      </p:sp>
      <p:sp>
        <p:nvSpPr>
          <p:cNvPr id="4" name="Rectangle 3"/>
          <p:cNvSpPr/>
          <p:nvPr/>
        </p:nvSpPr>
        <p:spPr>
          <a:xfrm>
            <a:off x="990600" y="381000"/>
            <a:ext cx="6400800" cy="1138773"/>
          </a:xfrm>
          <a:prstGeom prst="rect">
            <a:avLst/>
          </a:prstGeom>
        </p:spPr>
        <p:txBody>
          <a:bodyPr wrap="square">
            <a:spAutoFit/>
          </a:bodyPr>
          <a:lstStyle/>
          <a:p>
            <a:r>
              <a:rPr lang="en-US" sz="5000" dirty="0">
                <a:solidFill>
                  <a:srgbClr val="FF0000"/>
                </a:solidFill>
                <a:latin typeface="Calibri"/>
                <a:ea typeface="+mj-ea"/>
                <a:cs typeface="+mj-cs"/>
              </a:rPr>
              <a:t>Treaty of Versailles</a:t>
            </a:r>
            <a:r>
              <a:rPr lang="en-US" sz="5000" dirty="0">
                <a:solidFill>
                  <a:srgbClr val="04617B"/>
                </a:solidFill>
                <a:latin typeface="Calibri"/>
                <a:ea typeface="+mj-ea"/>
                <a:cs typeface="+mj-cs"/>
              </a:rPr>
              <a:t/>
            </a:r>
            <a:br>
              <a:rPr lang="en-US" sz="5000" dirty="0">
                <a:solidFill>
                  <a:srgbClr val="04617B"/>
                </a:solidFill>
                <a:latin typeface="Calibri"/>
                <a:ea typeface="+mj-ea"/>
                <a:cs typeface="+mj-cs"/>
              </a:rPr>
            </a:br>
            <a:endParaRPr lang="en-US" dirty="0"/>
          </a:p>
        </p:txBody>
      </p:sp>
      <p:pic>
        <p:nvPicPr>
          <p:cNvPr id="29698" name="Picture 2" descr="http://upload.wikimedia.org/wikipedia/commons/thumb/b/b8/Treaty_of_Versailles,_English_version.jpg/180px-Treaty_of_Versailles,_English_version.jpg"/>
          <p:cNvPicPr>
            <a:picLocks noChangeAspect="1" noChangeArrowheads="1"/>
          </p:cNvPicPr>
          <p:nvPr/>
        </p:nvPicPr>
        <p:blipFill>
          <a:blip r:embed="rId2" cstate="print"/>
          <a:srcRect/>
          <a:stretch>
            <a:fillRect/>
          </a:stretch>
        </p:blipFill>
        <p:spPr bwMode="auto">
          <a:xfrm>
            <a:off x="7091607" y="228600"/>
            <a:ext cx="2052393" cy="3124200"/>
          </a:xfrm>
          <a:prstGeom prst="rect">
            <a:avLst/>
          </a:prstGeom>
          <a:noFill/>
        </p:spPr>
      </p:pic>
    </p:spTree>
    <p:extLst>
      <p:ext uri="{BB962C8B-B14F-4D97-AF65-F5344CB8AC3E}">
        <p14:creationId xmlns:p14="http://schemas.microsoft.com/office/powerpoint/2010/main" val="161071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5593672" cy="1039427"/>
          </a:xfrm>
        </p:spPr>
        <p:txBody>
          <a:bodyPr/>
          <a:lstStyle/>
          <a:p>
            <a:r>
              <a:rPr lang="en-US" dirty="0" smtClean="0">
                <a:solidFill>
                  <a:srgbClr val="FF0000"/>
                </a:solidFill>
              </a:rPr>
              <a:t>Vikings</a:t>
            </a:r>
            <a:endParaRPr lang="en-US" dirty="0">
              <a:solidFill>
                <a:srgbClr val="FF0000"/>
              </a:solidFill>
            </a:endParaRPr>
          </a:p>
        </p:txBody>
      </p:sp>
      <p:pic>
        <p:nvPicPr>
          <p:cNvPr id="64514" name="Picture 2" descr="http://lib.lbcc.edu/handouts/images/Vikings/vikings3.jpg"/>
          <p:cNvPicPr>
            <a:picLocks noChangeAspect="1" noChangeArrowheads="1"/>
          </p:cNvPicPr>
          <p:nvPr/>
        </p:nvPicPr>
        <p:blipFill>
          <a:blip r:embed="rId2" cstate="print"/>
          <a:srcRect/>
          <a:stretch>
            <a:fillRect/>
          </a:stretch>
        </p:blipFill>
        <p:spPr bwMode="auto">
          <a:xfrm>
            <a:off x="533400" y="1905000"/>
            <a:ext cx="3200400" cy="4248150"/>
          </a:xfrm>
          <a:prstGeom prst="rect">
            <a:avLst/>
          </a:prstGeom>
          <a:noFill/>
        </p:spPr>
      </p:pic>
      <p:pic>
        <p:nvPicPr>
          <p:cNvPr id="64516" name="Picture 4" descr="http://www.fortidensjelling.dk/tn_Erik%20the%20Red.jpg"/>
          <p:cNvPicPr>
            <a:picLocks noChangeAspect="1" noChangeArrowheads="1"/>
          </p:cNvPicPr>
          <p:nvPr/>
        </p:nvPicPr>
        <p:blipFill>
          <a:blip r:embed="rId3" cstate="print"/>
          <a:srcRect/>
          <a:stretch>
            <a:fillRect/>
          </a:stretch>
        </p:blipFill>
        <p:spPr bwMode="auto">
          <a:xfrm>
            <a:off x="4267200" y="3429000"/>
            <a:ext cx="4477445" cy="3067051"/>
          </a:xfrm>
          <a:prstGeom prst="rect">
            <a:avLst/>
          </a:prstGeom>
          <a:noFill/>
        </p:spPr>
      </p:pic>
      <p:pic>
        <p:nvPicPr>
          <p:cNvPr id="64518" name="Picture 6" descr="http://www.evilscale.com/images/1162008103304pm.jpg"/>
          <p:cNvPicPr>
            <a:picLocks noChangeAspect="1" noChangeArrowheads="1"/>
          </p:cNvPicPr>
          <p:nvPr/>
        </p:nvPicPr>
        <p:blipFill>
          <a:blip r:embed="rId4" cstate="print"/>
          <a:srcRect/>
          <a:stretch>
            <a:fillRect/>
          </a:stretch>
        </p:blipFill>
        <p:spPr bwMode="auto">
          <a:xfrm>
            <a:off x="5562600" y="228600"/>
            <a:ext cx="1917700" cy="2978827"/>
          </a:xfrm>
          <a:prstGeom prst="rect">
            <a:avLst/>
          </a:prstGeom>
          <a:noFill/>
        </p:spPr>
      </p:pic>
    </p:spTree>
    <p:extLst>
      <p:ext uri="{BB962C8B-B14F-4D97-AF65-F5344CB8AC3E}">
        <p14:creationId xmlns:p14="http://schemas.microsoft.com/office/powerpoint/2010/main" val="4121896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dirty="0" smtClean="0">
                <a:solidFill>
                  <a:srgbClr val="FF0000"/>
                </a:solidFill>
              </a:rPr>
              <a:t>Pre and Post WWI Europe</a:t>
            </a: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93527"/>
            <a:ext cx="8229600" cy="389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677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Russian History</a:t>
            </a:r>
            <a:endParaRPr lang="en-US" dirty="0"/>
          </a:p>
        </p:txBody>
      </p:sp>
      <p:sp>
        <p:nvSpPr>
          <p:cNvPr id="3" name="Content Placeholder 2"/>
          <p:cNvSpPr>
            <a:spLocks noGrp="1"/>
          </p:cNvSpPr>
          <p:nvPr>
            <p:ph idx="1"/>
          </p:nvPr>
        </p:nvSpPr>
        <p:spPr>
          <a:xfrm>
            <a:off x="2971800" y="1600199"/>
            <a:ext cx="6019800" cy="5181601"/>
          </a:xfrm>
        </p:spPr>
        <p:txBody>
          <a:bodyPr>
            <a:normAutofit fontScale="55000" lnSpcReduction="20000"/>
          </a:bodyPr>
          <a:lstStyle/>
          <a:p>
            <a:pPr lvl="0"/>
            <a:r>
              <a:rPr lang="en-US" sz="3100" dirty="0" smtClean="0">
                <a:solidFill>
                  <a:schemeClr val="tx1"/>
                </a:solidFill>
              </a:rPr>
              <a:t>1930 Joseph Stalin was in control. He established “true communism”, Soviet Union. He took over all industries and farms. </a:t>
            </a:r>
            <a:r>
              <a:rPr lang="en-US" b="1" u="sng" dirty="0" smtClean="0">
                <a:solidFill>
                  <a:schemeClr val="tx1"/>
                </a:solidFill>
              </a:rPr>
              <a:t>Command Economy</a:t>
            </a:r>
            <a:endParaRPr lang="en-US" u="sng" dirty="0" smtClean="0">
              <a:solidFill>
                <a:schemeClr val="tx1"/>
              </a:solidFill>
            </a:endParaRPr>
          </a:p>
          <a:p>
            <a:pPr lvl="1"/>
            <a:r>
              <a:rPr lang="en-US" sz="2600" dirty="0" smtClean="0">
                <a:solidFill>
                  <a:schemeClr val="tx1"/>
                </a:solidFill>
              </a:rPr>
              <a:t>Everything controlled by government.</a:t>
            </a:r>
          </a:p>
          <a:p>
            <a:pPr lvl="1"/>
            <a:r>
              <a:rPr lang="en-US" sz="2600" dirty="0" smtClean="0">
                <a:solidFill>
                  <a:schemeClr val="tx1"/>
                </a:solidFill>
              </a:rPr>
              <a:t>No Private Ownership.</a:t>
            </a:r>
          </a:p>
          <a:p>
            <a:pPr lvl="1"/>
            <a:r>
              <a:rPr lang="en-US" sz="2600" dirty="0" smtClean="0">
                <a:solidFill>
                  <a:schemeClr val="tx1"/>
                </a:solidFill>
              </a:rPr>
              <a:t>He created state run farms. </a:t>
            </a:r>
            <a:r>
              <a:rPr lang="en-US" sz="2600" u="sng" dirty="0" smtClean="0">
                <a:solidFill>
                  <a:schemeClr val="tx1"/>
                </a:solidFill>
              </a:rPr>
              <a:t>Cooperative farming</a:t>
            </a:r>
          </a:p>
          <a:p>
            <a:pPr lvl="1"/>
            <a:r>
              <a:rPr lang="en-US" sz="2600" dirty="0" smtClean="0">
                <a:solidFill>
                  <a:schemeClr val="tx1"/>
                </a:solidFill>
              </a:rPr>
              <a:t>Industry focused on </a:t>
            </a:r>
            <a:r>
              <a:rPr lang="en-US" sz="2600" b="1" dirty="0" smtClean="0">
                <a:solidFill>
                  <a:schemeClr val="tx1"/>
                </a:solidFill>
              </a:rPr>
              <a:t>heavy industry.</a:t>
            </a:r>
          </a:p>
          <a:p>
            <a:pPr lvl="1"/>
            <a:r>
              <a:rPr lang="en-US" sz="2600" dirty="0" smtClean="0">
                <a:solidFill>
                  <a:schemeClr val="tx1"/>
                </a:solidFill>
              </a:rPr>
              <a:t>Religion was illegal.</a:t>
            </a:r>
          </a:p>
          <a:p>
            <a:pPr lvl="1"/>
            <a:r>
              <a:rPr lang="en-US" sz="2600" dirty="0" smtClean="0">
                <a:solidFill>
                  <a:schemeClr val="tx1"/>
                </a:solidFill>
              </a:rPr>
              <a:t>Government controlled art, literature, media, </a:t>
            </a:r>
            <a:r>
              <a:rPr lang="en-US" sz="2600" dirty="0" err="1" smtClean="0">
                <a:solidFill>
                  <a:schemeClr val="tx1"/>
                </a:solidFill>
              </a:rPr>
              <a:t>etc</a:t>
            </a:r>
            <a:r>
              <a:rPr lang="en-US" sz="2600" dirty="0">
                <a:solidFill>
                  <a:schemeClr val="tx1"/>
                </a:solidFill>
              </a:rPr>
              <a:t> </a:t>
            </a:r>
            <a:r>
              <a:rPr lang="en-US" sz="2600" dirty="0" smtClean="0">
                <a:solidFill>
                  <a:schemeClr val="tx1"/>
                </a:solidFill>
              </a:rPr>
              <a:t>(no freedom of speech)</a:t>
            </a:r>
          </a:p>
          <a:p>
            <a:pPr lvl="1"/>
            <a:r>
              <a:rPr lang="en-US" sz="2600" dirty="0" smtClean="0">
                <a:solidFill>
                  <a:schemeClr val="tx1"/>
                </a:solidFill>
              </a:rPr>
              <a:t>One political party. (NO Elections)</a:t>
            </a:r>
          </a:p>
          <a:p>
            <a:pPr lvl="1"/>
            <a:r>
              <a:rPr lang="en-US" sz="2600" dirty="0" smtClean="0">
                <a:solidFill>
                  <a:schemeClr val="tx1"/>
                </a:solidFill>
              </a:rPr>
              <a:t>No classes, everyone equal</a:t>
            </a:r>
          </a:p>
          <a:p>
            <a:pPr marL="457200" lvl="1" indent="0">
              <a:buNone/>
            </a:pPr>
            <a:endParaRPr lang="en-US" dirty="0" smtClean="0">
              <a:solidFill>
                <a:schemeClr val="tx1"/>
              </a:solidFill>
            </a:endParaRPr>
          </a:p>
          <a:p>
            <a:pPr marL="457200" lvl="1" indent="0">
              <a:buNone/>
            </a:pPr>
            <a:r>
              <a:rPr lang="en-US" sz="3600" b="1" dirty="0" smtClean="0">
                <a:solidFill>
                  <a:schemeClr val="tx1"/>
                </a:solidFill>
              </a:rPr>
              <a:t>Results:</a:t>
            </a:r>
          </a:p>
          <a:p>
            <a:pPr lvl="1"/>
            <a:r>
              <a:rPr lang="en-US" sz="2600" dirty="0" smtClean="0">
                <a:solidFill>
                  <a:schemeClr val="tx1"/>
                </a:solidFill>
              </a:rPr>
              <a:t>Quality went down, due to no competition.</a:t>
            </a:r>
          </a:p>
          <a:p>
            <a:pPr lvl="1"/>
            <a:r>
              <a:rPr lang="en-US" sz="2600" dirty="0" smtClean="0">
                <a:solidFill>
                  <a:schemeClr val="tx1"/>
                </a:solidFill>
              </a:rPr>
              <a:t>Farms failed to produce enough food for the population.</a:t>
            </a:r>
          </a:p>
          <a:p>
            <a:pPr lvl="1"/>
            <a:r>
              <a:rPr lang="en-US" sz="2600" dirty="0" smtClean="0">
                <a:solidFill>
                  <a:schemeClr val="tx1"/>
                </a:solidFill>
              </a:rPr>
              <a:t>Huge build up of weapons.</a:t>
            </a:r>
          </a:p>
          <a:p>
            <a:pPr lvl="1"/>
            <a:r>
              <a:rPr lang="en-US" sz="2600" dirty="0" smtClean="0">
                <a:solidFill>
                  <a:schemeClr val="tx1"/>
                </a:solidFill>
              </a:rPr>
              <a:t>Advancements in technology.</a:t>
            </a:r>
          </a:p>
          <a:p>
            <a:pPr lvl="1"/>
            <a:r>
              <a:rPr lang="en-US" sz="2600" dirty="0" smtClean="0">
                <a:solidFill>
                  <a:schemeClr val="tx1"/>
                </a:solidFill>
              </a:rPr>
              <a:t>Equality? People were poor while the government was wealthy.</a:t>
            </a:r>
          </a:p>
          <a:p>
            <a:pPr lvl="1"/>
            <a:r>
              <a:rPr lang="en-US" sz="2600" dirty="0" smtClean="0">
                <a:solidFill>
                  <a:schemeClr val="tx1"/>
                </a:solidFill>
              </a:rPr>
              <a:t>Everything distributed equality, so hard work does not produce large individual gains.</a:t>
            </a:r>
          </a:p>
          <a:p>
            <a:endParaRPr lang="en-US" dirty="0"/>
          </a:p>
        </p:txBody>
      </p:sp>
      <p:pic>
        <p:nvPicPr>
          <p:cNvPr id="3074" name="Picture 2" descr="http://img.dailymail.co.uk/i/pix/2007/09_03/stalinDM2109_468x551.jpg"/>
          <p:cNvPicPr>
            <a:picLocks noChangeAspect="1" noChangeArrowheads="1"/>
          </p:cNvPicPr>
          <p:nvPr/>
        </p:nvPicPr>
        <p:blipFill>
          <a:blip r:embed="rId2" cstate="print"/>
          <a:srcRect/>
          <a:stretch>
            <a:fillRect/>
          </a:stretch>
        </p:blipFill>
        <p:spPr bwMode="auto">
          <a:xfrm>
            <a:off x="152399" y="1213583"/>
            <a:ext cx="2658979" cy="3130550"/>
          </a:xfrm>
          <a:prstGeom prst="rect">
            <a:avLst/>
          </a:prstGeom>
          <a:noFill/>
        </p:spPr>
      </p:pic>
      <p:pic>
        <p:nvPicPr>
          <p:cNvPr id="2050" name="Picture 2" descr="http://aworldofprogress.com/wp-content/blogs.dir/2/files/2011/11/uss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4" y="4419600"/>
            <a:ext cx="296809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75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rgbClr val="FF0000"/>
                </a:solidFill>
              </a:rPr>
              <a:t>Adolph Hitler and the Swastika</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descr="https://pbs.twimg.com/profile_images/1129432533/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3" y="1752600"/>
            <a:ext cx="3352801" cy="4424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ailyslave.com/wp-content/uploads/2014/08/swastik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52600"/>
            <a:ext cx="276224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orsten-unterm-hakenkreuz.de/wp-content/uploads/2012/12/Mein-Kampf-Titel-586559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514600"/>
            <a:ext cx="2209800" cy="3154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bc.net.au/reslib/201204/r927896_96967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62430"/>
            <a:ext cx="3533774" cy="235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19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14400"/>
          </a:xfrm>
        </p:spPr>
        <p:txBody>
          <a:bodyPr/>
          <a:lstStyle/>
          <a:p>
            <a:pPr algn="ctr"/>
            <a:r>
              <a:rPr lang="en-US" dirty="0" smtClean="0">
                <a:solidFill>
                  <a:srgbClr val="FF0000"/>
                </a:solidFill>
              </a:rPr>
              <a:t>WWII</a:t>
            </a:r>
            <a:endParaRPr lang="en-US" dirty="0">
              <a:solidFill>
                <a:srgbClr val="FF0000"/>
              </a:solidFill>
            </a:endParaRPr>
          </a:p>
        </p:txBody>
      </p:sp>
      <p:sp>
        <p:nvSpPr>
          <p:cNvPr id="3" name="Content Placeholder 2"/>
          <p:cNvSpPr>
            <a:spLocks noGrp="1"/>
          </p:cNvSpPr>
          <p:nvPr>
            <p:ph idx="1"/>
          </p:nvPr>
        </p:nvSpPr>
        <p:spPr>
          <a:xfrm>
            <a:off x="381000" y="1600200"/>
            <a:ext cx="8610600" cy="5257800"/>
          </a:xfrm>
        </p:spPr>
        <p:txBody>
          <a:bodyPr>
            <a:normAutofit fontScale="40000" lnSpcReduction="20000"/>
          </a:bodyPr>
          <a:lstStyle/>
          <a:p>
            <a:r>
              <a:rPr lang="en-US" sz="5000" dirty="0" smtClean="0"/>
              <a:t>1933 Hitler, an Austrian, becomes chancellor of Germany. He has a strong sense of </a:t>
            </a:r>
            <a:r>
              <a:rPr lang="en-US" sz="5000" u="sng" dirty="0" smtClean="0">
                <a:solidFill>
                  <a:srgbClr val="FF0000"/>
                </a:solidFill>
              </a:rPr>
              <a:t>nationalism</a:t>
            </a:r>
            <a:r>
              <a:rPr lang="en-US" sz="5000" dirty="0" smtClean="0"/>
              <a:t>.</a:t>
            </a:r>
          </a:p>
          <a:p>
            <a:r>
              <a:rPr lang="en-US" sz="5000" dirty="0" smtClean="0"/>
              <a:t>1934 President Hindenburg dies. Hitler takes over the President's powers. He gives himself the name </a:t>
            </a:r>
            <a:r>
              <a:rPr lang="en-US" sz="5000" u="sng" dirty="0" smtClean="0"/>
              <a:t>Fuhrer</a:t>
            </a:r>
            <a:r>
              <a:rPr lang="en-US" sz="5000" dirty="0" smtClean="0"/>
              <a:t>. </a:t>
            </a:r>
          </a:p>
          <a:p>
            <a:r>
              <a:rPr lang="en-US" sz="5000" dirty="0" smtClean="0"/>
              <a:t>1935 Hitler announces that Germany has an air force. Hitler also passes the Nuremberg Laws oppressing Jews. (</a:t>
            </a:r>
            <a:r>
              <a:rPr lang="en-US" sz="5000" u="sng" dirty="0" smtClean="0">
                <a:solidFill>
                  <a:srgbClr val="FF0000"/>
                </a:solidFill>
              </a:rPr>
              <a:t>Holocaust</a:t>
            </a:r>
            <a:r>
              <a:rPr lang="en-US" sz="5000" dirty="0" smtClean="0"/>
              <a:t> (</a:t>
            </a:r>
            <a:r>
              <a:rPr lang="en-US" sz="5000" dirty="0" smtClean="0">
                <a:solidFill>
                  <a:srgbClr val="FF0000"/>
                </a:solidFill>
              </a:rPr>
              <a:t>genocide</a:t>
            </a:r>
            <a:r>
              <a:rPr lang="en-US" sz="5000" dirty="0" smtClean="0"/>
              <a:t>)– as a result: 6 million Jews die, they are spread through out the world, genocide becomes a war crime, Israel is established as a home land for Jews 1948.) </a:t>
            </a:r>
          </a:p>
          <a:p>
            <a:r>
              <a:rPr lang="en-US" sz="5000" dirty="0" smtClean="0"/>
              <a:t>1938 Germany invades Austria (he had an alliance with Soviet Union and Italy)</a:t>
            </a:r>
          </a:p>
          <a:p>
            <a:r>
              <a:rPr lang="en-US" sz="5000" dirty="0" smtClean="0"/>
              <a:t>1939 Germany invades Poland, England and France declare war on Germany. (Begins WWII)</a:t>
            </a:r>
          </a:p>
          <a:p>
            <a:r>
              <a:rPr lang="en-US" sz="5000" dirty="0" smtClean="0"/>
              <a:t>1940 Germany invades many European countries, begins the attack on England (Blitzkrieg: Lightning attack) 60% of London is destroyed.</a:t>
            </a:r>
          </a:p>
          <a:p>
            <a:r>
              <a:rPr lang="en-US" sz="5000" dirty="0" smtClean="0"/>
              <a:t>1941 Germany attacks Soviet Union during winter. 1 German soldier dies every 7 seconds.</a:t>
            </a:r>
          </a:p>
          <a:p>
            <a:endParaRPr lang="en-US" dirty="0" smtClean="0"/>
          </a:p>
          <a:p>
            <a:endParaRPr lang="en-US" dirty="0"/>
          </a:p>
        </p:txBody>
      </p:sp>
    </p:spTree>
    <p:extLst>
      <p:ext uri="{BB962C8B-B14F-4D97-AF65-F5344CB8AC3E}">
        <p14:creationId xmlns:p14="http://schemas.microsoft.com/office/powerpoint/2010/main" val="1874754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pPr algn="ctr"/>
            <a:r>
              <a:rPr lang="en-US" sz="6600" dirty="0" smtClean="0">
                <a:solidFill>
                  <a:srgbClr val="FF0000"/>
                </a:solidFill>
              </a:rPr>
              <a:t>WWII</a:t>
            </a:r>
            <a:endParaRPr lang="en-US" sz="6600" dirty="0">
              <a:solidFill>
                <a:srgbClr val="FF0000"/>
              </a:solidFill>
            </a:endParaRPr>
          </a:p>
        </p:txBody>
      </p:sp>
      <p:sp>
        <p:nvSpPr>
          <p:cNvPr id="3" name="Content Placeholder 2"/>
          <p:cNvSpPr>
            <a:spLocks noGrp="1"/>
          </p:cNvSpPr>
          <p:nvPr>
            <p:ph idx="1"/>
          </p:nvPr>
        </p:nvSpPr>
        <p:spPr>
          <a:xfrm>
            <a:off x="2514600" y="1447800"/>
            <a:ext cx="4267200" cy="2514600"/>
          </a:xfrm>
        </p:spPr>
        <p:txBody>
          <a:bodyPr>
            <a:normAutofit/>
          </a:bodyPr>
          <a:lstStyle/>
          <a:p>
            <a:pPr>
              <a:buNone/>
            </a:pPr>
            <a:r>
              <a:rPr lang="en-US" sz="3900" dirty="0" smtClean="0"/>
              <a:t> </a:t>
            </a:r>
            <a:r>
              <a:rPr lang="en-US" sz="2800" dirty="0" smtClean="0">
                <a:solidFill>
                  <a:schemeClr val="tx1"/>
                </a:solidFill>
              </a:rPr>
              <a:t>Allies	   	Axis</a:t>
            </a:r>
          </a:p>
          <a:p>
            <a:pPr lvl="1">
              <a:buNone/>
            </a:pPr>
            <a:r>
              <a:rPr lang="en-US" sz="1700" dirty="0" smtClean="0"/>
              <a:t>U.S. 	     		Germany</a:t>
            </a:r>
          </a:p>
          <a:p>
            <a:pPr lvl="1">
              <a:buNone/>
            </a:pPr>
            <a:r>
              <a:rPr lang="en-US" sz="1700" dirty="0" smtClean="0"/>
              <a:t>U.K. 	     		Italy</a:t>
            </a:r>
          </a:p>
          <a:p>
            <a:pPr lvl="1">
              <a:buNone/>
            </a:pPr>
            <a:r>
              <a:rPr lang="en-US" sz="1700" dirty="0" smtClean="0"/>
              <a:t>France 	     	Japan</a:t>
            </a:r>
          </a:p>
          <a:p>
            <a:pPr lvl="1">
              <a:buNone/>
            </a:pPr>
            <a:r>
              <a:rPr lang="en-US" sz="1700" dirty="0" smtClean="0"/>
              <a:t>Soviet Union   	Finland</a:t>
            </a:r>
          </a:p>
          <a:p>
            <a:pPr lvl="1">
              <a:buNone/>
            </a:pPr>
            <a:r>
              <a:rPr lang="en-US" sz="1700" dirty="0" smtClean="0"/>
              <a:t>China</a:t>
            </a:r>
            <a:br>
              <a:rPr lang="en-US" sz="1700" dirty="0" smtClean="0"/>
            </a:br>
            <a:endParaRPr lang="en-US" sz="1700" dirty="0"/>
          </a:p>
        </p:txBody>
      </p:sp>
      <p:pic>
        <p:nvPicPr>
          <p:cNvPr id="3073" name="Picture 1"/>
          <p:cNvPicPr>
            <a:picLocks noChangeAspect="1" noChangeArrowheads="1"/>
          </p:cNvPicPr>
          <p:nvPr/>
        </p:nvPicPr>
        <p:blipFill>
          <a:blip r:embed="rId2" cstate="print"/>
          <a:srcRect/>
          <a:stretch>
            <a:fillRect/>
          </a:stretch>
        </p:blipFill>
        <p:spPr bwMode="auto">
          <a:xfrm>
            <a:off x="457200" y="1453243"/>
            <a:ext cx="2096770" cy="1981200"/>
          </a:xfrm>
          <a:prstGeom prst="rect">
            <a:avLst/>
          </a:prstGeom>
          <a:noFill/>
          <a:ln w="9525">
            <a:noFill/>
            <a:miter lim="800000"/>
            <a:headEnd/>
            <a:tailEnd/>
          </a:ln>
        </p:spPr>
      </p:pic>
      <p:pic>
        <p:nvPicPr>
          <p:cNvPr id="3075" name="Picture 3" descr="http://www.nsm88.org/merchandise/patches/patch-swastika.jpg"/>
          <p:cNvPicPr>
            <a:picLocks noChangeAspect="1" noChangeArrowheads="1"/>
          </p:cNvPicPr>
          <p:nvPr/>
        </p:nvPicPr>
        <p:blipFill>
          <a:blip r:embed="rId3" cstate="print"/>
          <a:srcRect/>
          <a:stretch>
            <a:fillRect/>
          </a:stretch>
        </p:blipFill>
        <p:spPr bwMode="auto">
          <a:xfrm>
            <a:off x="6705600" y="1382486"/>
            <a:ext cx="2133600" cy="2122714"/>
          </a:xfrm>
          <a:prstGeom prst="rect">
            <a:avLst/>
          </a:prstGeom>
          <a:noFill/>
        </p:spPr>
      </p:pic>
      <p:pic>
        <p:nvPicPr>
          <p:cNvPr id="16386" name="Picture 2" descr="http://upload.wikimedia.org/wikipedia/en/thumb/b/b1/Hitlermusso2_edit.jpg/170px-Hitlermusso2_edit.jpg"/>
          <p:cNvPicPr>
            <a:picLocks noChangeAspect="1" noChangeArrowheads="1"/>
          </p:cNvPicPr>
          <p:nvPr/>
        </p:nvPicPr>
        <p:blipFill>
          <a:blip r:embed="rId4" cstate="print"/>
          <a:srcRect/>
          <a:stretch>
            <a:fillRect/>
          </a:stretch>
        </p:blipFill>
        <p:spPr bwMode="auto">
          <a:xfrm>
            <a:off x="6400800" y="3505200"/>
            <a:ext cx="1981200" cy="3134959"/>
          </a:xfrm>
          <a:prstGeom prst="rect">
            <a:avLst/>
          </a:prstGeom>
          <a:noFill/>
        </p:spPr>
      </p:pic>
      <p:pic>
        <p:nvPicPr>
          <p:cNvPr id="16388" name="Picture 4" descr="http://www.bobcesca.com/images/yalta_wwii.jpg"/>
          <p:cNvPicPr>
            <a:picLocks noChangeAspect="1" noChangeArrowheads="1"/>
          </p:cNvPicPr>
          <p:nvPr/>
        </p:nvPicPr>
        <p:blipFill>
          <a:blip r:embed="rId5" cstate="print"/>
          <a:srcRect/>
          <a:stretch>
            <a:fillRect/>
          </a:stretch>
        </p:blipFill>
        <p:spPr bwMode="auto">
          <a:xfrm>
            <a:off x="228600" y="4038600"/>
            <a:ext cx="3585981" cy="2333626"/>
          </a:xfrm>
          <a:prstGeom prst="rect">
            <a:avLst/>
          </a:prstGeom>
          <a:noFill/>
        </p:spPr>
      </p:pic>
      <p:pic>
        <p:nvPicPr>
          <p:cNvPr id="16390" name="Picture 6" descr="http://www.nps.gov/pwro/collection/website/rosie.jpg"/>
          <p:cNvPicPr>
            <a:picLocks noChangeAspect="1" noChangeArrowheads="1"/>
          </p:cNvPicPr>
          <p:nvPr/>
        </p:nvPicPr>
        <p:blipFill>
          <a:blip r:embed="rId6" cstate="print"/>
          <a:srcRect/>
          <a:stretch>
            <a:fillRect/>
          </a:stretch>
        </p:blipFill>
        <p:spPr bwMode="auto">
          <a:xfrm>
            <a:off x="4191000" y="3962400"/>
            <a:ext cx="1905000" cy="2486026"/>
          </a:xfrm>
          <a:prstGeom prst="rect">
            <a:avLst/>
          </a:prstGeom>
          <a:noFill/>
        </p:spPr>
      </p:pic>
    </p:spTree>
    <p:extLst>
      <p:ext uri="{BB962C8B-B14F-4D97-AF65-F5344CB8AC3E}">
        <p14:creationId xmlns:p14="http://schemas.microsoft.com/office/powerpoint/2010/main" val="308915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33400"/>
            <a:ext cx="8229600" cy="762000"/>
          </a:xfrm>
        </p:spPr>
        <p:txBody>
          <a:bodyPr>
            <a:noAutofit/>
          </a:bodyPr>
          <a:lstStyle/>
          <a:p>
            <a:pPr algn="ctr"/>
            <a:r>
              <a:rPr lang="en-US" dirty="0" smtClean="0">
                <a:solidFill>
                  <a:srgbClr val="FF0000"/>
                </a:solidFill>
              </a:rPr>
              <a:t>WWII</a:t>
            </a:r>
            <a:endParaRPr lang="en-US" dirty="0">
              <a:solidFill>
                <a:srgbClr val="FF0000"/>
              </a:solidFill>
            </a:endParaRPr>
          </a:p>
        </p:txBody>
      </p:sp>
      <p:sp>
        <p:nvSpPr>
          <p:cNvPr id="3" name="Content Placeholder 2"/>
          <p:cNvSpPr>
            <a:spLocks noGrp="1"/>
          </p:cNvSpPr>
          <p:nvPr>
            <p:ph idx="1"/>
          </p:nvPr>
        </p:nvSpPr>
        <p:spPr>
          <a:xfrm>
            <a:off x="381000" y="1600200"/>
            <a:ext cx="8603110" cy="2895600"/>
          </a:xfrm>
        </p:spPr>
        <p:txBody>
          <a:bodyPr>
            <a:normAutofit fontScale="92500" lnSpcReduction="10000"/>
          </a:bodyPr>
          <a:lstStyle/>
          <a:p>
            <a:r>
              <a:rPr lang="en-US" sz="2400" dirty="0" smtClean="0"/>
              <a:t>Japan had been buying all of its oil from USA. USA declares oil embargo on Japan and is sending aid to the Allies in Europe.</a:t>
            </a:r>
          </a:p>
          <a:p>
            <a:r>
              <a:rPr lang="en-US" sz="2400" dirty="0" smtClean="0"/>
              <a:t>Japan </a:t>
            </a:r>
            <a:r>
              <a:rPr lang="en-US" sz="2400" dirty="0"/>
              <a:t>attacks Pearl </a:t>
            </a:r>
            <a:r>
              <a:rPr lang="en-US" sz="2400" dirty="0" smtClean="0"/>
              <a:t>Harbor Navy Base on Oahu, Hawaii </a:t>
            </a:r>
          </a:p>
          <a:p>
            <a:r>
              <a:rPr lang="en-US" sz="2400" dirty="0" smtClean="0"/>
              <a:t>90 minute attack on Sunday, </a:t>
            </a:r>
            <a:r>
              <a:rPr lang="en-US" sz="2400" dirty="0"/>
              <a:t>December  7, </a:t>
            </a:r>
            <a:r>
              <a:rPr lang="en-US" sz="2400" dirty="0" smtClean="0"/>
              <a:t>1941 at 7:48 am</a:t>
            </a:r>
          </a:p>
          <a:p>
            <a:r>
              <a:rPr lang="en-US" sz="2400" dirty="0" smtClean="0"/>
              <a:t>2400 US people died, 350 planes destroyed, 8 battleships, and 4 destroyers</a:t>
            </a:r>
          </a:p>
          <a:p>
            <a:r>
              <a:rPr lang="en-US" sz="2400" dirty="0" smtClean="0"/>
              <a:t>Japan lost 29 planes</a:t>
            </a:r>
            <a:endParaRPr lang="en-US" sz="2400" dirty="0"/>
          </a:p>
          <a:p>
            <a:endParaRPr lang="en-US" dirty="0"/>
          </a:p>
        </p:txBody>
      </p:sp>
      <p:pic>
        <p:nvPicPr>
          <p:cNvPr id="2050" name="Picture 2" descr="http://www.archives.gov/exhibits/american_originals/infam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468" y="3657600"/>
            <a:ext cx="3845642" cy="28876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hQWFBQUFxYVFxcVFBQUFRQXGBcXFxUUFRQYHCggGBwlHBQXITEhJSksLi4uFx8zODMsNygtLisBCgoKBQUFDgUFDisZExkrKysrKysrKysrKysrKysrKysrKysrKysrKysrKysrKysrKysrKysrKysrKysrKysrK//AABEIAPQAzwMBIgACEQEDEQH/xAAcAAABBQEBAQAAAAAAAAAAAAAAAQIDBAUGBwj/xABDEAABAwIDAwkGAwYDCQAAAAABAAIRAyEEBTESQVEGBxMiYXGBkaEUMrHB0fAjQuFSYnKCkvEzosIIFSRDU2Nzk7L/xAAUAQEAAAAAAAAAAAAAAAAAAAAA/8QAFBEBAAAAAAAAAAAAAAAAAAAAAP/aAAwDAQACEQMRAD8A8gSQlJRKAARollNJQKnBNCWUDghJKAgVErqsl5D1qtPpqpFKlxM7bv4Wrucm5AYZga4zVmDtHZiDpY3QeT4XLqtUxTpucTwaT8FsUuQ2PcJGGf4wPQle94NjKLIpta0DgGiO+E2riXTO1O+xQfOuOyLEUTFSk5p4EKg6i4bivojGsbVEvG13rAwmXUOldtUmdm1EHuQeKFhG4psr1PlNSpkkCi1scIHkuCxOCa6dnVBkSiUtakWmCFGSgfKWVFtI2kEsolRSjaQTbSXaUIKNpBOHJWuUO0gPQMlKmoBQOlOCYgFA5KAkBQCgdC9E5teThNTpn0w4AHZLoLWnc7Zm65zkHkHtuKaxxLaTOvUcNQ0bh2k28+C92fSZTa2nRhjAIa1sAm0SbXKBjsRSEteekdrFtkdkgWUbczcTLGuaG2cCdoDsINwO6I4b1doZcI60EwZta/fqm1MNs6DZ3G3l4fBAyvjWviWkOG9piOMjWOPD1Wc+u5khzZvYi+v3qrowxmTqLW07PFLXokiOEfp99qDPpVDIjTiosfsxcD01+StVGHcPvsTHsJFh53QcpmlcRsubbWfzDtBXFZkX039WCDvi69LzDKdodXqO7LA964jMcM4Eio2w3wB/dBm0n0qrSKrCHbnbvEjRc1mGDNJ0ajcRoV0Iw9SmZZprJ3jhKvNy41aZ6RuyHX7jxCDhZRKlxmGdTeWO1H3KhQOlEpqJQOCEgKJQOShMlKCgEISIHShNSoHAoASBaOQ4MVa9NhnrOAtrcxZB6rzL5G9tOpXqDZY+zAR78fm7hdelYPLp63fBKlwGXClSp0mWDQAtVoQVqeDhJWwohXZUVUoMethwFnYieK2sSFlV9exBQJdBTZnuUlSuAIOugsqj3z3oJjTnTXf9Vj8psm2mE7M/FbuXm6uYoyIQeIF7qTiHtJZvkXHktWixoa2DLXe67akA/swuozzKGPJI6r+LYB+h7iueqcli9riHkOmbS2CN5agweVmUhzOkYZe2zhvhcUvXH4ao2mW1gHENjaAu4dq8pxgAe6NJKCFIhKECJZQhAicEiUBAqRCEAE5IlQC7Hmrw4fmFK0lsuA7QP1XHL0vmMwoOKq1TEUqYueLju8AUHvdBh1OvwUyawyJSuKBXKvWepHKvWuEFfECdVmuv9AFpu1vv+ir9HrabeH3ZBh1pm0/LxVN7TJ+U38FtV6Z7BI4T56LNqNGhMeQ/VAYHXsWoxgPes6g2Dx++K0WOugp1MGHax8fQ6op4EAaTP3ZXazeH6JrKugMIMjMMta5hGsg66r56zijsV6jeDiF9N1qQAMr5+5fYIsxdR2yQ1xkGDBteCg5lCVNQOSIBQgAnNSBOBQBSIQgUIRKJQC73mcxThjgwGGlrnOG52z7vq5cErWVZi/D1WVaRh7CCO2Nx7Cg+v2GyUFZ2SZg2vQp1WkFtRjXgj94Aq9tIHPVOs77+Kix+aMYDJ0B9BK53D8q6L37Idc27/HTVB0dRwAae7yTMVUvCo16+1QDhuJB85+a5XlByhhnVJDiNk3Av49yDczDM6THEFw2uE/JcxnHKBjbNBO/hPhvHaFwGLqVqn54B95z7an5WVqhgqFFv4mJkuAMCQOOo1t32KDu8r5RMcAXjyu6O0TPouhw2OZUHUM33ggg77FeW4Ho2OBp1KczZpBbI8BJ/RdTk+O1EmSQS0SJ7SdT5juQdpTd4pHiLmIF0lJ0gEcEj2zHkggq1+sNkyN/0XOcrGdMH4WpSaGvYTTfv2h81pY/FU8MQ5+hIFhpPYq3Kqo1zaVWmZDATI4Qg+f8AEUixzmu1aS094MKJWcyxHSVXv/acSqyASpEIFSpqEDkIQgVCQJQgEIKRB9A8yWe9NgugcRt4Z2wBPWNM9ZjiPEif3V0uZ5hMti4MCT8gZXhPNTnfsuYU5JFOtNJ+kGbtJnSCPVe+5jRh4eBNjECd1kHC8p8mLwamKxIpUtwd1AOyJ6y5ai/CD3KlQkGzodr3LsMsyGrXL8RjOq989GH3NIBx2SGmwkQYF+Kp4fk5TwrqhLukdV2yeqXhxfqZIAOugm51CDouQWM9pw1Zs7RpuDZE3ltjffYrh+U9NzHkeC9E5A5eyjRqbDY2tmTvdG1BPgVg8rcqNRpe3UHcg87yzJateo2Z6NrpcQ4NsDBIdxImN/mujzrktQfVa+nstYA6G7IESSTLWg7dyTJIKhyhr2FwA14bjxhbtKTq0nvMDv07UGZQ5M0CZLb2s3qtaBA93id5MmVfyzLgwwBv+7/3WlhqMmYA7gPRaNKiBp+qDQwjYap6IVanUAgKzoAg5/ltl+2wOB93Udi5XMMaG5XXM3aC0eNl3Wd0zUaGC+0b/wAO9eec6tNmGwrKVKwqvEjuufgg8mQhCAQhCAQhCByEJUAhIhAqaU5NKAC+oebLNfa8toVHdZ7AaLydS6n1Z8RB8V8vhe0f7PmbCMThSbgtxDBvIIFOpA7CKf8AUg9brsEfYXPV8m6WpJ8r+v3vXTvCbIaEFejhxTYWjcFjtoy0zxK3aFTbaXaAgx3blkOJhwFzJ0QcjicIKdWRFz5rVaxpGioZ5llV9NzxqzrW4DVU8qzEwA8zOjuPZ2FBtOpt++5RsfF/vzUNZ86H77EtNhj6/BBcouk9ivh6zcGFdlBXzWq0FhJg3jt7F5BzuZn0uJZT3Umadrv0HqvYjB1ExpbReHc59HZzCqf2hTcP6APiCg5NAQhAsIQhAiEqECoSJUCoSIQKkKVNQKF1HNpmvs2ZYZ8w1zxRf2tq9S/YHFp/lXLhOY4ggtMOBBB4EXB80H2QSuc5TZiWNIadVeyXMxi8LRrt0rU2vjgXDrN8DI8Fm4jLduoG7kEtfNy3Ch4a4BrGSYBBsAYAM6rkavKp7Q5wG049Vrfdkne7fA7AvSWU2hoaNAIXI5hyebVxJdEA69qDjjmuMEmpUYQ5vutaRszwvp3yky+vxFtL/wBlr5hl3RvLSJA9BxWPjMZTpg9Zre9wnyQblIQJFx6jsV7CPkX4fZWLkuZMq2aQ4CxXQUmRceI+f3/cCk8B1yeBj0IUtR5HyVYffd8oTa9VBcw5m68p55sHFehViz6ZYT2sM/B/ovUME6Qs7l7yc9rwNQj36X4jD2tFx4iQg+fSUgQhAFCEQgEJUiByEIQCEIQCRKUgQATpSIQe7cw+bdJg6uHJvQqbTR+5Vl3/ANh/mvR3jZl0XAMei+cOa3lGMDjmOqGKNYdDUO5skFjz3OA8CV9G4h1kGY6tjHtd0NOg0/ldVqPvOvVaw/FR/wC7caLvxlIHgMOIHdNSStlr7ABZWZ4KpUcANN99yDm8x5K0XOLq+Kq13EyQXBrPBrdN2/cs93JzCNP4dJu1+1qR3Eyt/E5A8nfHeUrMs2GwNUHPYfACmZbx+5WnQxW4p1XDkWPpwVGoyDwvqfu36+CC5tyo8TUmAq1OvumeET6KVzroL2EMALoc4eKGX1nvtFJ7j/SVlcnsJ0tT91tz9Fm8+ecijgRQB6+IcGR+43rPPdYD+ZB4BUBcB2KuVZ2rJjmg3QQISIQKhIlQOQhCASoQgREJUiAQlSIBe680/K8Ymh7NWd+PQbDSTerSFg6+pbofA714hQoFxiFr5Th30ajKrHFj2O2muGo/SJBG8EoPp+huVs1AAvNuSfL9lchlWGVCYtOy48WfT4wuwxWYAaEGdL2QXcVXELExOJvHxWfmGcw03v8Ae9crVzdznWJ38Z+7oOurVxcW++K5fM8TeN0/ZTaePMdbWdJ+MKsWkuvqdUE+Be4nfH3da9GgXuaxt3ExHbxVHBtEW3Hhqe4LvuTWT9C3bf8A4jv8reHegv5VgW4enG/Vx4lfOPOZyk9ux73NM0qU0qfAweu8d7vQBes88HKv2TCmlTMVsRLGxq1v53+AMd5C+diIFkEu2gDasoGmLqek4zPYUFUG6kLVG4XU1GJhAxClqUuCiQOSpEqBUhSpCgEJCkQOWnleWGoZOiiy7BF5k6LqcNTDWiEDfZWMFgqGKqTbvV3EvlVgwTogiwlKLntK6LkhnNbF4huDc4nbDujeCQ5rmtLyHGbiGniflhY4gMWnzQUC/NaTh/yg958Wlkf5/RB0GbZViKTy2oNDJ1VTCYeodTFt0DziF7XykyqlWpF1QhhaCduYgdp4Lyd1Bpg0H9KHaETrw7SgKGFbTEkgnwsm0pqPDWAkk6AEkrYwPJivVjaGw3i/5NXZZNklPDjqCXHV7ruP0HYEFXk1yeFEB9SDUiw1DPq7tW5isSGNLiYABJJ3AalBK8y57OU3QYYYZh/ExEh0atpD3vOw8Sg8l5cco3Y7GVK0nYB2KQ4MBse86+KxGvkXVeU6UEoPxTmH4FQFOlAEKShqogVLTKC20pjqYOiaCntughhCVCASJSmoFKfh6W04BRrZybC/mKDRw9PZAaNyvNcs+iZdZXECPdMptMIa0g9iVzUGdmtWRC9C/wBn/LCamIrkdUBtNp4m5dHouDwuG6bEUaX7dRrT3E39JX0xkGV08NSDKbQ1vAIMnnBLvZ2AEgGoAQPzdVxAPiJ8FxfJrOqdLMMNQJ/xHVGxPVDix2yY4kiPFdPzrYro8LTPB5d4hjot/N6LwjIekxGNpmX7TX9LNNjqjmimduzReJAHig+qHAKu8cEmDriqxjxYPaHQbESJgjcexWBSQZuKOyCV8t8uc6OMxlWrMtB2GfwtsCO8yfFfQHO9m/suXv2TFWuehpxY9b33DuYHeML5kexBFCVKQgBABPAQgICE8JAlhA7aTmFRtUzEDUIQgEiVCBaQkrocK7ZYsnCUN60nuhqCxgBJKvkLPyy4laTGoGtYm1hEhTUwqeMdYoLXIGj0maYccHF3k0r6XiAvnfmbYHZq2d1OoR32+pX0DmmLFGk+o7RjS7y0CDz3nixbXhmGa4bbWGo6b7IcQ1lhvOy/yXLcxGFb7Ri3GC5lJjRxh73bUf8ArCpbVTE1cVXqkl1VzRf9loMAdl4V7m0ZsZkWMsPZ3l0ae+zZn1Qe2YBnUA4SPVWlUy59iOB+K57nJ5R+xYR2yYq1pZT4i3Xf4A+ZCDx/nX5Qe14t4BmlQ/DpXt/3Kni4RPBrV5xVbC2MTUBJ3SI+Cya5QVg1SdEpKNNSlqCm4IT4k9yeGIGsTtlSU2KUMlBXaFKxikDFIQgooSpEApaNOSijRJWngqAlBJTpwFFXNgArT7eKhpM2ngIL2CGy0DirLqw00UgoeiSpRHCUBSNu9Uce+0K+WxYWhZOZOtdB1nMdSnMHVNzG7P8AXI/0r1znHxEYdtMa1HX/AIW3PrsrzbmPoRSxFU/9amz+lod/rXWcvcX0uIawaU2geLrn02UHN4SmNmBp4XWvzW4CfacWR/jVTSp/+OiS31ftf0hYma1TTpucB7jSQANTBgAcZXoHJzCey4SjR1dTpsZ/FUI6x8XEoNrA1fxH7mhoLidGxxPdPkvAOX3KY47FvfP4TTsUhwY3R0cXGXeMbl6dznZ37Jg/Z2O/GxIO2RqGaOP80bI7A5eE1XgXKBlaoIjf9/VZtQXU73X7UYin1tEElClZSlltPFSUGCE9xaBc7roMylTnaI4/JO2E/BaE8SfkpnN+4QR0eBT6jACmkQbocJP1+qBzWkn9YStaToE0KxhWnVBkqSjTkpKdMlbGW4OLlBNh8JsjtTKYhy0HrPrNgoG13KxlY6yq1UuEedsRxQdE0SgMukNinMqIIqjLrEzUrbqH4rCzfig9K5u6ooZOX6GpXqHy2Wf6Vca8veXuuTcrk8qzH/hsvwjfzbdZ99zqj3j0C66loSgq1nND6Zd7vSNJ7mdfx9xdblueU206mLrO/CpDq8XuJjqjeSbBeY8pi576FJpIdVqbI4gEQ4+RPmqfLLNZc3D0jFGhYAaFwGyXdsCQP5jvQU+VGePxld9Z+rzYC4a0e60dgHnc71z9ZsaHtVktt9/FUavkgYxt1Ni6sAS3u4Hequ0rrD1b990EG092kNHbr5IGHGriXd5+SkLZ7PH5JWstr52QDHEaJr39qWpYcPmoHdqCSyUkWCr7SRzroLTtysbWy0SqTLlPxLpMDcgvYKkNVoYVyRCCWrvVGrp4oQgbFj4KfJmg1JQhBsvCY7RCEEfzlY/KF0CBvQhBcyExmTBuYNhvY1tOAF6PUf1PP4oQg4zOcQ5uKY4WLKNQtPAlzWSO2CuWquv6/H6IQgcHR6rPxRuhCCKkbq45+gSoQQbZUzShCCLHVSXNbusfFJUCEIISiJKEIJqPvBT4QXJQh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WFBQUFxYVFxcVFBQUFRQXGBcXFxUUFRQYHCggGBwlHBQXITEhJSksLi4uFx8zODMsNygtLisBCgoKBQUFDgUFDisZExkrKysrKysrKysrKysrKysrKysrKysrKysrKysrKysrKysrKysrKysrKysrKysrKysrK//AABEIAPQAzwMBIgACEQEDEQH/xAAcAAABBQEBAQAAAAAAAAAAAAAAAQIDBAUGBwj/xABDEAABAwIDAwkGAwYDCQAAAAABAAIRAyEEBTESQVEGBxMiYXGBkaEUMrHB0fAjQuFSYnKCkvEzosIIFSRDU2Nzk7L/xAAUAQEAAAAAAAAAAAAAAAAAAAAA/8QAFBEBAAAAAAAAAAAAAAAAAAAAAP/aAAwDAQACEQMRAD8A8gSQlJRKAARollNJQKnBNCWUDghJKAgVErqsl5D1qtPpqpFKlxM7bv4Wrucm5AYZga4zVmDtHZiDpY3QeT4XLqtUxTpucTwaT8FsUuQ2PcJGGf4wPQle94NjKLIpta0DgGiO+E2riXTO1O+xQfOuOyLEUTFSk5p4EKg6i4bivojGsbVEvG13rAwmXUOldtUmdm1EHuQeKFhG4psr1PlNSpkkCi1scIHkuCxOCa6dnVBkSiUtakWmCFGSgfKWVFtI2kEsolRSjaQTbSXaUIKNpBOHJWuUO0gPQMlKmoBQOlOCYgFA5KAkBQCgdC9E5teThNTpn0w4AHZLoLWnc7Zm65zkHkHtuKaxxLaTOvUcNQ0bh2k28+C92fSZTa2nRhjAIa1sAm0SbXKBjsRSEteekdrFtkdkgWUbczcTLGuaG2cCdoDsINwO6I4b1doZcI60EwZta/fqm1MNs6DZ3G3l4fBAyvjWviWkOG9piOMjWOPD1Wc+u5khzZvYi+v3qrowxmTqLW07PFLXokiOEfp99qDPpVDIjTiosfsxcD01+StVGHcPvsTHsJFh53QcpmlcRsubbWfzDtBXFZkX039WCDvi69LzDKdodXqO7LA964jMcM4Eio2w3wB/dBm0n0qrSKrCHbnbvEjRc1mGDNJ0ajcRoV0Iw9SmZZprJ3jhKvNy41aZ6RuyHX7jxCDhZRKlxmGdTeWO1H3KhQOlEpqJQOCEgKJQOShMlKCgEISIHShNSoHAoASBaOQ4MVa9NhnrOAtrcxZB6rzL5G9tOpXqDZY+zAR78fm7hdelYPLp63fBKlwGXClSp0mWDQAtVoQVqeDhJWwohXZUVUoMethwFnYieK2sSFlV9exBQJdBTZnuUlSuAIOugsqj3z3oJjTnTXf9Vj8psm2mE7M/FbuXm6uYoyIQeIF7qTiHtJZvkXHktWixoa2DLXe67akA/swuozzKGPJI6r+LYB+h7iueqcli9riHkOmbS2CN5agweVmUhzOkYZe2zhvhcUvXH4ao2mW1gHENjaAu4dq8pxgAe6NJKCFIhKECJZQhAicEiUBAqRCEAE5IlQC7Hmrw4fmFK0lsuA7QP1XHL0vmMwoOKq1TEUqYueLju8AUHvdBh1OvwUyawyJSuKBXKvWepHKvWuEFfECdVmuv9AFpu1vv+ir9HrabeH3ZBh1pm0/LxVN7TJ+U38FtV6Z7BI4T56LNqNGhMeQ/VAYHXsWoxgPes6g2Dx++K0WOugp1MGHax8fQ6op4EAaTP3ZXazeH6JrKugMIMjMMta5hGsg66r56zijsV6jeDiF9N1qQAMr5+5fYIsxdR2yQ1xkGDBteCg5lCVNQOSIBQgAnNSBOBQBSIQgUIRKJQC73mcxThjgwGGlrnOG52z7vq5cErWVZi/D1WVaRh7CCO2Nx7Cg+v2GyUFZ2SZg2vQp1WkFtRjXgj94Aq9tIHPVOs77+Kix+aMYDJ0B9BK53D8q6L37Idc27/HTVB0dRwAae7yTMVUvCo16+1QDhuJB85+a5XlByhhnVJDiNk3Av49yDczDM6THEFw2uE/JcxnHKBjbNBO/hPhvHaFwGLqVqn54B95z7an5WVqhgqFFv4mJkuAMCQOOo1t32KDu8r5RMcAXjyu6O0TPouhw2OZUHUM33ggg77FeW4Ho2OBp1KczZpBbI8BJ/RdTk+O1EmSQS0SJ7SdT5juQdpTd4pHiLmIF0lJ0gEcEj2zHkggq1+sNkyN/0XOcrGdMH4WpSaGvYTTfv2h81pY/FU8MQ5+hIFhpPYq3Kqo1zaVWmZDATI4Qg+f8AEUixzmu1aS094MKJWcyxHSVXv/acSqyASpEIFSpqEDkIQgVCQJQgEIKRB9A8yWe9NgugcRt4Z2wBPWNM9ZjiPEif3V0uZ5hMti4MCT8gZXhPNTnfsuYU5JFOtNJ+kGbtJnSCPVe+5jRh4eBNjECd1kHC8p8mLwamKxIpUtwd1AOyJ6y5ai/CD3KlQkGzodr3LsMsyGrXL8RjOq989GH3NIBx2SGmwkQYF+Kp4fk5TwrqhLukdV2yeqXhxfqZIAOugm51CDouQWM9pw1Zs7RpuDZE3ltjffYrh+U9NzHkeC9E5A5eyjRqbDY2tmTvdG1BPgVg8rcqNRpe3UHcg87yzJateo2Z6NrpcQ4NsDBIdxImN/mujzrktQfVa+nstYA6G7IESSTLWg7dyTJIKhyhr2FwA14bjxhbtKTq0nvMDv07UGZQ5M0CZLb2s3qtaBA93id5MmVfyzLgwwBv+7/3WlhqMmYA7gPRaNKiBp+qDQwjYap6IVanUAgKzoAg5/ltl+2wOB93Udi5XMMaG5XXM3aC0eNl3Wd0zUaGC+0b/wAO9eec6tNmGwrKVKwqvEjuufgg8mQhCAQhCAQhCByEJUAhIhAqaU5NKAC+oebLNfa8toVHdZ7AaLydS6n1Z8RB8V8vhe0f7PmbCMThSbgtxDBvIIFOpA7CKf8AUg9brsEfYXPV8m6WpJ8r+v3vXTvCbIaEFejhxTYWjcFjtoy0zxK3aFTbaXaAgx3blkOJhwFzJ0QcjicIKdWRFz5rVaxpGioZ5llV9NzxqzrW4DVU8qzEwA8zOjuPZ2FBtOpt++5RsfF/vzUNZ86H77EtNhj6/BBcouk9ivh6zcGFdlBXzWq0FhJg3jt7F5BzuZn0uJZT3Umadrv0HqvYjB1ExpbReHc59HZzCqf2hTcP6APiCg5NAQhAsIQhAiEqECoSJUCoSIQKkKVNQKF1HNpmvs2ZYZ8w1zxRf2tq9S/YHFp/lXLhOY4ggtMOBBB4EXB80H2QSuc5TZiWNIadVeyXMxi8LRrt0rU2vjgXDrN8DI8Fm4jLduoG7kEtfNy3Ch4a4BrGSYBBsAYAM6rkavKp7Q5wG049Vrfdkne7fA7AvSWU2hoaNAIXI5hyebVxJdEA69qDjjmuMEmpUYQ5vutaRszwvp3yky+vxFtL/wBlr5hl3RvLSJA9BxWPjMZTpg9Zre9wnyQblIQJFx6jsV7CPkX4fZWLkuZMq2aQ4CxXQUmRceI+f3/cCk8B1yeBj0IUtR5HyVYffd8oTa9VBcw5m68p55sHFehViz6ZYT2sM/B/ovUME6Qs7l7yc9rwNQj36X4jD2tFx4iQg+fSUgQhAFCEQgEJUiByEIQCEIQCRKUgQATpSIQe7cw+bdJg6uHJvQqbTR+5Vl3/ANh/mvR3jZl0XAMei+cOa3lGMDjmOqGKNYdDUO5skFjz3OA8CV9G4h1kGY6tjHtd0NOg0/ldVqPvOvVaw/FR/wC7caLvxlIHgMOIHdNSStlr7ABZWZ4KpUcANN99yDm8x5K0XOLq+Kq13EyQXBrPBrdN2/cs93JzCNP4dJu1+1qR3Eyt/E5A8nfHeUrMs2GwNUHPYfACmZbx+5WnQxW4p1XDkWPpwVGoyDwvqfu36+CC5tyo8TUmAq1OvumeET6KVzroL2EMALoc4eKGX1nvtFJ7j/SVlcnsJ0tT91tz9Fm8+ecijgRQB6+IcGR+43rPPdYD+ZB4BUBcB2KuVZ2rJjmg3QQISIQKhIlQOQhCASoQgREJUiAQlSIBe680/K8Ymh7NWd+PQbDSTerSFg6+pbofA714hQoFxiFr5Th30ajKrHFj2O2muGo/SJBG8EoPp+huVs1AAvNuSfL9lchlWGVCYtOy48WfT4wuwxWYAaEGdL2QXcVXELExOJvHxWfmGcw03v8Ae9crVzdznWJ38Z+7oOurVxcW++K5fM8TeN0/ZTaePMdbWdJ+MKsWkuvqdUE+Be4nfH3da9GgXuaxt3ExHbxVHBtEW3Hhqe4LvuTWT9C3bf8A4jv8reHegv5VgW4enG/Vx4lfOPOZyk9ux73NM0qU0qfAweu8d7vQBes88HKv2TCmlTMVsRLGxq1v53+AMd5C+diIFkEu2gDasoGmLqek4zPYUFUG6kLVG4XU1GJhAxClqUuCiQOSpEqBUhSpCgEJCkQOWnleWGoZOiiy7BF5k6LqcNTDWiEDfZWMFgqGKqTbvV3EvlVgwTogiwlKLntK6LkhnNbF4huDc4nbDujeCQ5rmtLyHGbiGniflhY4gMWnzQUC/NaTh/yg958Wlkf5/RB0GbZViKTy2oNDJ1VTCYeodTFt0DziF7XykyqlWpF1QhhaCduYgdp4Lyd1Bpg0H9KHaETrw7SgKGFbTEkgnwsm0pqPDWAkk6AEkrYwPJivVjaGw3i/5NXZZNklPDjqCXHV7ruP0HYEFXk1yeFEB9SDUiw1DPq7tW5isSGNLiYABJJ3AalBK8y57OU3QYYYZh/ExEh0atpD3vOw8Sg8l5cco3Y7GVK0nYB2KQ4MBse86+KxGvkXVeU6UEoPxTmH4FQFOlAEKShqogVLTKC20pjqYOiaCntughhCVCASJSmoFKfh6W04BRrZybC/mKDRw9PZAaNyvNcs+iZdZXECPdMptMIa0g9iVzUGdmtWRC9C/wBn/LCamIrkdUBtNp4m5dHouDwuG6bEUaX7dRrT3E39JX0xkGV08NSDKbQ1vAIMnnBLvZ2AEgGoAQPzdVxAPiJ8FxfJrOqdLMMNQJ/xHVGxPVDix2yY4kiPFdPzrYro8LTPB5d4hjot/N6LwjIekxGNpmX7TX9LNNjqjmimduzReJAHig+qHAKu8cEmDriqxjxYPaHQbESJgjcexWBSQZuKOyCV8t8uc6OMxlWrMtB2GfwtsCO8yfFfQHO9m/suXv2TFWuehpxY9b33DuYHeML5kexBFCVKQgBABPAQgICE8JAlhA7aTmFRtUzEDUIQgEiVCBaQkrocK7ZYsnCUN60nuhqCxgBJKvkLPyy4laTGoGtYm1hEhTUwqeMdYoLXIGj0maYccHF3k0r6XiAvnfmbYHZq2d1OoR32+pX0DmmLFGk+o7RjS7y0CDz3nixbXhmGa4bbWGo6b7IcQ1lhvOy/yXLcxGFb7Ri3GC5lJjRxh73bUf8ArCpbVTE1cVXqkl1VzRf9loMAdl4V7m0ZsZkWMsPZ3l0ae+zZn1Qe2YBnUA4SPVWlUy59iOB+K57nJ5R+xYR2yYq1pZT4i3Xf4A+ZCDx/nX5Qe14t4BmlQ/DpXt/3Kni4RPBrV5xVbC2MTUBJ3SI+Cya5QVg1SdEpKNNSlqCm4IT4k9yeGIGsTtlSU2KUMlBXaFKxikDFIQgooSpEApaNOSijRJWngqAlBJTpwFFXNgArT7eKhpM2ngIL2CGy0DirLqw00UgoeiSpRHCUBSNu9Uce+0K+WxYWhZOZOtdB1nMdSnMHVNzG7P8AXI/0r1znHxEYdtMa1HX/AIW3PrsrzbmPoRSxFU/9amz+lod/rXWcvcX0uIawaU2geLrn02UHN4SmNmBp4XWvzW4CfacWR/jVTSp/+OiS31ftf0hYma1TTpucB7jSQANTBgAcZXoHJzCey4SjR1dTpsZ/FUI6x8XEoNrA1fxH7mhoLidGxxPdPkvAOX3KY47FvfP4TTsUhwY3R0cXGXeMbl6dznZ37Jg/Z2O/GxIO2RqGaOP80bI7A5eE1XgXKBlaoIjf9/VZtQXU73X7UYin1tEElClZSlltPFSUGCE9xaBc7roMylTnaI4/JO2E/BaE8SfkpnN+4QR0eBT6jACmkQbocJP1+qBzWkn9YStaToE0KxhWnVBkqSjTkpKdMlbGW4OLlBNh8JsjtTKYhy0HrPrNgoG13KxlY6yq1UuEedsRxQdE0SgMukNinMqIIqjLrEzUrbqH4rCzfig9K5u6ooZOX6GpXqHy2Wf6Vca8veXuuTcrk8qzH/hsvwjfzbdZ99zqj3j0C66loSgq1nND6Zd7vSNJ7mdfx9xdblueU206mLrO/CpDq8XuJjqjeSbBeY8pi576FJpIdVqbI4gEQ4+RPmqfLLNZc3D0jFGhYAaFwGyXdsCQP5jvQU+VGePxld9Z+rzYC4a0e60dgHnc71z9ZsaHtVktt9/FUavkgYxt1Ni6sAS3u4Hequ0rrD1b990EG092kNHbr5IGHGriXd5+SkLZ7PH5JWstr52QDHEaJr39qWpYcPmoHdqCSyUkWCr7SRzroLTtysbWy0SqTLlPxLpMDcgvYKkNVoYVyRCCWrvVGrp4oQgbFj4KfJmg1JQhBsvCY7RCEEfzlY/KF0CBvQhBcyExmTBuYNhvY1tOAF6PUf1PP4oQg4zOcQ5uKY4WLKNQtPAlzWSO2CuWquv6/H6IQgcHR6rPxRuhCCKkbq45+gSoQQbZUzShCCLHVSXNbusfFJUCEIISiJKEIJqPvBT4QXJQh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UUEhQWFBQUFxYVFxcVFBQUFRQXGBcXFxUUFRQYHCggGBwlHBQXITEhJSksLi4uFx8zODMsNygtLisBCgoKBQUFDgUFDisZExkrKysrKysrKysrKysrKysrKysrKysrKysrKysrKysrKysrKysrKysrKysrKysrKysrK//AABEIAPQAzwMBIgACEQEDEQH/xAAcAAABBQEBAQAAAAAAAAAAAAAAAQIDBAUGBwj/xABDEAABAwIDAwkGAwYDCQAAAAABAAIRAyEEBTESQVEGBxMiYXGBkaEUMrHB0fAjQuFSYnKCkvEzosIIFSRDU2Nzk7L/xAAUAQEAAAAAAAAAAAAAAAAAAAAA/8QAFBEBAAAAAAAAAAAAAAAAAAAAAP/aAAwDAQACEQMRAD8A8gSQlJRKAARollNJQKnBNCWUDghJKAgVErqsl5D1qtPpqpFKlxM7bv4Wrucm5AYZga4zVmDtHZiDpY3QeT4XLqtUxTpucTwaT8FsUuQ2PcJGGf4wPQle94NjKLIpta0DgGiO+E2riXTO1O+xQfOuOyLEUTFSk5p4EKg6i4bivojGsbVEvG13rAwmXUOldtUmdm1EHuQeKFhG4psr1PlNSpkkCi1scIHkuCxOCa6dnVBkSiUtakWmCFGSgfKWVFtI2kEsolRSjaQTbSXaUIKNpBOHJWuUO0gPQMlKmoBQOlOCYgFA5KAkBQCgdC9E5teThNTpn0w4AHZLoLWnc7Zm65zkHkHtuKaxxLaTOvUcNQ0bh2k28+C92fSZTa2nRhjAIa1sAm0SbXKBjsRSEteekdrFtkdkgWUbczcTLGuaG2cCdoDsINwO6I4b1doZcI60EwZta/fqm1MNs6DZ3G3l4fBAyvjWviWkOG9piOMjWOPD1Wc+u5khzZvYi+v3qrowxmTqLW07PFLXokiOEfp99qDPpVDIjTiosfsxcD01+StVGHcPvsTHsJFh53QcpmlcRsubbWfzDtBXFZkX039WCDvi69LzDKdodXqO7LA964jMcM4Eio2w3wB/dBm0n0qrSKrCHbnbvEjRc1mGDNJ0ajcRoV0Iw9SmZZprJ3jhKvNy41aZ6RuyHX7jxCDhZRKlxmGdTeWO1H3KhQOlEpqJQOCEgKJQOShMlKCgEISIHShNSoHAoASBaOQ4MVa9NhnrOAtrcxZB6rzL5G9tOpXqDZY+zAR78fm7hdelYPLp63fBKlwGXClSp0mWDQAtVoQVqeDhJWwohXZUVUoMethwFnYieK2sSFlV9exBQJdBTZnuUlSuAIOugsqj3z3oJjTnTXf9Vj8psm2mE7M/FbuXm6uYoyIQeIF7qTiHtJZvkXHktWixoa2DLXe67akA/swuozzKGPJI6r+LYB+h7iueqcli9riHkOmbS2CN5agweVmUhzOkYZe2zhvhcUvXH4ao2mW1gHENjaAu4dq8pxgAe6NJKCFIhKECJZQhAicEiUBAqRCEAE5IlQC7Hmrw4fmFK0lsuA7QP1XHL0vmMwoOKq1TEUqYueLju8AUHvdBh1OvwUyawyJSuKBXKvWepHKvWuEFfECdVmuv9AFpu1vv+ir9HrabeH3ZBh1pm0/LxVN7TJ+U38FtV6Z7BI4T56LNqNGhMeQ/VAYHXsWoxgPes6g2Dx++K0WOugp1MGHax8fQ6op4EAaTP3ZXazeH6JrKugMIMjMMta5hGsg66r56zijsV6jeDiF9N1qQAMr5+5fYIsxdR2yQ1xkGDBteCg5lCVNQOSIBQgAnNSBOBQBSIQgUIRKJQC73mcxThjgwGGlrnOG52z7vq5cErWVZi/D1WVaRh7CCO2Nx7Cg+v2GyUFZ2SZg2vQp1WkFtRjXgj94Aq9tIHPVOs77+Kix+aMYDJ0B9BK53D8q6L37Idc27/HTVB0dRwAae7yTMVUvCo16+1QDhuJB85+a5XlByhhnVJDiNk3Av49yDczDM6THEFw2uE/JcxnHKBjbNBO/hPhvHaFwGLqVqn54B95z7an5WVqhgqFFv4mJkuAMCQOOo1t32KDu8r5RMcAXjyu6O0TPouhw2OZUHUM33ggg77FeW4Ho2OBp1KczZpBbI8BJ/RdTk+O1EmSQS0SJ7SdT5juQdpTd4pHiLmIF0lJ0gEcEj2zHkggq1+sNkyN/0XOcrGdMH4WpSaGvYTTfv2h81pY/FU8MQ5+hIFhpPYq3Kqo1zaVWmZDATI4Qg+f8AEUixzmu1aS094MKJWcyxHSVXv/acSqyASpEIFSpqEDkIQgVCQJQgEIKRB9A8yWe9NgugcRt4Z2wBPWNM9ZjiPEif3V0uZ5hMti4MCT8gZXhPNTnfsuYU5JFOtNJ+kGbtJnSCPVe+5jRh4eBNjECd1kHC8p8mLwamKxIpUtwd1AOyJ6y5ai/CD3KlQkGzodr3LsMsyGrXL8RjOq989GH3NIBx2SGmwkQYF+Kp4fk5TwrqhLukdV2yeqXhxfqZIAOugm51CDouQWM9pw1Zs7RpuDZE3ltjffYrh+U9NzHkeC9E5A5eyjRqbDY2tmTvdG1BPgVg8rcqNRpe3UHcg87yzJateo2Z6NrpcQ4NsDBIdxImN/mujzrktQfVa+nstYA6G7IESSTLWg7dyTJIKhyhr2FwA14bjxhbtKTq0nvMDv07UGZQ5M0CZLb2s3qtaBA93id5MmVfyzLgwwBv+7/3WlhqMmYA7gPRaNKiBp+qDQwjYap6IVanUAgKzoAg5/ltl+2wOB93Udi5XMMaG5XXM3aC0eNl3Wd0zUaGC+0b/wAO9eec6tNmGwrKVKwqvEjuufgg8mQhCAQhCAQhCByEJUAhIhAqaU5NKAC+oebLNfa8toVHdZ7AaLydS6n1Z8RB8V8vhe0f7PmbCMThSbgtxDBvIIFOpA7CKf8AUg9brsEfYXPV8m6WpJ8r+v3vXTvCbIaEFejhxTYWjcFjtoy0zxK3aFTbaXaAgx3blkOJhwFzJ0QcjicIKdWRFz5rVaxpGioZ5llV9NzxqzrW4DVU8qzEwA8zOjuPZ2FBtOpt++5RsfF/vzUNZ86H77EtNhj6/BBcouk9ivh6zcGFdlBXzWq0FhJg3jt7F5BzuZn0uJZT3Umadrv0HqvYjB1ExpbReHc59HZzCqf2hTcP6APiCg5NAQhAsIQhAiEqECoSJUCoSIQKkKVNQKF1HNpmvs2ZYZ8w1zxRf2tq9S/YHFp/lXLhOY4ggtMOBBB4EXB80H2QSuc5TZiWNIadVeyXMxi8LRrt0rU2vjgXDrN8DI8Fm4jLduoG7kEtfNy3Ch4a4BrGSYBBsAYAM6rkavKp7Q5wG049Vrfdkne7fA7AvSWU2hoaNAIXI5hyebVxJdEA69qDjjmuMEmpUYQ5vutaRszwvp3yky+vxFtL/wBlr5hl3RvLSJA9BxWPjMZTpg9Zre9wnyQblIQJFx6jsV7CPkX4fZWLkuZMq2aQ4CxXQUmRceI+f3/cCk8B1yeBj0IUtR5HyVYffd8oTa9VBcw5m68p55sHFehViz6ZYT2sM/B/ovUME6Qs7l7yc9rwNQj36X4jD2tFx4iQg+fSUgQhAFCEQgEJUiByEIQCEIQCRKUgQATpSIQe7cw+bdJg6uHJvQqbTR+5Vl3/ANh/mvR3jZl0XAMei+cOa3lGMDjmOqGKNYdDUO5skFjz3OA8CV9G4h1kGY6tjHtd0NOg0/ldVqPvOvVaw/FR/wC7caLvxlIHgMOIHdNSStlr7ABZWZ4KpUcANN99yDm8x5K0XOLq+Kq13EyQXBrPBrdN2/cs93JzCNP4dJu1+1qR3Eyt/E5A8nfHeUrMs2GwNUHPYfACmZbx+5WnQxW4p1XDkWPpwVGoyDwvqfu36+CC5tyo8TUmAq1OvumeET6KVzroL2EMALoc4eKGX1nvtFJ7j/SVlcnsJ0tT91tz9Fm8+ecijgRQB6+IcGR+43rPPdYD+ZB4BUBcB2KuVZ2rJjmg3QQISIQKhIlQOQhCASoQgREJUiAQlSIBe680/K8Ymh7NWd+PQbDSTerSFg6+pbofA714hQoFxiFr5Th30ajKrHFj2O2muGo/SJBG8EoPp+huVs1AAvNuSfL9lchlWGVCYtOy48WfT4wuwxWYAaEGdL2QXcVXELExOJvHxWfmGcw03v8Ae9crVzdznWJ38Z+7oOurVxcW++K5fM8TeN0/ZTaePMdbWdJ+MKsWkuvqdUE+Be4nfH3da9GgXuaxt3ExHbxVHBtEW3Hhqe4LvuTWT9C3bf8A4jv8reHegv5VgW4enG/Vx4lfOPOZyk9ux73NM0qU0qfAweu8d7vQBes88HKv2TCmlTMVsRLGxq1v53+AMd5C+diIFkEu2gDasoGmLqek4zPYUFUG6kLVG4XU1GJhAxClqUuCiQOSpEqBUhSpCgEJCkQOWnleWGoZOiiy7BF5k6LqcNTDWiEDfZWMFgqGKqTbvV3EvlVgwTogiwlKLntK6LkhnNbF4huDc4nbDujeCQ5rmtLyHGbiGniflhY4gMWnzQUC/NaTh/yg958Wlkf5/RB0GbZViKTy2oNDJ1VTCYeodTFt0DziF7XykyqlWpF1QhhaCduYgdp4Lyd1Bpg0H9KHaETrw7SgKGFbTEkgnwsm0pqPDWAkk6AEkrYwPJivVjaGw3i/5NXZZNklPDjqCXHV7ruP0HYEFXk1yeFEB9SDUiw1DPq7tW5isSGNLiYABJJ3AalBK8y57OU3QYYYZh/ExEh0atpD3vOw8Sg8l5cco3Y7GVK0nYB2KQ4MBse86+KxGvkXVeU6UEoPxTmH4FQFOlAEKShqogVLTKC20pjqYOiaCntughhCVCASJSmoFKfh6W04BRrZybC/mKDRw9PZAaNyvNcs+iZdZXECPdMptMIa0g9iVzUGdmtWRC9C/wBn/LCamIrkdUBtNp4m5dHouDwuG6bEUaX7dRrT3E39JX0xkGV08NSDKbQ1vAIMnnBLvZ2AEgGoAQPzdVxAPiJ8FxfJrOqdLMMNQJ/xHVGxPVDix2yY4kiPFdPzrYro8LTPB5d4hjot/N6LwjIekxGNpmX7TX9LNNjqjmimduzReJAHig+qHAKu8cEmDriqxjxYPaHQbESJgjcexWBSQZuKOyCV8t8uc6OMxlWrMtB2GfwtsCO8yfFfQHO9m/suXv2TFWuehpxY9b33DuYHeML5kexBFCVKQgBABPAQgICE8JAlhA7aTmFRtUzEDUIQgEiVCBaQkrocK7ZYsnCUN60nuhqCxgBJKvkLPyy4laTGoGtYm1hEhTUwqeMdYoLXIGj0maYccHF3k0r6XiAvnfmbYHZq2d1OoR32+pX0DmmLFGk+o7RjS7y0CDz3nixbXhmGa4bbWGo6b7IcQ1lhvOy/yXLcxGFb7Ri3GC5lJjRxh73bUf8ArCpbVTE1cVXqkl1VzRf9loMAdl4V7m0ZsZkWMsPZ3l0ae+zZn1Qe2YBnUA4SPVWlUy59iOB+K57nJ5R+xYR2yYq1pZT4i3Xf4A+ZCDx/nX5Qe14t4BmlQ/DpXt/3Kni4RPBrV5xVbC2MTUBJ3SI+Cya5QVg1SdEpKNNSlqCm4IT4k9yeGIGsTtlSU2KUMlBXaFKxikDFIQgooSpEApaNOSijRJWngqAlBJTpwFFXNgArT7eKhpM2ngIL2CGy0DirLqw00UgoeiSpRHCUBSNu9Uce+0K+WxYWhZOZOtdB1nMdSnMHVNzG7P8AXI/0r1znHxEYdtMa1HX/AIW3PrsrzbmPoRSxFU/9amz+lod/rXWcvcX0uIawaU2geLrn02UHN4SmNmBp4XWvzW4CfacWR/jVTSp/+OiS31ftf0hYma1TTpucB7jSQANTBgAcZXoHJzCey4SjR1dTpsZ/FUI6x8XEoNrA1fxH7mhoLidGxxPdPkvAOX3KY47FvfP4TTsUhwY3R0cXGXeMbl6dznZ37Jg/Z2O/GxIO2RqGaOP80bI7A5eE1XgXKBlaoIjf9/VZtQXU73X7UYin1tEElClZSlltPFSUGCE9xaBc7roMylTnaI4/JO2E/BaE8SfkpnN+4QR0eBT6jACmkQbocJP1+qBzWkn9YStaToE0KxhWnVBkqSjTkpKdMlbGW4OLlBNh8JsjtTKYhy0HrPrNgoG13KxlY6yq1UuEedsRxQdE0SgMukNinMqIIqjLrEzUrbqH4rCzfig9K5u6ooZOX6GpXqHy2Wf6Vca8veXuuTcrk8qzH/hsvwjfzbdZ99zqj3j0C66loSgq1nND6Zd7vSNJ7mdfx9xdblueU206mLrO/CpDq8XuJjqjeSbBeY8pi576FJpIdVqbI4gEQ4+RPmqfLLNZc3D0jFGhYAaFwGyXdsCQP5jvQU+VGePxld9Z+rzYC4a0e60dgHnc71z9ZsaHtVktt9/FUavkgYxt1Ni6sAS3u4Hequ0rrD1b990EG092kNHbr5IGHGriXd5+SkLZ7PH5JWstr52QDHEaJr39qWpYcPmoHdqCSyUkWCr7SRzroLTtysbWy0SqTLlPxLpMDcgvYKkNVoYVyRCCWrvVGrp4oQgbFj4KfJmg1JQhBsvCY7RCEEfzlY/KF0CBvQhBcyExmTBuYNhvY1tOAF6PUf1PP4oQg4zOcQ5uKY4WLKNQtPAlzWSO2CuWquv6/H6IQgcHR6rPxRuhCCKkbq45+gSoQQbZUzShCCLHVSXNbusfFJUCEIISiJKEIJqPvBT4QXJQh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upload.wikimedia.org/wikipedia/commons/b/b8/FDR_in_19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962" y="4495800"/>
            <a:ext cx="1741483" cy="20494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cademic.emporia.edu/schulmem/hydro/TERM%20PROJECTS/2007/Flory/hawai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164" y="4343399"/>
            <a:ext cx="2736724" cy="235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77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800" dirty="0">
                <a:solidFill>
                  <a:schemeClr val="bg1"/>
                </a:solidFill>
              </a:rPr>
              <a:t>Pearl Harbor before the attack</a:t>
            </a:r>
          </a:p>
        </p:txBody>
      </p:sp>
      <p:pic>
        <p:nvPicPr>
          <p:cNvPr id="29701" name="Picture 5" descr="ph101"/>
          <p:cNvPicPr>
            <a:picLocks noChangeAspect="1" noChangeArrowheads="1"/>
          </p:cNvPicPr>
          <p:nvPr/>
        </p:nvPicPr>
        <p:blipFill>
          <a:blip r:embed="rId2" cstate="print"/>
          <a:srcRect/>
          <a:stretch>
            <a:fillRect/>
          </a:stretch>
        </p:blipFill>
        <p:spPr bwMode="auto">
          <a:xfrm>
            <a:off x="1" y="0"/>
            <a:ext cx="9144000" cy="6858001"/>
          </a:xfrm>
          <a:prstGeom prst="rect">
            <a:avLst/>
          </a:prstGeom>
          <a:noFill/>
        </p:spPr>
      </p:pic>
      <p:sp>
        <p:nvSpPr>
          <p:cNvPr id="4" name="Rectangle 3"/>
          <p:cNvSpPr/>
          <p:nvPr/>
        </p:nvSpPr>
        <p:spPr>
          <a:xfrm>
            <a:off x="990600" y="4419600"/>
            <a:ext cx="2971800" cy="1938992"/>
          </a:xfrm>
          <a:prstGeom prst="rect">
            <a:avLst/>
          </a:prstGeom>
        </p:spPr>
        <p:txBody>
          <a:bodyPr wrap="square">
            <a:spAutoFit/>
          </a:bodyPr>
          <a:lstStyle/>
          <a:p>
            <a:r>
              <a:rPr lang="en-US" sz="6000" dirty="0" smtClean="0">
                <a:hlinkClick r:id="rId3"/>
              </a:rPr>
              <a:t>Pearl Harbor</a:t>
            </a:r>
            <a:endParaRPr lang="en-US" sz="6000" dirty="0"/>
          </a:p>
        </p:txBody>
      </p:sp>
    </p:spTree>
    <p:extLst>
      <p:ext uri="{BB962C8B-B14F-4D97-AF65-F5344CB8AC3E}">
        <p14:creationId xmlns:p14="http://schemas.microsoft.com/office/powerpoint/2010/main" val="176415943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solidFill>
                  <a:schemeClr val="bg1"/>
                </a:solidFill>
              </a:rPr>
              <a:t>Attack on Pearl Harbor</a:t>
            </a:r>
          </a:p>
        </p:txBody>
      </p:sp>
      <p:pic>
        <p:nvPicPr>
          <p:cNvPr id="31749" name="Picture 5" descr="ph203"/>
          <p:cNvPicPr>
            <a:picLocks noChangeAspect="1" noChangeArrowheads="1"/>
          </p:cNvPicPr>
          <p:nvPr/>
        </p:nvPicPr>
        <p:blipFill>
          <a:blip r:embed="rId2" cstate="print"/>
          <a:srcRect/>
          <a:stretch>
            <a:fillRect/>
          </a:stretch>
        </p:blipFill>
        <p:spPr bwMode="auto">
          <a:xfrm>
            <a:off x="0" y="0"/>
            <a:ext cx="9182664" cy="6858000"/>
          </a:xfrm>
          <a:prstGeom prst="rect">
            <a:avLst/>
          </a:prstGeom>
          <a:noFill/>
        </p:spPr>
      </p:pic>
    </p:spTree>
    <p:extLst>
      <p:ext uri="{BB962C8B-B14F-4D97-AF65-F5344CB8AC3E}">
        <p14:creationId xmlns:p14="http://schemas.microsoft.com/office/powerpoint/2010/main" val="19051579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solidFill>
                  <a:schemeClr val="bg1"/>
                </a:solidFill>
              </a:rPr>
              <a:t>Attack on Pearl Harbor</a:t>
            </a:r>
          </a:p>
        </p:txBody>
      </p:sp>
      <p:pic>
        <p:nvPicPr>
          <p:cNvPr id="32773" name="Picture 5" descr="ph206"/>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Tree>
    <p:extLst>
      <p:ext uri="{BB962C8B-B14F-4D97-AF65-F5344CB8AC3E}">
        <p14:creationId xmlns:p14="http://schemas.microsoft.com/office/powerpoint/2010/main" val="11426162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ph30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354316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FF0000"/>
                </a:solidFill>
              </a:rPr>
              <a:t>United Kingdom</a:t>
            </a:r>
            <a:endParaRPr lang="en-US" dirty="0">
              <a:solidFill>
                <a:srgbClr val="FF0000"/>
              </a:solidFill>
            </a:endParaRPr>
          </a:p>
        </p:txBody>
      </p:sp>
      <p:sp>
        <p:nvSpPr>
          <p:cNvPr id="3" name="Content Placeholder 2"/>
          <p:cNvSpPr>
            <a:spLocks noGrp="1"/>
          </p:cNvSpPr>
          <p:nvPr>
            <p:ph idx="1"/>
          </p:nvPr>
        </p:nvSpPr>
        <p:spPr>
          <a:xfrm>
            <a:off x="304800" y="1676400"/>
            <a:ext cx="8382000" cy="5181600"/>
          </a:xfrm>
        </p:spPr>
        <p:txBody>
          <a:bodyPr>
            <a:normAutofit fontScale="85000" lnSpcReduction="20000"/>
          </a:bodyPr>
          <a:lstStyle/>
          <a:p>
            <a:pPr lvl="0"/>
            <a:r>
              <a:rPr lang="en-US" sz="2800" dirty="0" smtClean="0">
                <a:latin typeface="Arial" pitchFamily="34" charset="0"/>
                <a:cs typeface="Arial" pitchFamily="34" charset="0"/>
              </a:rPr>
              <a:t>Early name was Britannia </a:t>
            </a:r>
            <a:endParaRPr lang="en-US" sz="3200" dirty="0" smtClean="0">
              <a:latin typeface="Arial" pitchFamily="34" charset="0"/>
              <a:cs typeface="Arial" pitchFamily="34" charset="0"/>
            </a:endParaRPr>
          </a:p>
          <a:p>
            <a:pPr lvl="0"/>
            <a:r>
              <a:rPr lang="en-US" sz="2800" dirty="0" smtClean="0">
                <a:latin typeface="Arial" pitchFamily="34" charset="0"/>
                <a:cs typeface="Arial" pitchFamily="34" charset="0"/>
              </a:rPr>
              <a:t>1000-1300 was the </a:t>
            </a:r>
            <a:r>
              <a:rPr lang="en-US" sz="2800" u="sng" dirty="0" smtClean="0">
                <a:latin typeface="Arial" pitchFamily="34" charset="0"/>
                <a:cs typeface="Arial" pitchFamily="34" charset="0"/>
              </a:rPr>
              <a:t>Dark Ages </a:t>
            </a:r>
            <a:r>
              <a:rPr lang="en-US" sz="2800" dirty="0" smtClean="0">
                <a:latin typeface="Arial" pitchFamily="34" charset="0"/>
                <a:cs typeface="Arial" pitchFamily="34" charset="0"/>
              </a:rPr>
              <a:t>(middle ages, Medieval Period)</a:t>
            </a:r>
            <a:endParaRPr lang="en-US" sz="3200" dirty="0" smtClean="0">
              <a:latin typeface="Arial" pitchFamily="34" charset="0"/>
              <a:cs typeface="Arial" pitchFamily="34" charset="0"/>
            </a:endParaRPr>
          </a:p>
          <a:p>
            <a:pPr lvl="0"/>
            <a:r>
              <a:rPr lang="en-US" sz="2800" u="sng" dirty="0" smtClean="0">
                <a:latin typeface="Arial" pitchFamily="34" charset="0"/>
                <a:cs typeface="Arial" pitchFamily="34" charset="0"/>
              </a:rPr>
              <a:t>Feudalism</a:t>
            </a:r>
            <a:r>
              <a:rPr lang="en-US" sz="2800" dirty="0" smtClean="0">
                <a:latin typeface="Arial" pitchFamily="34" charset="0"/>
                <a:cs typeface="Arial" pitchFamily="34" charset="0"/>
              </a:rPr>
              <a:t>: Kings ruled the kingdoms. They allowed Lords to rule smaller sections of the kingdom. These areas were called </a:t>
            </a:r>
            <a:r>
              <a:rPr lang="en-US" sz="2800" u="sng" dirty="0" smtClean="0">
                <a:latin typeface="Arial" pitchFamily="34" charset="0"/>
                <a:cs typeface="Arial" pitchFamily="34" charset="0"/>
              </a:rPr>
              <a:t>Manors</a:t>
            </a:r>
            <a:r>
              <a:rPr lang="en-US" sz="2800" dirty="0" smtClean="0">
                <a:latin typeface="Arial" pitchFamily="34" charset="0"/>
                <a:cs typeface="Arial" pitchFamily="34" charset="0"/>
              </a:rPr>
              <a:t>.</a:t>
            </a:r>
            <a:endParaRPr lang="en-US" sz="3200" dirty="0" smtClean="0">
              <a:latin typeface="Arial" pitchFamily="34" charset="0"/>
              <a:cs typeface="Arial" pitchFamily="34" charset="0"/>
            </a:endParaRPr>
          </a:p>
          <a:p>
            <a:pPr lvl="1"/>
            <a:r>
              <a:rPr lang="en-US" dirty="0" smtClean="0">
                <a:latin typeface="Arial" pitchFamily="34" charset="0"/>
                <a:cs typeface="Arial" pitchFamily="34" charset="0"/>
              </a:rPr>
              <a:t>Manors consisted of a house, a small village (200-300 people), farmland, forest, and water areas</a:t>
            </a:r>
            <a:endParaRPr lang="en-US" sz="2800" dirty="0" smtClean="0">
              <a:latin typeface="Arial" pitchFamily="34" charset="0"/>
              <a:cs typeface="Arial" pitchFamily="34" charset="0"/>
            </a:endParaRPr>
          </a:p>
          <a:p>
            <a:pPr lvl="1"/>
            <a:r>
              <a:rPr lang="en-US" dirty="0" smtClean="0">
                <a:latin typeface="Arial" pitchFamily="34" charset="0"/>
                <a:cs typeface="Arial" pitchFamily="34" charset="0"/>
              </a:rPr>
              <a:t>Serfs (peasants) worked the land for protection or to pay off debt</a:t>
            </a:r>
            <a:endParaRPr lang="en-US" sz="2800" dirty="0" smtClean="0">
              <a:latin typeface="Arial" pitchFamily="34" charset="0"/>
              <a:cs typeface="Arial" pitchFamily="34" charset="0"/>
            </a:endParaRPr>
          </a:p>
          <a:p>
            <a:pPr lvl="1"/>
            <a:r>
              <a:rPr lang="en-US" dirty="0" smtClean="0">
                <a:latin typeface="Arial" pitchFamily="34" charset="0"/>
                <a:cs typeface="Arial" pitchFamily="34" charset="0"/>
              </a:rPr>
              <a:t>4 days of the crops went to the Lord of the manor and the other 3 were for the serf’s own family</a:t>
            </a:r>
            <a:endParaRPr lang="en-US" sz="2800" dirty="0" smtClean="0">
              <a:latin typeface="Arial" pitchFamily="34" charset="0"/>
              <a:cs typeface="Arial" pitchFamily="34" charset="0"/>
            </a:endParaRPr>
          </a:p>
          <a:p>
            <a:pPr lvl="1"/>
            <a:r>
              <a:rPr lang="en-US" dirty="0" smtClean="0">
                <a:latin typeface="Arial" pitchFamily="34" charset="0"/>
                <a:cs typeface="Arial" pitchFamily="34" charset="0"/>
              </a:rPr>
              <a:t>Serfs were attached to the land</a:t>
            </a:r>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As kingdoms grew and greed increased, the need for soldiers increased</a:t>
            </a:r>
            <a:endParaRPr lang="en-US" sz="3200" dirty="0" smtClean="0">
              <a:latin typeface="Arial" pitchFamily="34" charset="0"/>
              <a:cs typeface="Arial" pitchFamily="34" charset="0"/>
            </a:endParaRPr>
          </a:p>
          <a:p>
            <a:pPr lvl="0"/>
            <a:r>
              <a:rPr lang="en-US" sz="2800" dirty="0" smtClean="0">
                <a:latin typeface="Arial" pitchFamily="34" charset="0"/>
                <a:cs typeface="Arial" pitchFamily="34" charset="0"/>
              </a:rPr>
              <a:t>Knights became the chief protectors and Manors became castles</a:t>
            </a:r>
            <a:endParaRPr lang="en-US" sz="32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3437119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solidFill>
                  <a:schemeClr val="bg1"/>
                </a:solidFill>
              </a:rPr>
              <a:t>Attack on Pearl Harbor</a:t>
            </a:r>
          </a:p>
        </p:txBody>
      </p:sp>
      <p:pic>
        <p:nvPicPr>
          <p:cNvPr id="36869" name="Picture 5" descr="ph31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546817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dirty="0">
                <a:solidFill>
                  <a:schemeClr val="bg1"/>
                </a:solidFill>
              </a:rPr>
              <a:t>Kamikaze Pilots</a:t>
            </a:r>
          </a:p>
        </p:txBody>
      </p:sp>
      <p:pic>
        <p:nvPicPr>
          <p:cNvPr id="41989" name="Picture 5" descr="739px-Kamikaze_zer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3055891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USS_Columbia_attacked_by_kamikaze"/>
          <p:cNvPicPr>
            <a:picLocks noChangeAspect="1" noChangeArrowheads="1"/>
          </p:cNvPicPr>
          <p:nvPr/>
        </p:nvPicPr>
        <p:blipFill>
          <a:blip r:embed="rId2" cstate="print"/>
          <a:srcRect/>
          <a:stretch>
            <a:fillRect/>
          </a:stretch>
        </p:blipFill>
        <p:spPr bwMode="auto">
          <a:xfrm>
            <a:off x="0" y="0"/>
            <a:ext cx="5486400" cy="4757738"/>
          </a:xfrm>
          <a:prstGeom prst="rect">
            <a:avLst/>
          </a:prstGeom>
          <a:noFill/>
        </p:spPr>
      </p:pic>
      <p:pic>
        <p:nvPicPr>
          <p:cNvPr id="43015" name="Picture 7" descr="USS_Columbia_hit_by_kamikaze"/>
          <p:cNvPicPr>
            <a:picLocks noChangeAspect="1" noChangeArrowheads="1"/>
          </p:cNvPicPr>
          <p:nvPr/>
        </p:nvPicPr>
        <p:blipFill>
          <a:blip r:embed="rId3" cstate="print"/>
          <a:srcRect/>
          <a:stretch>
            <a:fillRect/>
          </a:stretch>
        </p:blipFill>
        <p:spPr bwMode="auto">
          <a:xfrm>
            <a:off x="3947095" y="2819400"/>
            <a:ext cx="5196905" cy="4038600"/>
          </a:xfrm>
          <a:prstGeom prst="rect">
            <a:avLst/>
          </a:prstGeom>
          <a:noFill/>
        </p:spPr>
      </p:pic>
      <p:sp>
        <p:nvSpPr>
          <p:cNvPr id="43016" name="Rectangle 8"/>
          <p:cNvSpPr>
            <a:spLocks noChangeArrowheads="1"/>
          </p:cNvSpPr>
          <p:nvPr/>
        </p:nvSpPr>
        <p:spPr bwMode="auto">
          <a:xfrm>
            <a:off x="304800" y="5486400"/>
            <a:ext cx="3886200" cy="822325"/>
          </a:xfrm>
          <a:prstGeom prst="rect">
            <a:avLst/>
          </a:prstGeom>
          <a:noFill/>
          <a:ln w="9525">
            <a:noFill/>
            <a:miter lim="800000"/>
            <a:headEnd/>
            <a:tailEnd/>
          </a:ln>
          <a:effectLst/>
        </p:spPr>
        <p:txBody>
          <a:bodyPr anchor="ctr">
            <a:spAutoFit/>
          </a:bodyPr>
          <a:lstStyle/>
          <a:p>
            <a:r>
              <a:rPr lang="en-US" sz="2400" dirty="0">
                <a:solidFill>
                  <a:schemeClr val="bg1"/>
                </a:solidFill>
              </a:rPr>
              <a:t>USS Columbia hit by kamikaze.</a:t>
            </a:r>
            <a:r>
              <a:rPr lang="en-US" sz="2000" dirty="0">
                <a:solidFill>
                  <a:schemeClr val="bg1"/>
                </a:solidFill>
              </a:rPr>
              <a:t> </a:t>
            </a:r>
          </a:p>
        </p:txBody>
      </p:sp>
      <p:sp>
        <p:nvSpPr>
          <p:cNvPr id="43010" name="Rectangle 2"/>
          <p:cNvSpPr>
            <a:spLocks noGrp="1" noChangeArrowheads="1"/>
          </p:cNvSpPr>
          <p:nvPr>
            <p:ph type="title"/>
          </p:nvPr>
        </p:nvSpPr>
        <p:spPr>
          <a:xfrm>
            <a:off x="5257800" y="914400"/>
            <a:ext cx="3886200" cy="1600200"/>
          </a:xfrm>
        </p:spPr>
        <p:txBody>
          <a:bodyPr/>
          <a:lstStyle/>
          <a:p>
            <a:pPr algn="ctr"/>
            <a:r>
              <a:rPr lang="en-US" dirty="0">
                <a:solidFill>
                  <a:srgbClr val="FF0000"/>
                </a:solidFill>
              </a:rPr>
              <a:t>Kamikaze </a:t>
            </a:r>
            <a:br>
              <a:rPr lang="en-US" dirty="0">
                <a:solidFill>
                  <a:srgbClr val="FF0000"/>
                </a:solidFill>
              </a:rPr>
            </a:br>
            <a:r>
              <a:rPr lang="en-US" dirty="0">
                <a:solidFill>
                  <a:srgbClr val="FF0000"/>
                </a:solidFill>
              </a:rPr>
              <a:t>Pilots</a:t>
            </a:r>
          </a:p>
        </p:txBody>
      </p:sp>
    </p:spTree>
    <p:extLst>
      <p:ext uri="{BB962C8B-B14F-4D97-AF65-F5344CB8AC3E}">
        <p14:creationId xmlns:p14="http://schemas.microsoft.com/office/powerpoint/2010/main" val="331351079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a:solidFill>
                  <a:schemeClr val="bg1"/>
                </a:solidFill>
              </a:rPr>
              <a:t>After the attack on Pearl Harbor</a:t>
            </a:r>
          </a:p>
        </p:txBody>
      </p:sp>
      <p:pic>
        <p:nvPicPr>
          <p:cNvPr id="37893" name="Picture 5" descr="ph4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4557489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a:solidFill>
                  <a:schemeClr val="bg1"/>
                </a:solidFill>
              </a:rPr>
              <a:t>After the attack on Pearl Harbor</a:t>
            </a:r>
          </a:p>
        </p:txBody>
      </p:sp>
      <p:pic>
        <p:nvPicPr>
          <p:cNvPr id="38917" name="Picture 5" descr="ph4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5385164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304800"/>
            <a:ext cx="8763000" cy="1325562"/>
          </a:xfrm>
        </p:spPr>
        <p:txBody>
          <a:bodyPr>
            <a:normAutofit fontScale="90000"/>
          </a:bodyPr>
          <a:lstStyle/>
          <a:p>
            <a:pPr algn="ctr"/>
            <a:r>
              <a:rPr lang="en-US" dirty="0">
                <a:solidFill>
                  <a:srgbClr val="FF0000"/>
                </a:solidFill>
              </a:rPr>
              <a:t/>
            </a:r>
            <a:br>
              <a:rPr lang="en-US" dirty="0">
                <a:solidFill>
                  <a:srgbClr val="FF0000"/>
                </a:solidFill>
              </a:rPr>
            </a:br>
            <a:r>
              <a:rPr lang="en-US" sz="4900" dirty="0" smtClean="0">
                <a:solidFill>
                  <a:srgbClr val="FF0000"/>
                </a:solidFill>
              </a:rPr>
              <a:t>USS Arizona: the resting place of 1102 of the 1177 who died on the ship</a:t>
            </a:r>
            <a:endParaRPr lang="en-US" sz="4900" dirty="0">
              <a:solidFill>
                <a:srgbClr val="FF0000"/>
              </a:solidFill>
            </a:endParaRPr>
          </a:p>
        </p:txBody>
      </p:sp>
      <p:pic>
        <p:nvPicPr>
          <p:cNvPr id="39941" name="Picture 5" descr="24%20-%20Pearl%20Harbor%20Memorial%20-%20Hawaii%20-%209-8-2001_sm"/>
          <p:cNvPicPr>
            <a:picLocks noChangeAspect="1" noChangeArrowheads="1"/>
          </p:cNvPicPr>
          <p:nvPr/>
        </p:nvPicPr>
        <p:blipFill>
          <a:blip r:embed="rId2" cstate="print"/>
          <a:srcRect/>
          <a:stretch>
            <a:fillRect/>
          </a:stretch>
        </p:blipFill>
        <p:spPr bwMode="auto">
          <a:xfrm>
            <a:off x="914400" y="2333895"/>
            <a:ext cx="7239000" cy="4362180"/>
          </a:xfrm>
          <a:prstGeom prst="rect">
            <a:avLst/>
          </a:prstGeom>
          <a:noFill/>
        </p:spPr>
      </p:pic>
    </p:spTree>
    <p:extLst>
      <p:ext uri="{BB962C8B-B14F-4D97-AF65-F5344CB8AC3E}">
        <p14:creationId xmlns:p14="http://schemas.microsoft.com/office/powerpoint/2010/main" val="30231059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5400" dirty="0" smtClean="0">
                <a:solidFill>
                  <a:srgbClr val="FF0000"/>
                </a:solidFill>
              </a:rPr>
              <a:t>WWII</a:t>
            </a:r>
            <a:endParaRPr lang="en-US" sz="5400" dirty="0">
              <a:solidFill>
                <a:srgbClr val="FF0000"/>
              </a:solidFill>
            </a:endParaRPr>
          </a:p>
        </p:txBody>
      </p:sp>
      <p:sp>
        <p:nvSpPr>
          <p:cNvPr id="3" name="Content Placeholder 2"/>
          <p:cNvSpPr>
            <a:spLocks noGrp="1"/>
          </p:cNvSpPr>
          <p:nvPr>
            <p:ph idx="1"/>
          </p:nvPr>
        </p:nvSpPr>
        <p:spPr>
          <a:xfrm>
            <a:off x="307975" y="1600200"/>
            <a:ext cx="8534400" cy="5257800"/>
          </a:xfrm>
        </p:spPr>
        <p:txBody>
          <a:bodyPr>
            <a:normAutofit fontScale="77500" lnSpcReduction="20000"/>
          </a:bodyPr>
          <a:lstStyle/>
          <a:p>
            <a:r>
              <a:rPr lang="en-US" sz="2800" dirty="0" smtClean="0"/>
              <a:t>USA is afraid that USSR will try to take Europe for itself so “allies” with Soviet Union.</a:t>
            </a:r>
          </a:p>
          <a:p>
            <a:r>
              <a:rPr lang="en-US" sz="2800" dirty="0" smtClean="0"/>
              <a:t>In </a:t>
            </a:r>
            <a:r>
              <a:rPr lang="en-US" sz="2800" dirty="0"/>
              <a:t>order to surprise Germany, USA creates 100s of balloon tanks, buildings, jeeps, </a:t>
            </a:r>
            <a:r>
              <a:rPr lang="en-US" sz="2800" dirty="0" err="1"/>
              <a:t>etc</a:t>
            </a:r>
            <a:r>
              <a:rPr lang="en-US" sz="2800" dirty="0"/>
              <a:t> to look like an invading army in Dover, England</a:t>
            </a:r>
            <a:r>
              <a:rPr lang="en-US" sz="2800" dirty="0" smtClean="0"/>
              <a:t>. Germany sends 1 million troops to stop invasion.</a:t>
            </a:r>
            <a:endParaRPr lang="en-US" sz="2800" dirty="0"/>
          </a:p>
          <a:p>
            <a:r>
              <a:rPr lang="en-US" sz="2800" dirty="0" smtClean="0"/>
              <a:t>1944 </a:t>
            </a:r>
            <a:r>
              <a:rPr lang="en-US" sz="2800" dirty="0"/>
              <a:t>D-Day Allies </a:t>
            </a:r>
            <a:r>
              <a:rPr lang="en-US" sz="2800" dirty="0" smtClean="0"/>
              <a:t>actually land </a:t>
            </a:r>
            <a:r>
              <a:rPr lang="en-US" sz="2800" dirty="0"/>
              <a:t>on </a:t>
            </a:r>
            <a:r>
              <a:rPr lang="en-US" sz="2800" dirty="0" smtClean="0"/>
              <a:t>Normandy, France 250 miles away</a:t>
            </a:r>
            <a:endParaRPr lang="en-US" sz="2800" dirty="0"/>
          </a:p>
          <a:p>
            <a:r>
              <a:rPr lang="en-US" sz="2800" dirty="0"/>
              <a:t>1945 </a:t>
            </a:r>
            <a:r>
              <a:rPr lang="en-US" sz="2800" dirty="0" smtClean="0"/>
              <a:t>Soviet Union </a:t>
            </a:r>
            <a:r>
              <a:rPr lang="en-US" sz="2800" dirty="0"/>
              <a:t>invades Germany from the </a:t>
            </a:r>
            <a:r>
              <a:rPr lang="en-US" sz="2800" dirty="0" smtClean="0"/>
              <a:t>East </a:t>
            </a:r>
          </a:p>
          <a:p>
            <a:r>
              <a:rPr lang="en-US" sz="2800" dirty="0" smtClean="0"/>
              <a:t>Britain </a:t>
            </a:r>
            <a:r>
              <a:rPr lang="en-US" sz="2800" dirty="0"/>
              <a:t>and the USA invade from the </a:t>
            </a:r>
            <a:r>
              <a:rPr lang="en-US" sz="2800" dirty="0" smtClean="0"/>
              <a:t>west </a:t>
            </a:r>
          </a:p>
          <a:p>
            <a:r>
              <a:rPr lang="en-US" sz="2800" dirty="0" smtClean="0"/>
              <a:t>Hitler </a:t>
            </a:r>
            <a:r>
              <a:rPr lang="en-US" sz="2800" dirty="0"/>
              <a:t>commits suicide and Germany surrenders (May 8, 1945 VE Day) </a:t>
            </a:r>
          </a:p>
          <a:p>
            <a:r>
              <a:rPr lang="en-US" sz="2800" dirty="0"/>
              <a:t>August 6, 1945 bombing of Japan (</a:t>
            </a:r>
            <a:r>
              <a:rPr lang="en-US" sz="2800" dirty="0" smtClean="0"/>
              <a:t>Hiroshima) 80,000 die instantly</a:t>
            </a:r>
          </a:p>
          <a:p>
            <a:r>
              <a:rPr lang="en-US" sz="2800" dirty="0" smtClean="0"/>
              <a:t>August </a:t>
            </a:r>
            <a:r>
              <a:rPr lang="en-US" sz="2800" dirty="0"/>
              <a:t>9 </a:t>
            </a:r>
            <a:r>
              <a:rPr lang="en-US" sz="2800" dirty="0" smtClean="0"/>
              <a:t>(Nagasaki) 75,000 instantly</a:t>
            </a:r>
          </a:p>
          <a:p>
            <a:r>
              <a:rPr lang="en-US" sz="2800" dirty="0" smtClean="0"/>
              <a:t>Japan surrenders, </a:t>
            </a:r>
            <a:r>
              <a:rPr lang="en-US" sz="2800" dirty="0"/>
              <a:t>WWII over</a:t>
            </a:r>
          </a:p>
          <a:p>
            <a:endParaRPr lang="en-US" dirty="0"/>
          </a:p>
        </p:txBody>
      </p:sp>
      <p:sp>
        <p:nvSpPr>
          <p:cNvPr id="4" name="AutoShape 2" descr="From: Dover, Kent, UK To: Norman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From: Dover, Kent, UK To: Normand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9518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74638"/>
            <a:ext cx="8839200" cy="1143000"/>
          </a:xfrm>
        </p:spPr>
        <p:txBody>
          <a:bodyPr>
            <a:normAutofit fontScale="90000"/>
          </a:bodyPr>
          <a:lstStyle/>
          <a:p>
            <a:pPr algn="ctr"/>
            <a:r>
              <a:rPr lang="en-US" sz="5400" dirty="0">
                <a:solidFill>
                  <a:srgbClr val="FF0000"/>
                </a:solidFill>
              </a:rPr>
              <a:t>The Atomic Bomb and Japan</a:t>
            </a:r>
          </a:p>
        </p:txBody>
      </p:sp>
      <p:pic>
        <p:nvPicPr>
          <p:cNvPr id="15362" name="Picture 2" descr="http://www.usmm.org/du/japan.gif"/>
          <p:cNvPicPr>
            <a:picLocks noChangeAspect="1" noChangeArrowheads="1"/>
          </p:cNvPicPr>
          <p:nvPr/>
        </p:nvPicPr>
        <p:blipFill>
          <a:blip r:embed="rId2" cstate="print"/>
          <a:srcRect/>
          <a:stretch>
            <a:fillRect/>
          </a:stretch>
        </p:blipFill>
        <p:spPr bwMode="auto">
          <a:xfrm>
            <a:off x="140898" y="1524000"/>
            <a:ext cx="4994978" cy="2896394"/>
          </a:xfrm>
          <a:prstGeom prst="rect">
            <a:avLst/>
          </a:prstGeom>
          <a:noFill/>
        </p:spPr>
      </p:pic>
      <p:pic>
        <p:nvPicPr>
          <p:cNvPr id="15364" name="Picture 4" descr="http://cdn.dipity.com/uploads/events/5e7bc2a3e689c65853234f1265d03f89.jpg"/>
          <p:cNvPicPr>
            <a:picLocks noChangeAspect="1" noChangeArrowheads="1"/>
          </p:cNvPicPr>
          <p:nvPr/>
        </p:nvPicPr>
        <p:blipFill>
          <a:blip r:embed="rId3" cstate="print"/>
          <a:srcRect/>
          <a:stretch>
            <a:fillRect/>
          </a:stretch>
        </p:blipFill>
        <p:spPr bwMode="auto">
          <a:xfrm>
            <a:off x="3886200" y="2819400"/>
            <a:ext cx="5105400" cy="3829050"/>
          </a:xfrm>
          <a:prstGeom prst="rect">
            <a:avLst/>
          </a:prstGeom>
          <a:noFill/>
        </p:spPr>
      </p:pic>
    </p:spTree>
    <p:extLst>
      <p:ext uri="{BB962C8B-B14F-4D97-AF65-F5344CB8AC3E}">
        <p14:creationId xmlns:p14="http://schemas.microsoft.com/office/powerpoint/2010/main" val="288536472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143000"/>
          </a:xfrm>
        </p:spPr>
        <p:txBody>
          <a:bodyPr>
            <a:normAutofit fontScale="90000"/>
          </a:bodyPr>
          <a:lstStyle/>
          <a:p>
            <a:pPr algn="ctr"/>
            <a:r>
              <a:rPr lang="en-US" sz="4000" dirty="0">
                <a:solidFill>
                  <a:srgbClr val="FF0000"/>
                </a:solidFill>
              </a:rPr>
              <a:t>The Atomic Bombs</a:t>
            </a:r>
            <a:br>
              <a:rPr lang="en-US" sz="4000" dirty="0">
                <a:solidFill>
                  <a:srgbClr val="FF0000"/>
                </a:solidFill>
              </a:rPr>
            </a:br>
            <a:r>
              <a:rPr lang="en-US" sz="2800" dirty="0">
                <a:solidFill>
                  <a:srgbClr val="FF0000"/>
                </a:solidFill>
              </a:rPr>
              <a:t>Little Boy – Hiroshima</a:t>
            </a:r>
            <a:br>
              <a:rPr lang="en-US" sz="2800" dirty="0">
                <a:solidFill>
                  <a:srgbClr val="FF0000"/>
                </a:solidFill>
              </a:rPr>
            </a:br>
            <a:r>
              <a:rPr lang="en-US" sz="2800" dirty="0">
                <a:solidFill>
                  <a:srgbClr val="FF0000"/>
                </a:solidFill>
              </a:rPr>
              <a:t>Fat Man - Nagasaki</a:t>
            </a:r>
          </a:p>
        </p:txBody>
      </p:sp>
      <p:sp>
        <p:nvSpPr>
          <p:cNvPr id="12294" name="Rectangle 6"/>
          <p:cNvSpPr>
            <a:spLocks noChangeArrowheads="1"/>
          </p:cNvSpPr>
          <p:nvPr/>
        </p:nvSpPr>
        <p:spPr bwMode="auto">
          <a:xfrm>
            <a:off x="0" y="2400300"/>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12327" name="Group 39"/>
          <p:cNvGraphicFramePr>
            <a:graphicFrameLocks noGrp="1"/>
          </p:cNvGraphicFramePr>
          <p:nvPr>
            <p:extLst>
              <p:ext uri="{D42A27DB-BD31-4B8C-83A1-F6EECF244321}">
                <p14:modId xmlns:p14="http://schemas.microsoft.com/office/powerpoint/2010/main" val="2759453596"/>
              </p:ext>
            </p:extLst>
          </p:nvPr>
        </p:nvGraphicFramePr>
        <p:xfrm>
          <a:off x="685800" y="1828800"/>
          <a:ext cx="7518400" cy="2209800"/>
        </p:xfrm>
        <a:graphic>
          <a:graphicData uri="http://schemas.openxmlformats.org/drawingml/2006/table">
            <a:tbl>
              <a:tblPr/>
              <a:tblGrid>
                <a:gridCol w="3486150"/>
                <a:gridCol w="4032250"/>
              </a:tblGrid>
              <a:tr h="220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yriad Web" pitchFamily="34" charset="0"/>
                        </a:rPr>
                        <a:t>  </a:t>
                      </a:r>
                      <a:r>
                        <a:rPr kumimoji="0" lang="en-US" sz="11100" b="0" i="0" u="none" strike="noStrike" cap="none" normalizeH="0" baseline="0" dirty="0" smtClean="0">
                          <a:ln>
                            <a:noFill/>
                          </a:ln>
                          <a:solidFill>
                            <a:schemeClr val="tx1"/>
                          </a:solidFill>
                          <a:effectLst/>
                          <a:latin typeface="Myriad Web" pitchFamily="34" charset="0"/>
                        </a:rPr>
                        <a:t> </a:t>
                      </a:r>
                      <a:r>
                        <a:rPr kumimoji="0" lang="en-US" sz="1800" b="0" i="0" u="none" strike="noStrike" cap="none" normalizeH="0" baseline="0" dirty="0" smtClean="0">
                          <a:ln>
                            <a:noFill/>
                          </a:ln>
                          <a:solidFill>
                            <a:schemeClr val="tx1"/>
                          </a:solidFill>
                          <a:effectLst/>
                          <a:latin typeface="Myriad Web"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yriad Web" pitchFamily="34" charset="0"/>
                        </a:rPr>
                        <a:t>Name: Little Boy</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Type: Uranium gun-type fission</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Weight: 9,700lb (4400 kg)</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Length: 10 ft, 6 in (3.2m)</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Diameter: 29 in (0.737m)</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Explosive Yield: 15,000 tons of TNT</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FF"/>
                    </a:solidFill>
                  </a:tcPr>
                </a:tc>
              </a:tr>
            </a:tbl>
          </a:graphicData>
        </a:graphic>
      </p:graphicFrame>
      <p:pic>
        <p:nvPicPr>
          <p:cNvPr id="12296" name="Picture 8" descr="Little boy atomic bomb"/>
          <p:cNvPicPr>
            <a:picLocks noChangeAspect="1" noChangeArrowheads="1"/>
          </p:cNvPicPr>
          <p:nvPr/>
        </p:nvPicPr>
        <p:blipFill>
          <a:blip r:embed="rId2" cstate="print"/>
          <a:srcRect/>
          <a:stretch>
            <a:fillRect/>
          </a:stretch>
        </p:blipFill>
        <p:spPr bwMode="auto">
          <a:xfrm>
            <a:off x="762000" y="1981200"/>
            <a:ext cx="3228975" cy="1771650"/>
          </a:xfrm>
          <a:prstGeom prst="rect">
            <a:avLst/>
          </a:prstGeom>
          <a:noFill/>
        </p:spPr>
      </p:pic>
      <p:sp>
        <p:nvSpPr>
          <p:cNvPr id="12310" name="Rectangle 22"/>
          <p:cNvSpPr>
            <a:spLocks noChangeArrowheads="1"/>
          </p:cNvSpPr>
          <p:nvPr/>
        </p:nvSpPr>
        <p:spPr bwMode="auto">
          <a:xfrm>
            <a:off x="0" y="2422525"/>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12328" name="Group 40"/>
          <p:cNvGraphicFramePr>
            <a:graphicFrameLocks noGrp="1"/>
          </p:cNvGraphicFramePr>
          <p:nvPr>
            <p:extLst>
              <p:ext uri="{D42A27DB-BD31-4B8C-83A1-F6EECF244321}">
                <p14:modId xmlns:p14="http://schemas.microsoft.com/office/powerpoint/2010/main" val="596254190"/>
              </p:ext>
            </p:extLst>
          </p:nvPr>
        </p:nvGraphicFramePr>
        <p:xfrm>
          <a:off x="685800" y="4267200"/>
          <a:ext cx="7543800" cy="2012950"/>
        </p:xfrm>
        <a:graphic>
          <a:graphicData uri="http://schemas.openxmlformats.org/drawingml/2006/table">
            <a:tbl>
              <a:tblPr/>
              <a:tblGrid>
                <a:gridCol w="3397250"/>
                <a:gridCol w="4146550"/>
              </a:tblGrid>
              <a:tr h="201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yriad Web" pitchFamily="34" charset="0"/>
                        </a:rPr>
                        <a:t>  </a:t>
                      </a:r>
                      <a:r>
                        <a:rPr kumimoji="0" lang="en-US" sz="10800" b="0" i="0" u="none" strike="noStrike" cap="none" normalizeH="0" baseline="0" dirty="0" smtClean="0">
                          <a:ln>
                            <a:noFill/>
                          </a:ln>
                          <a:solidFill>
                            <a:schemeClr val="tx1"/>
                          </a:solidFill>
                          <a:effectLst/>
                          <a:latin typeface="Myriad Web" pitchFamily="34" charset="0"/>
                        </a:rPr>
                        <a:t> </a:t>
                      </a:r>
                      <a:r>
                        <a:rPr kumimoji="0" lang="en-US" sz="1800" b="0" i="0" u="none" strike="noStrike" cap="none" normalizeH="0" baseline="0" dirty="0" smtClean="0">
                          <a:ln>
                            <a:noFill/>
                          </a:ln>
                          <a:solidFill>
                            <a:schemeClr val="tx1"/>
                          </a:solidFill>
                          <a:effectLst/>
                          <a:latin typeface="Myriad Web"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yriad Web" pitchFamily="34" charset="0"/>
                        </a:rPr>
                        <a:t>Name: Fat Man</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Type: Plutonium fission</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Weight: 10,000lb (4535 kg)</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Length: 10 ft, 8 in (3.25 m)</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Diameter: 5 ft (1.52 m)</a:t>
                      </a:r>
                      <a:br>
                        <a:rPr kumimoji="0" lang="en-US" sz="1800" b="1" i="0" u="none" strike="noStrike" cap="none" normalizeH="0" baseline="0" dirty="0" smtClean="0">
                          <a:ln>
                            <a:noFill/>
                          </a:ln>
                          <a:solidFill>
                            <a:schemeClr val="tx1"/>
                          </a:solidFill>
                          <a:effectLst/>
                          <a:latin typeface="Myriad Web" pitchFamily="34" charset="0"/>
                        </a:rPr>
                      </a:br>
                      <a:r>
                        <a:rPr kumimoji="0" lang="en-US" sz="1800" b="1" i="0" u="none" strike="noStrike" cap="none" normalizeH="0" baseline="0" dirty="0" smtClean="0">
                          <a:ln>
                            <a:noFill/>
                          </a:ln>
                          <a:solidFill>
                            <a:schemeClr val="tx1"/>
                          </a:solidFill>
                          <a:effectLst/>
                          <a:latin typeface="Myriad Web" pitchFamily="34" charset="0"/>
                        </a:rPr>
                        <a:t>Explosive Yield: 21,000 tons of TNT</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FF"/>
                    </a:solidFill>
                  </a:tcPr>
                </a:tc>
              </a:tr>
            </a:tbl>
          </a:graphicData>
        </a:graphic>
      </p:graphicFrame>
      <p:pic>
        <p:nvPicPr>
          <p:cNvPr id="12312" name="Picture 24" descr="Fat man atomic bomb"/>
          <p:cNvPicPr>
            <a:picLocks noChangeAspect="1" noChangeArrowheads="1"/>
          </p:cNvPicPr>
          <p:nvPr/>
        </p:nvPicPr>
        <p:blipFill>
          <a:blip r:embed="rId3" cstate="print"/>
          <a:srcRect/>
          <a:stretch>
            <a:fillRect/>
          </a:stretch>
        </p:blipFill>
        <p:spPr bwMode="auto">
          <a:xfrm>
            <a:off x="1066800" y="4419600"/>
            <a:ext cx="2857500" cy="1714500"/>
          </a:xfrm>
          <a:prstGeom prst="rect">
            <a:avLst/>
          </a:prstGeom>
          <a:noFill/>
        </p:spPr>
      </p:pic>
    </p:spTree>
    <p:extLst>
      <p:ext uri="{BB962C8B-B14F-4D97-AF65-F5344CB8AC3E}">
        <p14:creationId xmlns:p14="http://schemas.microsoft.com/office/powerpoint/2010/main" val="126309801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DioramaOfHiroshimaBeforeTheB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0" name="Rectangle 2"/>
          <p:cNvSpPr>
            <a:spLocks noGrp="1" noChangeArrowheads="1"/>
          </p:cNvSpPr>
          <p:nvPr>
            <p:ph type="title"/>
          </p:nvPr>
        </p:nvSpPr>
        <p:spPr/>
        <p:txBody>
          <a:bodyPr>
            <a:normAutofit fontScale="90000"/>
          </a:bodyPr>
          <a:lstStyle/>
          <a:p>
            <a:r>
              <a:rPr lang="en-US" sz="4800" dirty="0">
                <a:solidFill>
                  <a:schemeClr val="bg1"/>
                </a:solidFill>
              </a:rPr>
              <a:t>Hiroshima before the Bomb</a:t>
            </a:r>
          </a:p>
        </p:txBody>
      </p:sp>
    </p:spTree>
    <p:extLst>
      <p:ext uri="{BB962C8B-B14F-4D97-AF65-F5344CB8AC3E}">
        <p14:creationId xmlns:p14="http://schemas.microsoft.com/office/powerpoint/2010/main" val="42919331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wolfhavenproductions.net/FeudalEurope/manorma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56"/>
            <a:ext cx="9144000"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977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5400" dirty="0">
                <a:solidFill>
                  <a:schemeClr val="bg1"/>
                </a:solidFill>
              </a:rPr>
              <a:t>Hiroshima after the Bomb</a:t>
            </a:r>
          </a:p>
        </p:txBody>
      </p:sp>
      <p:pic>
        <p:nvPicPr>
          <p:cNvPr id="23557" name="Picture 5" descr="DioramaOfHiroshimaAfterTheB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3672454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glass shards embedded in a concrete wall behind a low hill and 2200 meters from hypocenter"/>
          <p:cNvPicPr>
            <a:picLocks noChangeAspect="1" noChangeArrowheads="1"/>
          </p:cNvPicPr>
          <p:nvPr/>
        </p:nvPicPr>
        <p:blipFill>
          <a:blip r:embed="rId2" cstate="print"/>
          <a:srcRect/>
          <a:stretch>
            <a:fillRect/>
          </a:stretch>
        </p:blipFill>
        <p:spPr bwMode="auto">
          <a:xfrm>
            <a:off x="1828800" y="3197225"/>
            <a:ext cx="5715000" cy="3514725"/>
          </a:xfrm>
          <a:prstGeom prst="rect">
            <a:avLst/>
          </a:prstGeom>
          <a:noFill/>
        </p:spPr>
      </p:pic>
      <p:sp>
        <p:nvSpPr>
          <p:cNvPr id="17411" name="Rectangle 3"/>
          <p:cNvSpPr>
            <a:spLocks noGrp="1" noChangeArrowheads="1"/>
          </p:cNvSpPr>
          <p:nvPr>
            <p:ph idx="1"/>
          </p:nvPr>
        </p:nvSpPr>
        <p:spPr>
          <a:xfrm>
            <a:off x="0" y="457200"/>
            <a:ext cx="8915400" cy="2819400"/>
          </a:xfrm>
        </p:spPr>
        <p:txBody>
          <a:bodyPr>
            <a:normAutofit/>
          </a:bodyPr>
          <a:lstStyle/>
          <a:p>
            <a:pPr algn="ctr">
              <a:lnSpc>
                <a:spcPct val="90000"/>
              </a:lnSpc>
            </a:pPr>
            <a:r>
              <a:rPr lang="en-US" sz="2400" dirty="0">
                <a:solidFill>
                  <a:srgbClr val="FF0000"/>
                </a:solidFill>
              </a:rPr>
              <a:t>The explosion created a supersonic shock wave which was responsible for destroying most of the buildings in the blast zone. Fully half of the bomb's released energy was released in the form of this wind, which spread out at </a:t>
            </a:r>
            <a:r>
              <a:rPr lang="en-US" sz="2400" dirty="0" smtClean="0">
                <a:solidFill>
                  <a:srgbClr val="FF0000"/>
                </a:solidFill>
              </a:rPr>
              <a:t>1000 miles/hr.</a:t>
            </a:r>
            <a:r>
              <a:rPr lang="en-US" sz="2400" dirty="0">
                <a:solidFill>
                  <a:srgbClr val="FF0000"/>
                </a:solidFill>
              </a:rPr>
              <a:t> It not only knocked things down, it also filled the air with debris. The section of concrete wall below has numerous glass shards embedded in it, even though it was 1 ½ miles from the </a:t>
            </a:r>
            <a:r>
              <a:rPr lang="en-US" sz="2400" dirty="0" smtClean="0">
                <a:solidFill>
                  <a:srgbClr val="FF0000"/>
                </a:solidFill>
              </a:rPr>
              <a:t>blast center</a:t>
            </a:r>
            <a:r>
              <a:rPr lang="en-US" sz="2400" dirty="0">
                <a:solidFill>
                  <a:srgbClr val="FF0000"/>
                </a:solidFill>
              </a:rPr>
              <a:t>. </a:t>
            </a:r>
          </a:p>
        </p:txBody>
      </p:sp>
    </p:spTree>
    <p:extLst>
      <p:ext uri="{BB962C8B-B14F-4D97-AF65-F5344CB8AC3E}">
        <p14:creationId xmlns:p14="http://schemas.microsoft.com/office/powerpoint/2010/main" val="88714114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3400" y="304800"/>
            <a:ext cx="8229600" cy="1905000"/>
          </a:xfrm>
        </p:spPr>
        <p:txBody>
          <a:bodyPr>
            <a:normAutofit/>
          </a:bodyPr>
          <a:lstStyle/>
          <a:p>
            <a:pPr algn="ctr">
              <a:lnSpc>
                <a:spcPct val="80000"/>
              </a:lnSpc>
            </a:pPr>
            <a:r>
              <a:rPr lang="en-US" dirty="0">
                <a:solidFill>
                  <a:srgbClr val="FF0000"/>
                </a:solidFill>
              </a:rPr>
              <a:t>The heat of the blast, estimated at </a:t>
            </a:r>
            <a:r>
              <a:rPr lang="en-US" dirty="0" smtClean="0">
                <a:solidFill>
                  <a:srgbClr val="FF0000"/>
                </a:solidFill>
              </a:rPr>
              <a:t>5500 </a:t>
            </a:r>
            <a:r>
              <a:rPr lang="en-US" dirty="0">
                <a:solidFill>
                  <a:srgbClr val="FF0000"/>
                </a:solidFill>
              </a:rPr>
              <a:t>to 7000 degrees </a:t>
            </a:r>
            <a:r>
              <a:rPr lang="en-US" dirty="0" smtClean="0">
                <a:solidFill>
                  <a:srgbClr val="FF0000"/>
                </a:solidFill>
              </a:rPr>
              <a:t>Fahrenheit, </a:t>
            </a:r>
            <a:r>
              <a:rPr lang="en-US" dirty="0">
                <a:solidFill>
                  <a:srgbClr val="FF0000"/>
                </a:solidFill>
              </a:rPr>
              <a:t>immediately below the explosion, was sufficient to melt glass bottles such as these, which were </a:t>
            </a:r>
            <a:r>
              <a:rPr lang="en-US" dirty="0" smtClean="0">
                <a:solidFill>
                  <a:srgbClr val="FF0000"/>
                </a:solidFill>
              </a:rPr>
              <a:t>½ mile away</a:t>
            </a:r>
            <a:r>
              <a:rPr lang="en-US" dirty="0">
                <a:solidFill>
                  <a:srgbClr val="FF0000"/>
                </a:solidFill>
              </a:rPr>
              <a:t>. </a:t>
            </a:r>
          </a:p>
        </p:txBody>
      </p:sp>
      <p:pic>
        <p:nvPicPr>
          <p:cNvPr id="18437" name="Picture 5" descr="bottles melted by blast 900 meters away"/>
          <p:cNvPicPr>
            <a:picLocks noChangeAspect="1" noChangeArrowheads="1"/>
          </p:cNvPicPr>
          <p:nvPr/>
        </p:nvPicPr>
        <p:blipFill>
          <a:blip r:embed="rId2" cstate="print"/>
          <a:srcRect/>
          <a:stretch>
            <a:fillRect/>
          </a:stretch>
        </p:blipFill>
        <p:spPr bwMode="auto">
          <a:xfrm>
            <a:off x="2590800" y="1981200"/>
            <a:ext cx="3870325" cy="4019550"/>
          </a:xfrm>
          <a:prstGeom prst="rect">
            <a:avLst/>
          </a:prstGeom>
          <a:noFill/>
        </p:spPr>
      </p:pic>
    </p:spTree>
    <p:extLst>
      <p:ext uri="{BB962C8B-B14F-4D97-AF65-F5344CB8AC3E}">
        <p14:creationId xmlns:p14="http://schemas.microsoft.com/office/powerpoint/2010/main" val="164196195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77049" y="1676400"/>
            <a:ext cx="5410200" cy="4495800"/>
          </a:xfrm>
        </p:spPr>
        <p:txBody>
          <a:bodyPr/>
          <a:lstStyle/>
          <a:p>
            <a:pPr algn="ctr"/>
            <a:r>
              <a:rPr lang="en-US" sz="2800" dirty="0">
                <a:solidFill>
                  <a:srgbClr val="FF0000"/>
                </a:solidFill>
              </a:rPr>
              <a:t>The photograph on the right shows the dark portion of the pattern of the clothing imprinted on the skin by the powerful heat rays. This is also called secondary burns, in which the skin under the clothing received burns through the clothes scorched by the heat rays. </a:t>
            </a:r>
          </a:p>
        </p:txBody>
      </p:sp>
      <p:pic>
        <p:nvPicPr>
          <p:cNvPr id="8197" name="Picture 5" descr="10-1"/>
          <p:cNvPicPr>
            <a:picLocks noChangeAspect="1" noChangeArrowheads="1"/>
          </p:cNvPicPr>
          <p:nvPr/>
        </p:nvPicPr>
        <p:blipFill>
          <a:blip r:embed="rId2" cstate="print"/>
          <a:srcRect/>
          <a:stretch>
            <a:fillRect/>
          </a:stretch>
        </p:blipFill>
        <p:spPr bwMode="auto">
          <a:xfrm>
            <a:off x="5587249" y="381000"/>
            <a:ext cx="3285289" cy="6019800"/>
          </a:xfrm>
          <a:prstGeom prst="rect">
            <a:avLst/>
          </a:prstGeom>
          <a:noFill/>
        </p:spPr>
      </p:pic>
    </p:spTree>
    <p:extLst>
      <p:ext uri="{BB962C8B-B14F-4D97-AF65-F5344CB8AC3E}">
        <p14:creationId xmlns:p14="http://schemas.microsoft.com/office/powerpoint/2010/main" val="4558929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6364"/>
            <a:ext cx="8229600" cy="1143000"/>
          </a:xfrm>
        </p:spPr>
        <p:txBody>
          <a:bodyPr/>
          <a:lstStyle/>
          <a:p>
            <a:pPr algn="ctr"/>
            <a:r>
              <a:rPr lang="en-US" dirty="0" smtClean="0">
                <a:solidFill>
                  <a:srgbClr val="FF0000"/>
                </a:solidFill>
              </a:rPr>
              <a:t>Leaders of WWII</a:t>
            </a:r>
            <a:endParaRPr lang="en-US" dirty="0">
              <a:solidFill>
                <a:srgbClr val="FF0000"/>
              </a:solidFill>
            </a:endParaRPr>
          </a:p>
        </p:txBody>
      </p:sp>
      <p:pic>
        <p:nvPicPr>
          <p:cNvPr id="4" name="Picture 13" descr="FDR.jpg FDR image by sbingham123"/>
          <p:cNvPicPr>
            <a:picLocks noChangeAspect="1" noChangeArrowheads="1"/>
          </p:cNvPicPr>
          <p:nvPr/>
        </p:nvPicPr>
        <p:blipFill>
          <a:blip r:embed="rId2" cstate="print"/>
          <a:srcRect/>
          <a:stretch>
            <a:fillRect/>
          </a:stretch>
        </p:blipFill>
        <p:spPr bwMode="auto">
          <a:xfrm>
            <a:off x="228600" y="381000"/>
            <a:ext cx="1630913" cy="1919288"/>
          </a:xfrm>
          <a:prstGeom prst="rect">
            <a:avLst/>
          </a:prstGeom>
          <a:noFill/>
        </p:spPr>
      </p:pic>
      <p:sp>
        <p:nvSpPr>
          <p:cNvPr id="5" name="TextBox 4"/>
          <p:cNvSpPr txBox="1"/>
          <p:nvPr/>
        </p:nvSpPr>
        <p:spPr>
          <a:xfrm>
            <a:off x="228599" y="2362200"/>
            <a:ext cx="1630913" cy="369332"/>
          </a:xfrm>
          <a:prstGeom prst="rect">
            <a:avLst/>
          </a:prstGeom>
          <a:noFill/>
        </p:spPr>
        <p:txBody>
          <a:bodyPr wrap="square" rtlCol="0">
            <a:spAutoFit/>
          </a:bodyPr>
          <a:lstStyle/>
          <a:p>
            <a:r>
              <a:rPr lang="en-US" dirty="0" smtClean="0"/>
              <a:t>F. D. Roosevelt</a:t>
            </a:r>
            <a:endParaRPr lang="en-US" dirty="0"/>
          </a:p>
        </p:txBody>
      </p:sp>
      <p:pic>
        <p:nvPicPr>
          <p:cNvPr id="6" name="Picture 17" descr="http://www.solarnavigator.net/history/explorers_history/Hideki_Tojo.jpg"/>
          <p:cNvPicPr>
            <a:picLocks noChangeAspect="1" noChangeArrowheads="1"/>
          </p:cNvPicPr>
          <p:nvPr/>
        </p:nvPicPr>
        <p:blipFill>
          <a:blip r:embed="rId3" cstate="print"/>
          <a:srcRect/>
          <a:stretch>
            <a:fillRect/>
          </a:stretch>
        </p:blipFill>
        <p:spPr bwMode="auto">
          <a:xfrm>
            <a:off x="152400" y="3380113"/>
            <a:ext cx="1628140" cy="2035175"/>
          </a:xfrm>
          <a:prstGeom prst="rect">
            <a:avLst/>
          </a:prstGeom>
          <a:noFill/>
        </p:spPr>
      </p:pic>
      <p:sp>
        <p:nvSpPr>
          <p:cNvPr id="7" name="TextBox 6"/>
          <p:cNvSpPr txBox="1"/>
          <p:nvPr/>
        </p:nvSpPr>
        <p:spPr>
          <a:xfrm>
            <a:off x="533400" y="5442466"/>
            <a:ext cx="990600" cy="369332"/>
          </a:xfrm>
          <a:prstGeom prst="rect">
            <a:avLst/>
          </a:prstGeom>
          <a:noFill/>
        </p:spPr>
        <p:txBody>
          <a:bodyPr wrap="square" rtlCol="0">
            <a:spAutoFit/>
          </a:bodyPr>
          <a:lstStyle/>
          <a:p>
            <a:r>
              <a:rPr lang="en-US" dirty="0" smtClean="0"/>
              <a:t>H. Tojo</a:t>
            </a:r>
            <a:endParaRPr lang="en-US" dirty="0"/>
          </a:p>
        </p:txBody>
      </p:sp>
      <p:pic>
        <p:nvPicPr>
          <p:cNvPr id="8" name="Picture 15" descr="http://img.dailymail.co.uk/i/pix/2007/09_03/stalinDM2109_468x551.jpg"/>
          <p:cNvPicPr>
            <a:picLocks noChangeAspect="1" noChangeArrowheads="1"/>
          </p:cNvPicPr>
          <p:nvPr/>
        </p:nvPicPr>
        <p:blipFill>
          <a:blip r:embed="rId4" cstate="print"/>
          <a:srcRect/>
          <a:stretch>
            <a:fillRect/>
          </a:stretch>
        </p:blipFill>
        <p:spPr bwMode="auto">
          <a:xfrm>
            <a:off x="7037094" y="292455"/>
            <a:ext cx="1623433" cy="1911350"/>
          </a:xfrm>
          <a:prstGeom prst="rect">
            <a:avLst/>
          </a:prstGeom>
          <a:noFill/>
        </p:spPr>
      </p:pic>
      <p:sp>
        <p:nvSpPr>
          <p:cNvPr id="9" name="TextBox 8"/>
          <p:cNvSpPr txBox="1"/>
          <p:nvPr/>
        </p:nvSpPr>
        <p:spPr>
          <a:xfrm>
            <a:off x="7443483" y="2205243"/>
            <a:ext cx="1090033" cy="369332"/>
          </a:xfrm>
          <a:prstGeom prst="rect">
            <a:avLst/>
          </a:prstGeom>
          <a:noFill/>
        </p:spPr>
        <p:txBody>
          <a:bodyPr wrap="square" rtlCol="0">
            <a:spAutoFit/>
          </a:bodyPr>
          <a:lstStyle/>
          <a:p>
            <a:r>
              <a:rPr lang="en-US" dirty="0" smtClean="0"/>
              <a:t>J. Stalin</a:t>
            </a:r>
            <a:endParaRPr lang="en-US" dirty="0"/>
          </a:p>
        </p:txBody>
      </p:sp>
      <p:pic>
        <p:nvPicPr>
          <p:cNvPr id="10" name="Picture 5" descr="http://2.bp.blogspot.com/_8FqOXgD74BA/S_vVGQdLlpI/AAAAAAAAARg/raK8Qfg0zZM/s1600/adolf-hitler.jpg"/>
          <p:cNvPicPr>
            <a:picLocks noChangeAspect="1" noChangeArrowheads="1"/>
          </p:cNvPicPr>
          <p:nvPr/>
        </p:nvPicPr>
        <p:blipFill>
          <a:blip r:embed="rId5" cstate="print"/>
          <a:srcRect/>
          <a:stretch>
            <a:fillRect/>
          </a:stretch>
        </p:blipFill>
        <p:spPr bwMode="auto">
          <a:xfrm>
            <a:off x="2119745" y="2438400"/>
            <a:ext cx="1600200" cy="2111701"/>
          </a:xfrm>
          <a:prstGeom prst="rect">
            <a:avLst/>
          </a:prstGeom>
          <a:noFill/>
        </p:spPr>
      </p:pic>
      <p:sp>
        <p:nvSpPr>
          <p:cNvPr id="11" name="Rectangle 10"/>
          <p:cNvSpPr/>
          <p:nvPr/>
        </p:nvSpPr>
        <p:spPr>
          <a:xfrm>
            <a:off x="2394701" y="4636715"/>
            <a:ext cx="1050288" cy="369332"/>
          </a:xfrm>
          <a:prstGeom prst="rect">
            <a:avLst/>
          </a:prstGeom>
        </p:spPr>
        <p:txBody>
          <a:bodyPr wrap="none">
            <a:spAutoFit/>
          </a:bodyPr>
          <a:lstStyle/>
          <a:p>
            <a:r>
              <a:rPr lang="en-US" dirty="0" smtClean="0"/>
              <a:t>A. Hitler</a:t>
            </a:r>
            <a:endParaRPr lang="en-US" dirty="0"/>
          </a:p>
        </p:txBody>
      </p:sp>
      <p:pic>
        <p:nvPicPr>
          <p:cNvPr id="12" name="Picture 7" descr="https://jspivey.wikispaces.com/file/view/MussoliniSemi-Profile.jpg/33903583/MussoliniSemi-Profile.jpg"/>
          <p:cNvPicPr>
            <a:picLocks noChangeAspect="1" noChangeArrowheads="1"/>
          </p:cNvPicPr>
          <p:nvPr/>
        </p:nvPicPr>
        <p:blipFill>
          <a:blip r:embed="rId6" cstate="print"/>
          <a:srcRect/>
          <a:stretch>
            <a:fillRect/>
          </a:stretch>
        </p:blipFill>
        <p:spPr bwMode="auto">
          <a:xfrm>
            <a:off x="3932829" y="1683325"/>
            <a:ext cx="1474693" cy="2096414"/>
          </a:xfrm>
          <a:prstGeom prst="rect">
            <a:avLst/>
          </a:prstGeom>
          <a:noFill/>
        </p:spPr>
      </p:pic>
      <p:sp>
        <p:nvSpPr>
          <p:cNvPr id="13" name="Rectangle 12"/>
          <p:cNvSpPr/>
          <p:nvPr/>
        </p:nvSpPr>
        <p:spPr>
          <a:xfrm>
            <a:off x="3991298" y="3892034"/>
            <a:ext cx="1409297" cy="369332"/>
          </a:xfrm>
          <a:prstGeom prst="rect">
            <a:avLst/>
          </a:prstGeom>
        </p:spPr>
        <p:txBody>
          <a:bodyPr wrap="none">
            <a:spAutoFit/>
          </a:bodyPr>
          <a:lstStyle/>
          <a:p>
            <a:r>
              <a:rPr lang="en-US" dirty="0" smtClean="0"/>
              <a:t>B. Mussolini</a:t>
            </a:r>
            <a:endParaRPr lang="en-US" dirty="0"/>
          </a:p>
        </p:txBody>
      </p:sp>
      <p:pic>
        <p:nvPicPr>
          <p:cNvPr id="48130" name="Picture 2" descr="http://thebsreport.files.wordpress.com/2010/04/churchill8.jpg"/>
          <p:cNvPicPr>
            <a:picLocks noChangeAspect="1" noChangeArrowheads="1"/>
          </p:cNvPicPr>
          <p:nvPr/>
        </p:nvPicPr>
        <p:blipFill>
          <a:blip r:embed="rId7" cstate="print"/>
          <a:srcRect/>
          <a:stretch>
            <a:fillRect/>
          </a:stretch>
        </p:blipFill>
        <p:spPr bwMode="auto">
          <a:xfrm>
            <a:off x="5562600" y="2438400"/>
            <a:ext cx="1527922" cy="2057400"/>
          </a:xfrm>
          <a:prstGeom prst="rect">
            <a:avLst/>
          </a:prstGeom>
          <a:noFill/>
        </p:spPr>
      </p:pic>
      <p:sp>
        <p:nvSpPr>
          <p:cNvPr id="16" name="Rectangle 15"/>
          <p:cNvSpPr/>
          <p:nvPr/>
        </p:nvSpPr>
        <p:spPr>
          <a:xfrm>
            <a:off x="5601651" y="4588224"/>
            <a:ext cx="1449820" cy="369332"/>
          </a:xfrm>
          <a:prstGeom prst="rect">
            <a:avLst/>
          </a:prstGeom>
        </p:spPr>
        <p:txBody>
          <a:bodyPr wrap="none">
            <a:spAutoFit/>
          </a:bodyPr>
          <a:lstStyle/>
          <a:p>
            <a:r>
              <a:rPr lang="en-US" dirty="0" smtClean="0"/>
              <a:t>W. Churchill</a:t>
            </a:r>
            <a:endParaRPr lang="en-US" dirty="0"/>
          </a:p>
        </p:txBody>
      </p:sp>
      <p:pic>
        <p:nvPicPr>
          <p:cNvPr id="1026" name="Picture 2" descr="http://t3.gstatic.com/images?q=tbn:ANd9GcSjilCBOtyJ46WImXbwbZfcEVfwQ6xBhIPcxwQ_wFVOV_rZ2E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3200400"/>
            <a:ext cx="16764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262515" y="5442466"/>
            <a:ext cx="1506759" cy="369332"/>
          </a:xfrm>
          <a:prstGeom prst="rect">
            <a:avLst/>
          </a:prstGeom>
        </p:spPr>
        <p:txBody>
          <a:bodyPr wrap="none">
            <a:spAutoFit/>
          </a:bodyPr>
          <a:lstStyle/>
          <a:p>
            <a:r>
              <a:rPr lang="en-US" dirty="0" smtClean="0"/>
              <a:t>H. S. Truman</a:t>
            </a:r>
            <a:endParaRPr lang="en-US" dirty="0"/>
          </a:p>
        </p:txBody>
      </p:sp>
    </p:spTree>
    <p:extLst>
      <p:ext uri="{BB962C8B-B14F-4D97-AF65-F5344CB8AC3E}">
        <p14:creationId xmlns:p14="http://schemas.microsoft.com/office/powerpoint/2010/main" val="31351644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43712"/>
          </a:xfrm>
        </p:spPr>
        <p:txBody>
          <a:bodyPr>
            <a:normAutofit/>
          </a:bodyPr>
          <a:lstStyle/>
          <a:p>
            <a:r>
              <a:rPr lang="en-US" dirty="0" smtClean="0">
                <a:solidFill>
                  <a:srgbClr val="FF0000"/>
                </a:solidFill>
              </a:rPr>
              <a:t>What happened to them?</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t>Roosevelt while at Warm Springs, Georgia, died at 63 years old of a stroke.</a:t>
            </a:r>
          </a:p>
          <a:p>
            <a:r>
              <a:rPr lang="en-US" dirty="0"/>
              <a:t>Stalin died at 73 years old of a stroke.</a:t>
            </a:r>
          </a:p>
          <a:p>
            <a:r>
              <a:rPr lang="en-US" dirty="0"/>
              <a:t>Churchill died at 90 years old of a stroke.</a:t>
            </a:r>
          </a:p>
          <a:p>
            <a:r>
              <a:rPr lang="en-US" dirty="0"/>
              <a:t>Truman died at 88 years old of heart failure.</a:t>
            </a:r>
          </a:p>
          <a:p>
            <a:r>
              <a:rPr lang="en-US" dirty="0"/>
              <a:t>Mussolini (Il Duce) executed by firing squad, body was then hung upside down on meat hooks at a gas station and stoned age 61.</a:t>
            </a:r>
          </a:p>
          <a:p>
            <a:r>
              <a:rPr lang="en-US" dirty="0"/>
              <a:t>Hitler (de Fuhrer) committed suicide in bunker with wife and had bodies burned. He was 55 and she was 33.</a:t>
            </a:r>
          </a:p>
          <a:p>
            <a:r>
              <a:rPr lang="en-US" dirty="0" err="1"/>
              <a:t>Tojo</a:t>
            </a:r>
            <a:r>
              <a:rPr lang="en-US" dirty="0"/>
              <a:t> (the Razor) attempted suicide by shooting himself four times, however the shots missed vital arteries and his heart and so, he pleaded guilty to war crimes. He underwent emergency surgery and was moved to prison. Once he had recovered he was sentenced to death and hanged at age 63.</a:t>
            </a:r>
          </a:p>
        </p:txBody>
      </p:sp>
    </p:spTree>
    <p:extLst>
      <p:ext uri="{BB962C8B-B14F-4D97-AF65-F5344CB8AC3E}">
        <p14:creationId xmlns:p14="http://schemas.microsoft.com/office/powerpoint/2010/main" val="68061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IRON CURTAIN/eastern bloc</a:t>
            </a:r>
            <a:endParaRPr lang="en-US" dirty="0"/>
          </a:p>
        </p:txBody>
      </p:sp>
      <p:sp>
        <p:nvSpPr>
          <p:cNvPr id="3" name="Content Placeholder 2"/>
          <p:cNvSpPr>
            <a:spLocks noGrp="1"/>
          </p:cNvSpPr>
          <p:nvPr>
            <p:ph idx="1"/>
          </p:nvPr>
        </p:nvSpPr>
        <p:spPr>
          <a:xfrm>
            <a:off x="3962400" y="1524000"/>
            <a:ext cx="5105400" cy="5334000"/>
          </a:xfrm>
        </p:spPr>
        <p:txBody>
          <a:bodyPr>
            <a:noAutofit/>
          </a:bodyPr>
          <a:lstStyle/>
          <a:p>
            <a:r>
              <a:rPr lang="en-US" sz="2000" dirty="0" smtClean="0">
                <a:solidFill>
                  <a:schemeClr val="tx1"/>
                </a:solidFill>
              </a:rPr>
              <a:t>Soviet Union became a world power.</a:t>
            </a:r>
          </a:p>
          <a:p>
            <a:r>
              <a:rPr lang="en-US" sz="2000" dirty="0" smtClean="0">
                <a:solidFill>
                  <a:schemeClr val="tx1"/>
                </a:solidFill>
              </a:rPr>
              <a:t>1961 </a:t>
            </a:r>
            <a:r>
              <a:rPr lang="en-US" sz="2000" dirty="0">
                <a:solidFill>
                  <a:schemeClr val="tx1"/>
                </a:solidFill>
              </a:rPr>
              <a:t>Built the Berlin Wall (creating 2 Germanys), creating the IRON CURTAIN.</a:t>
            </a:r>
          </a:p>
          <a:p>
            <a:r>
              <a:rPr lang="en-US" sz="2000" dirty="0">
                <a:solidFill>
                  <a:schemeClr val="tx1"/>
                </a:solidFill>
              </a:rPr>
              <a:t>Soviet Union become leader of the Eastern Bloc (Warsaw </a:t>
            </a:r>
            <a:r>
              <a:rPr lang="en-US" sz="2000" dirty="0" smtClean="0">
                <a:solidFill>
                  <a:schemeClr val="tx1"/>
                </a:solidFill>
              </a:rPr>
              <a:t>Pact: the Communist version of NATO)</a:t>
            </a:r>
            <a:endParaRPr lang="en-US" sz="2000" dirty="0">
              <a:solidFill>
                <a:schemeClr val="tx1"/>
              </a:solidFill>
            </a:endParaRPr>
          </a:p>
          <a:p>
            <a:pPr lvl="0"/>
            <a:r>
              <a:rPr lang="en-US" sz="2000" dirty="0" smtClean="0">
                <a:solidFill>
                  <a:srgbClr val="FF0000"/>
                </a:solidFill>
              </a:rPr>
              <a:t>Cold </a:t>
            </a:r>
            <a:r>
              <a:rPr lang="en-US" sz="2000" dirty="0">
                <a:solidFill>
                  <a:srgbClr val="FF0000"/>
                </a:solidFill>
              </a:rPr>
              <a:t>W</a:t>
            </a:r>
            <a:r>
              <a:rPr lang="en-US" sz="2000" dirty="0" smtClean="0">
                <a:solidFill>
                  <a:srgbClr val="FF0000"/>
                </a:solidFill>
              </a:rPr>
              <a:t>ar </a:t>
            </a:r>
            <a:r>
              <a:rPr lang="en-US" sz="2000" dirty="0" smtClean="0">
                <a:solidFill>
                  <a:schemeClr val="tx1"/>
                </a:solidFill>
              </a:rPr>
              <a:t>began between Soviet Union and USA (</a:t>
            </a:r>
            <a:r>
              <a:rPr lang="en-US" sz="2000" u="sng" dirty="0" smtClean="0">
                <a:solidFill>
                  <a:schemeClr val="tx1"/>
                </a:solidFill>
              </a:rPr>
              <a:t>Superpowers</a:t>
            </a:r>
            <a:r>
              <a:rPr lang="en-US" sz="2000" dirty="0" smtClean="0">
                <a:solidFill>
                  <a:schemeClr val="tx1"/>
                </a:solidFill>
              </a:rPr>
              <a:t>). </a:t>
            </a:r>
          </a:p>
          <a:p>
            <a:pPr lvl="0"/>
            <a:r>
              <a:rPr lang="en-US" sz="2000" dirty="0" smtClean="0">
                <a:solidFill>
                  <a:schemeClr val="tx1"/>
                </a:solidFill>
              </a:rPr>
              <a:t>1970s two leaders (Khrushchev and Brezhnev) tried to expand cultural, domestic, and foreign policies. Unfortunately it did not work. </a:t>
            </a:r>
            <a:r>
              <a:rPr lang="en-US" sz="2000" dirty="0">
                <a:solidFill>
                  <a:schemeClr val="tx1"/>
                </a:solidFill>
              </a:rPr>
              <a:t>Russia spent most of their money on defense and weapons. </a:t>
            </a:r>
            <a:r>
              <a:rPr lang="en-US" sz="2000" dirty="0" smtClean="0">
                <a:solidFill>
                  <a:schemeClr val="tx1"/>
                </a:solidFill>
              </a:rPr>
              <a:t>Russia was going broke competing with the US.</a:t>
            </a:r>
          </a:p>
          <a:p>
            <a:r>
              <a:rPr lang="en-US" sz="2200" dirty="0" smtClean="0">
                <a:solidFill>
                  <a:schemeClr val="tx1"/>
                </a:solidFill>
              </a:rPr>
              <a:t> </a:t>
            </a:r>
            <a:endParaRPr lang="en-US" sz="2200" dirty="0">
              <a:solidFill>
                <a:schemeClr val="tx1"/>
              </a:solidFill>
            </a:endParaRPr>
          </a:p>
        </p:txBody>
      </p:sp>
      <p:pic>
        <p:nvPicPr>
          <p:cNvPr id="2050" name="Picture 2" descr="http://euroheritage.net/khrushchev.jpg"/>
          <p:cNvPicPr>
            <a:picLocks noChangeAspect="1" noChangeArrowheads="1"/>
          </p:cNvPicPr>
          <p:nvPr/>
        </p:nvPicPr>
        <p:blipFill>
          <a:blip r:embed="rId2" cstate="print"/>
          <a:srcRect/>
          <a:stretch>
            <a:fillRect/>
          </a:stretch>
        </p:blipFill>
        <p:spPr bwMode="auto">
          <a:xfrm>
            <a:off x="762000" y="1219200"/>
            <a:ext cx="2962275" cy="2190750"/>
          </a:xfrm>
          <a:prstGeom prst="rect">
            <a:avLst/>
          </a:prstGeom>
          <a:noFill/>
        </p:spPr>
      </p:pic>
      <p:pic>
        <p:nvPicPr>
          <p:cNvPr id="2054" name="Picture 6" descr="http://www.born-today.com/btpix/brezhnev_leonid.jpg"/>
          <p:cNvPicPr>
            <a:picLocks noChangeAspect="1" noChangeArrowheads="1"/>
          </p:cNvPicPr>
          <p:nvPr/>
        </p:nvPicPr>
        <p:blipFill>
          <a:blip r:embed="rId3" cstate="print"/>
          <a:srcRect/>
          <a:stretch>
            <a:fillRect/>
          </a:stretch>
        </p:blipFill>
        <p:spPr bwMode="auto">
          <a:xfrm>
            <a:off x="1752600" y="3733800"/>
            <a:ext cx="2276475" cy="2857500"/>
          </a:xfrm>
          <a:prstGeom prst="rect">
            <a:avLst/>
          </a:prstGeom>
          <a:noFill/>
        </p:spPr>
      </p:pic>
      <p:pic>
        <p:nvPicPr>
          <p:cNvPr id="2056" name="Picture 8" descr="http://ordinarycommunity.com/wp-content/uploads/2010/03/USSR.jpg"/>
          <p:cNvPicPr>
            <a:picLocks noChangeAspect="1" noChangeArrowheads="1"/>
          </p:cNvPicPr>
          <p:nvPr/>
        </p:nvPicPr>
        <p:blipFill>
          <a:blip r:embed="rId4" cstate="print"/>
          <a:srcRect/>
          <a:stretch>
            <a:fillRect/>
          </a:stretch>
        </p:blipFill>
        <p:spPr bwMode="auto">
          <a:xfrm>
            <a:off x="109537" y="3276600"/>
            <a:ext cx="2133600" cy="2913286"/>
          </a:xfrm>
          <a:prstGeom prst="rect">
            <a:avLst/>
          </a:prstGeom>
          <a:noFill/>
        </p:spPr>
      </p:pic>
    </p:spTree>
    <p:extLst>
      <p:ext uri="{BB962C8B-B14F-4D97-AF65-F5344CB8AC3E}">
        <p14:creationId xmlns:p14="http://schemas.microsoft.com/office/powerpoint/2010/main" val="1634140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286" y="3752849"/>
            <a:ext cx="3048000" cy="298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5132" y="304800"/>
            <a:ext cx="6629400" cy="838200"/>
          </a:xfrm>
        </p:spPr>
        <p:txBody>
          <a:bodyPr/>
          <a:lstStyle/>
          <a:p>
            <a:pPr algn="ctr"/>
            <a:r>
              <a:rPr lang="en-US" dirty="0" smtClean="0">
                <a:solidFill>
                  <a:srgbClr val="FF0000"/>
                </a:solidFill>
              </a:rPr>
              <a:t>Berlin Wall</a:t>
            </a:r>
            <a:endParaRPr lang="en-US" dirty="0">
              <a:solidFill>
                <a:srgbClr val="FF0000"/>
              </a:solidFill>
            </a:endParaRPr>
          </a:p>
        </p:txBody>
      </p:sp>
      <p:sp>
        <p:nvSpPr>
          <p:cNvPr id="3" name="Content Placeholder 2"/>
          <p:cNvSpPr>
            <a:spLocks noGrp="1"/>
          </p:cNvSpPr>
          <p:nvPr>
            <p:ph idx="1"/>
          </p:nvPr>
        </p:nvSpPr>
        <p:spPr>
          <a:xfrm>
            <a:off x="5602432" y="762000"/>
            <a:ext cx="3385705" cy="3448049"/>
          </a:xfrm>
        </p:spPr>
        <p:txBody>
          <a:bodyPr>
            <a:normAutofit lnSpcReduction="10000"/>
          </a:bodyPr>
          <a:lstStyle/>
          <a:p>
            <a:r>
              <a:rPr lang="en-US" sz="2000" dirty="0" smtClean="0"/>
              <a:t>1949 West Germany and East Germany are created.</a:t>
            </a:r>
          </a:p>
          <a:p>
            <a:r>
              <a:rPr lang="en-US" sz="2000" dirty="0" smtClean="0"/>
              <a:t>1961 Communists build the Berlin Wall </a:t>
            </a:r>
          </a:p>
          <a:p>
            <a:r>
              <a:rPr lang="en-US" sz="2000" dirty="0" smtClean="0"/>
              <a:t>12 feet tall, 4 feet wide, 96 miles long</a:t>
            </a:r>
          </a:p>
          <a:p>
            <a:r>
              <a:rPr lang="en-US" sz="2000" dirty="0" smtClean="0"/>
              <a:t>1989 The Berlin Wall falls (end of the Soviet Union) </a:t>
            </a:r>
          </a:p>
          <a:p>
            <a:r>
              <a:rPr lang="en-US" sz="2000" dirty="0" smtClean="0"/>
              <a:t>Germany reunified</a:t>
            </a:r>
          </a:p>
        </p:txBody>
      </p:sp>
      <p:pic>
        <p:nvPicPr>
          <p:cNvPr id="1026" name="Picture 2" descr="http://www.rnw.nl/data/files/imagecache/must_carry/images/lead/Berlin-Wall-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45" y="1143000"/>
            <a:ext cx="529070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hannel.nationalgeographic.com/staticfiles/NGC/StaticFiles/Images/Show/25xx/252x/2521_Berlin-Wall-6_05320299.jpg"/>
          <p:cNvPicPr>
            <a:picLocks noChangeAspect="1" noChangeArrowheads="1"/>
          </p:cNvPicPr>
          <p:nvPr/>
        </p:nvPicPr>
        <p:blipFill>
          <a:blip r:embed="rId4" cstate="print"/>
          <a:srcRect/>
          <a:stretch>
            <a:fillRect/>
          </a:stretch>
        </p:blipFill>
        <p:spPr bwMode="auto">
          <a:xfrm>
            <a:off x="263236" y="3752849"/>
            <a:ext cx="5067300" cy="2847975"/>
          </a:xfrm>
          <a:prstGeom prst="rect">
            <a:avLst/>
          </a:prstGeom>
          <a:noFill/>
        </p:spPr>
      </p:pic>
    </p:spTree>
    <p:extLst>
      <p:ext uri="{BB962C8B-B14F-4D97-AF65-F5344CB8AC3E}">
        <p14:creationId xmlns:p14="http://schemas.microsoft.com/office/powerpoint/2010/main" val="1889979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789"/>
            <a:ext cx="8686800" cy="838200"/>
          </a:xfrm>
        </p:spPr>
        <p:txBody>
          <a:bodyPr/>
          <a:lstStyle/>
          <a:p>
            <a:r>
              <a:rPr lang="en-US" dirty="0" smtClean="0">
                <a:solidFill>
                  <a:srgbClr val="FF0000"/>
                </a:solidFill>
              </a:rPr>
              <a:t>Russian History </a:t>
            </a:r>
            <a:endParaRPr lang="en-US" dirty="0"/>
          </a:p>
        </p:txBody>
      </p:sp>
      <p:sp>
        <p:nvSpPr>
          <p:cNvPr id="3" name="Content Placeholder 2"/>
          <p:cNvSpPr>
            <a:spLocks noGrp="1"/>
          </p:cNvSpPr>
          <p:nvPr>
            <p:ph idx="1"/>
          </p:nvPr>
        </p:nvSpPr>
        <p:spPr>
          <a:xfrm>
            <a:off x="3556231" y="1752600"/>
            <a:ext cx="5562600" cy="5867400"/>
          </a:xfrm>
        </p:spPr>
        <p:txBody>
          <a:bodyPr>
            <a:noAutofit/>
          </a:bodyPr>
          <a:lstStyle/>
          <a:p>
            <a:pPr lvl="0"/>
            <a:r>
              <a:rPr lang="en-US" sz="2000" dirty="0" smtClean="0">
                <a:solidFill>
                  <a:schemeClr val="tx1"/>
                </a:solidFill>
              </a:rPr>
              <a:t>1985 Mikhail Gorbachev started </a:t>
            </a:r>
            <a:r>
              <a:rPr lang="en-US" sz="2000" b="1" u="sng" dirty="0" smtClean="0">
                <a:solidFill>
                  <a:schemeClr val="tx1"/>
                </a:solidFill>
              </a:rPr>
              <a:t>glasnost </a:t>
            </a:r>
            <a:r>
              <a:rPr lang="en-US" sz="2000" b="1" dirty="0" smtClean="0">
                <a:solidFill>
                  <a:srgbClr val="FF0000"/>
                </a:solidFill>
              </a:rPr>
              <a:t>(openness). </a:t>
            </a:r>
            <a:r>
              <a:rPr lang="en-US" sz="2000" dirty="0" smtClean="0">
                <a:solidFill>
                  <a:schemeClr val="tx1"/>
                </a:solidFill>
              </a:rPr>
              <a:t>He opened up diplomacy and gave people individual rights to speak. </a:t>
            </a:r>
          </a:p>
          <a:p>
            <a:pPr lvl="0"/>
            <a:r>
              <a:rPr lang="en-US" sz="2000" dirty="0" smtClean="0">
                <a:solidFill>
                  <a:schemeClr val="tx1"/>
                </a:solidFill>
              </a:rPr>
              <a:t>1989 first public election since 1917. </a:t>
            </a:r>
          </a:p>
          <a:p>
            <a:pPr lvl="0"/>
            <a:r>
              <a:rPr lang="en-US" sz="2000" dirty="0" smtClean="0">
                <a:solidFill>
                  <a:schemeClr val="tx1"/>
                </a:solidFill>
              </a:rPr>
              <a:t>1991 USSR was ended when the Berlin </a:t>
            </a:r>
            <a:r>
              <a:rPr lang="en-US" sz="2000" dirty="0">
                <a:solidFill>
                  <a:schemeClr val="tx1"/>
                </a:solidFill>
              </a:rPr>
              <a:t>wall came down. </a:t>
            </a:r>
            <a:r>
              <a:rPr lang="en-US" sz="2000" dirty="0" smtClean="0">
                <a:solidFill>
                  <a:schemeClr val="tx1"/>
                </a:solidFill>
              </a:rPr>
              <a:t>Many countries declared their independence (15 countries). The Russian Federation was created.</a:t>
            </a:r>
          </a:p>
          <a:p>
            <a:pPr lvl="0"/>
            <a:r>
              <a:rPr lang="en-US" sz="2000" b="1" dirty="0" smtClean="0">
                <a:solidFill>
                  <a:schemeClr val="tx1"/>
                </a:solidFill>
              </a:rPr>
              <a:t>Some want to be communist again: </a:t>
            </a:r>
            <a:r>
              <a:rPr lang="en-US" sz="2000" dirty="0" smtClean="0">
                <a:solidFill>
                  <a:schemeClr val="tx1"/>
                </a:solidFill>
              </a:rPr>
              <a:t>Life </a:t>
            </a:r>
            <a:r>
              <a:rPr lang="en-US" sz="2000" dirty="0">
                <a:solidFill>
                  <a:schemeClr val="tx1"/>
                </a:solidFill>
              </a:rPr>
              <a:t>for most Russians has not improved. The great majority still struggles to survive, sometimes below the </a:t>
            </a:r>
            <a:r>
              <a:rPr lang="en-US" sz="2000" dirty="0" smtClean="0">
                <a:solidFill>
                  <a:schemeClr val="tx1"/>
                </a:solidFill>
              </a:rPr>
              <a:t>poverty </a:t>
            </a:r>
            <a:r>
              <a:rPr lang="en-US" sz="2000" dirty="0">
                <a:solidFill>
                  <a:schemeClr val="tx1"/>
                </a:solidFill>
              </a:rPr>
              <a:t>level. </a:t>
            </a:r>
          </a:p>
        </p:txBody>
      </p:sp>
      <p:pic>
        <p:nvPicPr>
          <p:cNvPr id="1026" name="Picture 2" descr="http://www.biographyonline.net/politicians/russian/gorbachev.jpg"/>
          <p:cNvPicPr>
            <a:picLocks noChangeAspect="1" noChangeArrowheads="1"/>
          </p:cNvPicPr>
          <p:nvPr/>
        </p:nvPicPr>
        <p:blipFill>
          <a:blip r:embed="rId2" cstate="print"/>
          <a:srcRect/>
          <a:stretch>
            <a:fillRect/>
          </a:stretch>
        </p:blipFill>
        <p:spPr bwMode="auto">
          <a:xfrm>
            <a:off x="609600" y="1143000"/>
            <a:ext cx="2819400" cy="2569766"/>
          </a:xfrm>
          <a:prstGeom prst="rect">
            <a:avLst/>
          </a:prstGeom>
          <a:noFill/>
        </p:spPr>
      </p:pic>
      <p:pic>
        <p:nvPicPr>
          <p:cNvPr id="1028" name="Picture 4" descr="http://www.interpretingpostmodernity.net/images/wall.jpg"/>
          <p:cNvPicPr>
            <a:picLocks noChangeAspect="1" noChangeArrowheads="1"/>
          </p:cNvPicPr>
          <p:nvPr/>
        </p:nvPicPr>
        <p:blipFill>
          <a:blip r:embed="rId3" cstate="print"/>
          <a:srcRect/>
          <a:stretch>
            <a:fillRect/>
          </a:stretch>
        </p:blipFill>
        <p:spPr bwMode="auto">
          <a:xfrm>
            <a:off x="0" y="3712766"/>
            <a:ext cx="3556231" cy="2963526"/>
          </a:xfrm>
          <a:prstGeom prst="rect">
            <a:avLst/>
          </a:prstGeom>
          <a:noFill/>
        </p:spPr>
      </p:pic>
    </p:spTree>
    <p:extLst>
      <p:ext uri="{BB962C8B-B14F-4D97-AF65-F5344CB8AC3E}">
        <p14:creationId xmlns:p14="http://schemas.microsoft.com/office/powerpoint/2010/main" val="3580733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descr="http://joeskill.files.wordpress.com/2009/11/manorlif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0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rmeiners.files.wordpress.com/2012/05/anatomy-of-a-cast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1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solidFill>
                  <a:srgbClr val="FF0000"/>
                </a:solidFill>
              </a:rPr>
              <a:t>UK continued:</a:t>
            </a:r>
            <a:endParaRPr lang="en-US" dirty="0">
              <a:solidFill>
                <a:srgbClr val="FF0000"/>
              </a:solidFill>
            </a:endParaRPr>
          </a:p>
        </p:txBody>
      </p:sp>
      <p:sp>
        <p:nvSpPr>
          <p:cNvPr id="3" name="Content Placeholder 2"/>
          <p:cNvSpPr>
            <a:spLocks noGrp="1"/>
          </p:cNvSpPr>
          <p:nvPr>
            <p:ph idx="1"/>
          </p:nvPr>
        </p:nvSpPr>
        <p:spPr>
          <a:xfrm>
            <a:off x="152400" y="1600200"/>
            <a:ext cx="5410200" cy="5181600"/>
          </a:xfrm>
        </p:spPr>
        <p:txBody>
          <a:bodyPr>
            <a:normAutofit/>
          </a:bodyPr>
          <a:lstStyle/>
          <a:p>
            <a:pPr lvl="0"/>
            <a:r>
              <a:rPr lang="en-US" sz="2000" dirty="0" smtClean="0">
                <a:latin typeface="Arial" pitchFamily="34" charset="0"/>
                <a:cs typeface="Arial" pitchFamily="34" charset="0"/>
              </a:rPr>
              <a:t>1139 - 1189 King Henry II reigned. This was the time of the crusades </a:t>
            </a:r>
            <a:r>
              <a:rPr lang="en-US" sz="2000" dirty="0" smtClean="0">
                <a:solidFill>
                  <a:srgbClr val="FF0000"/>
                </a:solidFill>
                <a:latin typeface="Arial" pitchFamily="34" charset="0"/>
                <a:cs typeface="Arial" pitchFamily="34" charset="0"/>
              </a:rPr>
              <a:t>(The Crusades were a series of military campaigns against the Muslims of the Middle East to regain Jerusalem)</a:t>
            </a:r>
            <a:r>
              <a:rPr lang="en-US" sz="2000" dirty="0" smtClean="0">
                <a:latin typeface="Arial" pitchFamily="34" charset="0"/>
                <a:cs typeface="Arial" pitchFamily="34" charset="0"/>
              </a:rPr>
              <a:t> and Robin Hood (the name Robin Hood was given to outlaws, he was just a fictional character) </a:t>
            </a:r>
          </a:p>
          <a:p>
            <a:pPr lvl="0"/>
            <a:r>
              <a:rPr lang="en-US" sz="2000" dirty="0" smtClean="0">
                <a:latin typeface="Arial" pitchFamily="34" charset="0"/>
                <a:cs typeface="Arial" pitchFamily="34" charset="0"/>
              </a:rPr>
              <a:t>1215 the people forced King John to sign the </a:t>
            </a:r>
            <a:r>
              <a:rPr lang="en-US" sz="2000" u="sng" dirty="0" smtClean="0">
                <a:latin typeface="Arial" pitchFamily="34" charset="0"/>
                <a:cs typeface="Arial" pitchFamily="34" charset="0"/>
              </a:rPr>
              <a:t>Magna Carta </a:t>
            </a:r>
            <a:r>
              <a:rPr lang="en-US" sz="2000" dirty="0" smtClean="0">
                <a:solidFill>
                  <a:srgbClr val="FF0000"/>
                </a:solidFill>
                <a:latin typeface="Arial" pitchFamily="34" charset="0"/>
                <a:cs typeface="Arial" pitchFamily="34" charset="0"/>
              </a:rPr>
              <a:t>(limited the king’s powers of taxation and required trials before punishment) </a:t>
            </a:r>
            <a:r>
              <a:rPr lang="en-US" sz="2000" dirty="0" smtClean="0">
                <a:latin typeface="Arial" pitchFamily="34" charset="0"/>
                <a:cs typeface="Arial" pitchFamily="34" charset="0"/>
              </a:rPr>
              <a:t>Began constitutional monarchy.</a:t>
            </a:r>
          </a:p>
          <a:p>
            <a:pPr lvl="0"/>
            <a:r>
              <a:rPr lang="en-US" sz="2000" dirty="0" smtClean="0">
                <a:latin typeface="Arial" pitchFamily="34" charset="0"/>
                <a:cs typeface="Arial" pitchFamily="34" charset="0"/>
              </a:rPr>
              <a:t>Kings believed in </a:t>
            </a:r>
            <a:r>
              <a:rPr lang="en-US" sz="2000" u="sng" dirty="0" smtClean="0">
                <a:latin typeface="Arial" pitchFamily="34" charset="0"/>
                <a:cs typeface="Arial" pitchFamily="34" charset="0"/>
              </a:rPr>
              <a:t>Divine Right</a:t>
            </a:r>
            <a:r>
              <a:rPr lang="en-US" sz="2000"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(God gives them the right to rule.)</a:t>
            </a:r>
          </a:p>
        </p:txBody>
      </p:sp>
      <p:pic>
        <p:nvPicPr>
          <p:cNvPr id="1026" name="Picture 2" descr="Image result for the 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687" y="762000"/>
            <a:ext cx="2809875"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agna car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agna car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4114800"/>
            <a:ext cx="34607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09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81000"/>
            <a:ext cx="8229600" cy="1143000"/>
          </a:xfrm>
        </p:spPr>
        <p:txBody>
          <a:bodyPr/>
          <a:lstStyle/>
          <a:p>
            <a:r>
              <a:rPr lang="en-US" dirty="0" smtClean="0">
                <a:solidFill>
                  <a:srgbClr val="FF0000"/>
                </a:solidFill>
              </a:rPr>
              <a:t>UK continued:</a:t>
            </a:r>
            <a:endParaRPr lang="en-US" dirty="0">
              <a:solidFill>
                <a:srgbClr val="FF0000"/>
              </a:solidFill>
            </a:endParaRPr>
          </a:p>
        </p:txBody>
      </p:sp>
      <p:sp>
        <p:nvSpPr>
          <p:cNvPr id="3" name="Content Placeholder 2"/>
          <p:cNvSpPr>
            <a:spLocks noGrp="1"/>
          </p:cNvSpPr>
          <p:nvPr>
            <p:ph idx="1"/>
          </p:nvPr>
        </p:nvSpPr>
        <p:spPr>
          <a:xfrm>
            <a:off x="4648200" y="1600200"/>
            <a:ext cx="4343400" cy="5105400"/>
          </a:xfrm>
        </p:spPr>
        <p:txBody>
          <a:bodyPr>
            <a:noAutofit/>
          </a:bodyPr>
          <a:lstStyle/>
          <a:p>
            <a:pPr lvl="0"/>
            <a:r>
              <a:rPr lang="en-US" sz="2000" dirty="0" smtClean="0">
                <a:latin typeface="Arial" pitchFamily="34" charset="0"/>
                <a:cs typeface="Arial" pitchFamily="34" charset="0"/>
              </a:rPr>
              <a:t>England controlled Scotland (Scottish people were called </a:t>
            </a:r>
            <a:r>
              <a:rPr lang="en-US" sz="2000" u="sng" dirty="0" smtClean="0">
                <a:latin typeface="Arial" pitchFamily="34" charset="0"/>
                <a:cs typeface="Arial" pitchFamily="34" charset="0"/>
              </a:rPr>
              <a:t>highlanders</a:t>
            </a:r>
            <a:r>
              <a:rPr lang="en-US" sz="2000" dirty="0" smtClean="0">
                <a:latin typeface="Arial" pitchFamily="34" charset="0"/>
                <a:cs typeface="Arial" pitchFamily="34" charset="0"/>
              </a:rPr>
              <a:t>) until 1371</a:t>
            </a:r>
          </a:p>
          <a:p>
            <a:pPr lvl="0"/>
            <a:r>
              <a:rPr lang="en-US" sz="2000" dirty="0" smtClean="0">
                <a:latin typeface="Arial" pitchFamily="34" charset="0"/>
                <a:cs typeface="Arial" pitchFamily="34" charset="0"/>
              </a:rPr>
              <a:t>2 families (1 Scottish and 1 British) married to unite the area, but each area would have their own monarch</a:t>
            </a:r>
          </a:p>
          <a:p>
            <a:pPr lvl="0"/>
            <a:r>
              <a:rPr lang="en-US" sz="2000" dirty="0" smtClean="0">
                <a:latin typeface="Arial" pitchFamily="34" charset="0"/>
                <a:cs typeface="Arial" pitchFamily="34" charset="0"/>
              </a:rPr>
              <a:t>Mary Queen of Scots became queen of Scotland when she was only 1 week old. * Mary’s rule of Scotland was not successful. She was captured, imprisoned and beheaded by her cousin Queen Elizabeth I.</a:t>
            </a:r>
          </a:p>
        </p:txBody>
      </p:sp>
      <p:pic>
        <p:nvPicPr>
          <p:cNvPr id="71682" name="Picture 2" descr="http://www.mcleanscotland.co.uk/images/Mary-queen-of-scots_full.jpg"/>
          <p:cNvPicPr>
            <a:picLocks noChangeAspect="1" noChangeArrowheads="1"/>
          </p:cNvPicPr>
          <p:nvPr/>
        </p:nvPicPr>
        <p:blipFill>
          <a:blip r:embed="rId2" cstate="print"/>
          <a:srcRect/>
          <a:stretch>
            <a:fillRect/>
          </a:stretch>
        </p:blipFill>
        <p:spPr bwMode="auto">
          <a:xfrm>
            <a:off x="228600" y="1752600"/>
            <a:ext cx="4381500" cy="4572000"/>
          </a:xfrm>
          <a:prstGeom prst="rect">
            <a:avLst/>
          </a:prstGeom>
          <a:noFill/>
        </p:spPr>
      </p:pic>
    </p:spTree>
    <p:extLst>
      <p:ext uri="{BB962C8B-B14F-4D97-AF65-F5344CB8AC3E}">
        <p14:creationId xmlns:p14="http://schemas.microsoft.com/office/powerpoint/2010/main" val="3024004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153</TotalTime>
  <Words>3185</Words>
  <Application>Microsoft Office PowerPoint</Application>
  <PresentationFormat>On-screen Show (4:3)</PresentationFormat>
  <Paragraphs>260</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Apothecary</vt:lpstr>
      <vt:lpstr>European History</vt:lpstr>
      <vt:lpstr>History of Northern Europe</vt:lpstr>
      <vt:lpstr>Vikings</vt:lpstr>
      <vt:lpstr>United Kingdom</vt:lpstr>
      <vt:lpstr>PowerPoint Presentation</vt:lpstr>
      <vt:lpstr>PowerPoint Presentation</vt:lpstr>
      <vt:lpstr>PowerPoint Presentation</vt:lpstr>
      <vt:lpstr>UK continued:</vt:lpstr>
      <vt:lpstr>UK continued:</vt:lpstr>
      <vt:lpstr>PowerPoint Presentation</vt:lpstr>
      <vt:lpstr>PowerPoint Presentation</vt:lpstr>
      <vt:lpstr>Bloody Mary</vt:lpstr>
      <vt:lpstr>PowerPoint Presentation</vt:lpstr>
      <vt:lpstr>History of Portugal</vt:lpstr>
      <vt:lpstr>History of Portugal</vt:lpstr>
      <vt:lpstr>History of  Italy</vt:lpstr>
      <vt:lpstr>History of Italy</vt:lpstr>
      <vt:lpstr>French Revolution</vt:lpstr>
      <vt:lpstr>French Revolution</vt:lpstr>
      <vt:lpstr>Russian History</vt:lpstr>
      <vt:lpstr>Russian History</vt:lpstr>
      <vt:lpstr>Russian History </vt:lpstr>
      <vt:lpstr>Russian Revolution</vt:lpstr>
      <vt:lpstr>USSR</vt:lpstr>
      <vt:lpstr>Pre and Post WWI Europe</vt:lpstr>
      <vt:lpstr>WWI</vt:lpstr>
      <vt:lpstr>WWI</vt:lpstr>
      <vt:lpstr>Inventions of WWI</vt:lpstr>
      <vt:lpstr>  </vt:lpstr>
      <vt:lpstr>Pre and Post WWI Europe</vt:lpstr>
      <vt:lpstr>Russian History</vt:lpstr>
      <vt:lpstr>Adolph Hitler and the Swastika</vt:lpstr>
      <vt:lpstr>WWII</vt:lpstr>
      <vt:lpstr>WWII</vt:lpstr>
      <vt:lpstr>WWII</vt:lpstr>
      <vt:lpstr>Pearl Harbor before the attack</vt:lpstr>
      <vt:lpstr>Attack on Pearl Harbor</vt:lpstr>
      <vt:lpstr>Attack on Pearl Harbor</vt:lpstr>
      <vt:lpstr>PowerPoint Presentation</vt:lpstr>
      <vt:lpstr>Attack on Pearl Harbor</vt:lpstr>
      <vt:lpstr>Kamikaze Pilots</vt:lpstr>
      <vt:lpstr>Kamikaze  Pilots</vt:lpstr>
      <vt:lpstr>After the attack on Pearl Harbor</vt:lpstr>
      <vt:lpstr>After the attack on Pearl Harbor</vt:lpstr>
      <vt:lpstr> USS Arizona: the resting place of 1102 of the 1177 who died on the ship</vt:lpstr>
      <vt:lpstr>WWII</vt:lpstr>
      <vt:lpstr>The Atomic Bomb and Japan</vt:lpstr>
      <vt:lpstr>The Atomic Bombs Little Boy – Hiroshima Fat Man - Nagasaki</vt:lpstr>
      <vt:lpstr>Hiroshima before the Bomb</vt:lpstr>
      <vt:lpstr>Hiroshima after the Bomb</vt:lpstr>
      <vt:lpstr>PowerPoint Presentation</vt:lpstr>
      <vt:lpstr>PowerPoint Presentation</vt:lpstr>
      <vt:lpstr>PowerPoint Presentation</vt:lpstr>
      <vt:lpstr>Leaders of WWII</vt:lpstr>
      <vt:lpstr>What happened to them?</vt:lpstr>
      <vt:lpstr>IRON CURTAIN/eastern bloc</vt:lpstr>
      <vt:lpstr>Berlin Wall</vt:lpstr>
      <vt:lpstr>Russian History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History</dc:title>
  <dc:creator>mike wheeler</dc:creator>
  <cp:lastModifiedBy>mike wheeler</cp:lastModifiedBy>
  <cp:revision>16</cp:revision>
  <dcterms:created xsi:type="dcterms:W3CDTF">2016-10-13T15:57:06Z</dcterms:created>
  <dcterms:modified xsi:type="dcterms:W3CDTF">2016-10-14T15:32:13Z</dcterms:modified>
</cp:coreProperties>
</file>