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4" r:id="rId6"/>
    <p:sldId id="260" r:id="rId7"/>
    <p:sldId id="267" r:id="rId8"/>
    <p:sldId id="268" r:id="rId9"/>
    <p:sldId id="275" r:id="rId10"/>
    <p:sldId id="284" r:id="rId11"/>
    <p:sldId id="285" r:id="rId12"/>
    <p:sldId id="262" r:id="rId13"/>
    <p:sldId id="279" r:id="rId14"/>
    <p:sldId id="280" r:id="rId15"/>
    <p:sldId id="271" r:id="rId16"/>
    <p:sldId id="281" r:id="rId17"/>
    <p:sldId id="282" r:id="rId18"/>
    <p:sldId id="28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AE0D3F5-D693-4E6C-AD00-BA9748D5FBE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5BA2476-C503-4E79-9D68-AE258A0D75B0}"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E0D3F5-D693-4E6C-AD00-BA9748D5FBE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A2476-C503-4E79-9D68-AE258A0D75B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E0D3F5-D693-4E6C-AD00-BA9748D5FBE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A2476-C503-4E79-9D68-AE258A0D75B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E0D3F5-D693-4E6C-AD00-BA9748D5FBE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A2476-C503-4E79-9D68-AE258A0D75B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AE0D3F5-D693-4E6C-AD00-BA9748D5FBED}" type="datetimeFigureOut">
              <a:rPr lang="en-US" smtClean="0"/>
              <a:t>1/15/2017</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A2476-C503-4E79-9D68-AE258A0D75B0}"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E0D3F5-D693-4E6C-AD00-BA9748D5FBE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BA2476-C503-4E79-9D68-AE258A0D75B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E0D3F5-D693-4E6C-AD00-BA9748D5FBE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BA2476-C503-4E79-9D68-AE258A0D75B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E0D3F5-D693-4E6C-AD00-BA9748D5FBE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BA2476-C503-4E79-9D68-AE258A0D75B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AE0D3F5-D693-4E6C-AD00-BA9748D5FBE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BA2476-C503-4E79-9D68-AE258A0D75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E0D3F5-D693-4E6C-AD00-BA9748D5FBE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BA2476-C503-4E79-9D68-AE258A0D75B0}"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CAE0D3F5-D693-4E6C-AD00-BA9748D5FBED}" type="datetimeFigureOut">
              <a:rPr lang="en-US" smtClean="0"/>
              <a:t>1/15/2017</a:t>
            </a:fld>
            <a:endParaRPr lang="en-US"/>
          </a:p>
        </p:txBody>
      </p:sp>
      <p:sp>
        <p:nvSpPr>
          <p:cNvPr id="7" name="Slide Number Placeholder 6"/>
          <p:cNvSpPr>
            <a:spLocks noGrp="1"/>
          </p:cNvSpPr>
          <p:nvPr>
            <p:ph type="sldNum" sz="quarter" idx="12"/>
          </p:nvPr>
        </p:nvSpPr>
        <p:spPr/>
        <p:txBody>
          <a:bodyPr/>
          <a:lstStyle/>
          <a:p>
            <a:fld id="{B5BA2476-C503-4E79-9D68-AE258A0D75B0}"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CAE0D3F5-D693-4E6C-AD00-BA9748D5FBED}" type="datetimeFigureOut">
              <a:rPr lang="en-US" smtClean="0"/>
              <a:t>1/15/2017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5BA2476-C503-4E79-9D68-AE258A0D75B0}"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hyperlink" Target="../Central%20and%20South%20America/South%20America/Angel%20Falls%20(Venezuela)%20%5bwww.apowersoft.com%5d.mp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smtClean="0">
                <a:solidFill>
                  <a:schemeClr val="tx1"/>
                </a:solidFill>
              </a:rPr>
              <a:t>Geography of </a:t>
            </a:r>
            <a:br>
              <a:rPr lang="en-US" dirty="0" smtClean="0">
                <a:solidFill>
                  <a:schemeClr val="tx1"/>
                </a:solidFill>
              </a:rPr>
            </a:br>
            <a:r>
              <a:rPr lang="en-US" dirty="0" smtClean="0">
                <a:solidFill>
                  <a:schemeClr val="tx1"/>
                </a:solidFill>
              </a:rPr>
              <a:t>Latin America</a:t>
            </a:r>
            <a:endParaRPr lang="en-US" dirty="0">
              <a:solidFill>
                <a:schemeClr val="tx1"/>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28600"/>
            <a:ext cx="323850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4679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Partner Work</a:t>
            </a:r>
            <a:endParaRPr lang="en-US" dirty="0">
              <a:solidFill>
                <a:schemeClr val="tx1"/>
              </a:solidFill>
            </a:endParaRPr>
          </a:p>
        </p:txBody>
      </p:sp>
      <p:sp>
        <p:nvSpPr>
          <p:cNvPr id="3" name="Content Placeholder 2"/>
          <p:cNvSpPr>
            <a:spLocks noGrp="1"/>
          </p:cNvSpPr>
          <p:nvPr>
            <p:ph idx="1"/>
          </p:nvPr>
        </p:nvSpPr>
        <p:spPr/>
        <p:txBody>
          <a:bodyPr/>
          <a:lstStyle/>
          <a:p>
            <a:r>
              <a:rPr lang="en-US" sz="3600" dirty="0" smtClean="0"/>
              <a:t>How does climate, resources, and location affect where the population live?</a:t>
            </a:r>
          </a:p>
          <a:p>
            <a:pPr marL="114300" indent="0">
              <a:buNone/>
            </a:pPr>
            <a:endParaRPr lang="en-US" dirty="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810000"/>
            <a:ext cx="428625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2648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Land Use</a:t>
            </a:r>
            <a:endParaRPr lang="en-US" dirty="0">
              <a:solidFill>
                <a:srgbClr val="FF0000"/>
              </a:solidFill>
            </a:endParaRPr>
          </a:p>
        </p:txBody>
      </p:sp>
      <p:sp>
        <p:nvSpPr>
          <p:cNvPr id="3" name="Content Placeholder 2"/>
          <p:cNvSpPr>
            <a:spLocks noGrp="1"/>
          </p:cNvSpPr>
          <p:nvPr>
            <p:ph idx="1"/>
          </p:nvPr>
        </p:nvSpPr>
        <p:spPr>
          <a:xfrm>
            <a:off x="152400" y="1600200"/>
            <a:ext cx="8763000" cy="4953000"/>
          </a:xfrm>
        </p:spPr>
        <p:txBody>
          <a:bodyPr>
            <a:normAutofit/>
          </a:bodyPr>
          <a:lstStyle/>
          <a:p>
            <a:r>
              <a:rPr lang="en-US" dirty="0" smtClean="0">
                <a:solidFill>
                  <a:schemeClr val="tx1"/>
                </a:solidFill>
                <a:latin typeface="Arial" panose="020B0604020202020204" pitchFamily="34" charset="0"/>
                <a:cs typeface="Arial" panose="020B0604020202020204" pitchFamily="34" charset="0"/>
              </a:rPr>
              <a:t>Mexico and South America: </a:t>
            </a:r>
            <a:r>
              <a:rPr lang="en-US" dirty="0" smtClean="0">
                <a:solidFill>
                  <a:srgbClr val="FF0000"/>
                </a:solidFill>
                <a:latin typeface="Arial" panose="020B0604020202020204" pitchFamily="34" charset="0"/>
                <a:cs typeface="Arial" panose="020B0604020202020204" pitchFamily="34" charset="0"/>
              </a:rPr>
              <a:t>oil</a:t>
            </a:r>
            <a:r>
              <a:rPr lang="en-US" dirty="0">
                <a:solidFill>
                  <a:schemeClr val="tx1"/>
                </a:solidFill>
                <a:latin typeface="Arial" panose="020B0604020202020204" pitchFamily="34" charset="0"/>
                <a:cs typeface="Arial" panose="020B0604020202020204" pitchFamily="34" charset="0"/>
              </a:rPr>
              <a:t>, natural gas, silver, gold, </a:t>
            </a:r>
            <a:r>
              <a:rPr lang="en-US" dirty="0" smtClean="0">
                <a:solidFill>
                  <a:schemeClr val="tx1"/>
                </a:solidFill>
                <a:latin typeface="Arial" panose="020B0604020202020204" pitchFamily="34" charset="0"/>
                <a:cs typeface="Arial" panose="020B0604020202020204" pitchFamily="34" charset="0"/>
              </a:rPr>
              <a:t>copper, iron, coal (More mining, drilling, industry)</a:t>
            </a:r>
            <a:endParaRPr lang="en-US" dirty="0">
              <a:solidFill>
                <a:schemeClr val="tx1"/>
              </a:solidFill>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Central America and Caribbean: </a:t>
            </a:r>
            <a:r>
              <a:rPr lang="en-US" dirty="0">
                <a:solidFill>
                  <a:schemeClr val="tx1"/>
                </a:solidFill>
                <a:latin typeface="Arial" panose="020B0604020202020204" pitchFamily="34" charset="0"/>
                <a:cs typeface="Arial" panose="020B0604020202020204" pitchFamily="34" charset="0"/>
              </a:rPr>
              <a:t>coffee, cotton, </a:t>
            </a:r>
            <a:r>
              <a:rPr lang="en-US" dirty="0">
                <a:solidFill>
                  <a:srgbClr val="FF0000"/>
                </a:solidFill>
                <a:latin typeface="Arial" panose="020B0604020202020204" pitchFamily="34" charset="0"/>
                <a:cs typeface="Arial" panose="020B0604020202020204" pitchFamily="34" charset="0"/>
              </a:rPr>
              <a:t>sugar cane</a:t>
            </a:r>
            <a:r>
              <a:rPr lang="en-US" dirty="0">
                <a:solidFill>
                  <a:schemeClr val="tx1"/>
                </a:solidFill>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bananas</a:t>
            </a:r>
            <a:r>
              <a:rPr lang="en-US" dirty="0">
                <a:solidFill>
                  <a:schemeClr val="tx1"/>
                </a:solidFill>
                <a:latin typeface="Arial" panose="020B0604020202020204" pitchFamily="34" charset="0"/>
                <a:cs typeface="Arial" panose="020B0604020202020204" pitchFamily="34" charset="0"/>
              </a:rPr>
              <a:t>, cacao trees </a:t>
            </a:r>
            <a:r>
              <a:rPr lang="en-US" dirty="0" smtClean="0">
                <a:solidFill>
                  <a:schemeClr val="tx1"/>
                </a:solidFill>
                <a:latin typeface="Arial" panose="020B0604020202020204" pitchFamily="34" charset="0"/>
                <a:cs typeface="Arial" panose="020B0604020202020204" pitchFamily="34" charset="0"/>
              </a:rPr>
              <a:t>(More agriculture)</a:t>
            </a:r>
            <a:endParaRPr lang="en-US" dirty="0">
              <a:solidFill>
                <a:schemeClr val="tx1"/>
              </a:solidFill>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Hydroelectricity: </a:t>
            </a:r>
            <a:r>
              <a:rPr lang="en-US" dirty="0">
                <a:solidFill>
                  <a:schemeClr val="tx1"/>
                </a:solidFill>
                <a:latin typeface="Arial" panose="020B0604020202020204" pitchFamily="34" charset="0"/>
                <a:cs typeface="Arial" panose="020B0604020202020204" pitchFamily="34" charset="0"/>
              </a:rPr>
              <a:t>using energy of flowing water to produce power </a:t>
            </a:r>
            <a:endParaRPr lang="en-US" dirty="0" smtClean="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038600"/>
            <a:ext cx="3127795" cy="175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886200"/>
            <a:ext cx="3448050" cy="1849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5105400"/>
            <a:ext cx="2752725"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693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067800" cy="990600"/>
          </a:xfrm>
        </p:spPr>
        <p:txBody>
          <a:bodyPr>
            <a:normAutofit/>
          </a:bodyPr>
          <a:lstStyle/>
          <a:p>
            <a:pPr algn="ctr"/>
            <a:r>
              <a:rPr lang="en-US" sz="3200" dirty="0" smtClean="0">
                <a:solidFill>
                  <a:srgbClr val="FF0000"/>
                </a:solidFill>
              </a:rPr>
              <a:t>Human/Environment Interaction </a:t>
            </a:r>
            <a:endParaRPr lang="en-US" sz="3200" dirty="0">
              <a:solidFill>
                <a:srgbClr val="FF0000"/>
              </a:solidFill>
            </a:endParaRPr>
          </a:p>
        </p:txBody>
      </p:sp>
      <p:sp>
        <p:nvSpPr>
          <p:cNvPr id="3" name="Content Placeholder 2"/>
          <p:cNvSpPr>
            <a:spLocks noGrp="1"/>
          </p:cNvSpPr>
          <p:nvPr>
            <p:ph idx="1"/>
          </p:nvPr>
        </p:nvSpPr>
        <p:spPr>
          <a:xfrm>
            <a:off x="228600" y="1600200"/>
            <a:ext cx="8839200" cy="5257800"/>
          </a:xfrm>
        </p:spPr>
        <p:txBody>
          <a:bodyPr>
            <a:normAutofit/>
          </a:bodyPr>
          <a:lstStyle/>
          <a:p>
            <a:r>
              <a:rPr lang="en-US" dirty="0" smtClean="0">
                <a:solidFill>
                  <a:schemeClr val="tx1"/>
                </a:solidFill>
                <a:latin typeface="Arial" pitchFamily="34" charset="0"/>
                <a:cs typeface="Arial" pitchFamily="34" charset="0"/>
              </a:rPr>
              <a:t>78% urban </a:t>
            </a:r>
            <a:r>
              <a:rPr lang="en-US" dirty="0" smtClean="0">
                <a:solidFill>
                  <a:srgbClr val="FF0000"/>
                </a:solidFill>
                <a:latin typeface="Arial" pitchFamily="34" charset="0"/>
                <a:cs typeface="Arial" pitchFamily="34" charset="0"/>
              </a:rPr>
              <a:t>(Mexico City has a population of 21,200,000) </a:t>
            </a:r>
          </a:p>
          <a:p>
            <a:r>
              <a:rPr lang="en-US" dirty="0">
                <a:solidFill>
                  <a:schemeClr val="tx1"/>
                </a:solidFill>
                <a:latin typeface="Arial" panose="020B0604020202020204" pitchFamily="34" charset="0"/>
                <a:cs typeface="Arial" panose="020B0604020202020204" pitchFamily="34" charset="0"/>
              </a:rPr>
              <a:t>raw sewage and industrial materials polluting rivers in urban areas</a:t>
            </a:r>
          </a:p>
          <a:p>
            <a:r>
              <a:rPr lang="en-US" dirty="0">
                <a:solidFill>
                  <a:schemeClr val="tx1"/>
                </a:solidFill>
                <a:latin typeface="Arial" panose="020B0604020202020204" pitchFamily="34" charset="0"/>
                <a:cs typeface="Arial" panose="020B0604020202020204" pitchFamily="34" charset="0"/>
              </a:rPr>
              <a:t>natural fresh water resources scarce and polluted</a:t>
            </a:r>
          </a:p>
          <a:p>
            <a:r>
              <a:rPr lang="en-US" dirty="0" smtClean="0">
                <a:solidFill>
                  <a:schemeClr val="tx1"/>
                </a:solidFill>
                <a:latin typeface="Arial" panose="020B0604020202020204" pitchFamily="34" charset="0"/>
                <a:cs typeface="Arial" panose="020B0604020202020204" pitchFamily="34" charset="0"/>
              </a:rPr>
              <a:t>Mexico </a:t>
            </a:r>
            <a:r>
              <a:rPr lang="en-US" dirty="0">
                <a:solidFill>
                  <a:schemeClr val="tx1"/>
                </a:solidFill>
                <a:latin typeface="Arial" panose="020B0604020202020204" pitchFamily="34" charset="0"/>
                <a:cs typeface="Arial" panose="020B0604020202020204" pitchFamily="34" charset="0"/>
              </a:rPr>
              <a:t>City </a:t>
            </a:r>
            <a:r>
              <a:rPr lang="en-US" dirty="0" smtClean="0">
                <a:solidFill>
                  <a:schemeClr val="tx1"/>
                </a:solidFill>
                <a:latin typeface="Arial" panose="020B0604020202020204" pitchFamily="34" charset="0"/>
                <a:cs typeface="Arial" panose="020B0604020202020204" pitchFamily="34" charset="0"/>
              </a:rPr>
              <a:t>is listed as one of the </a:t>
            </a:r>
            <a:r>
              <a:rPr lang="en-US" dirty="0">
                <a:solidFill>
                  <a:schemeClr val="tx1"/>
                </a:solidFill>
                <a:latin typeface="Arial" panose="020B0604020202020204" pitchFamily="34" charset="0"/>
                <a:cs typeface="Arial" panose="020B0604020202020204" pitchFamily="34" charset="0"/>
              </a:rPr>
              <a:t>most polluted places on the </a:t>
            </a:r>
            <a:r>
              <a:rPr lang="en-US" dirty="0" smtClean="0">
                <a:solidFill>
                  <a:schemeClr val="tx1"/>
                </a:solidFill>
                <a:latin typeface="Arial" panose="020B0604020202020204" pitchFamily="34" charset="0"/>
                <a:cs typeface="Arial" panose="020B0604020202020204" pitchFamily="34" charset="0"/>
              </a:rPr>
              <a:t>planet. Its pollution </a:t>
            </a:r>
            <a:r>
              <a:rPr lang="en-US" dirty="0">
                <a:solidFill>
                  <a:schemeClr val="tx1"/>
                </a:solidFill>
                <a:latin typeface="Arial" panose="020B0604020202020204" pitchFamily="34" charset="0"/>
                <a:cs typeface="Arial" panose="020B0604020202020204" pitchFamily="34" charset="0"/>
              </a:rPr>
              <a:t>was thought to cause 1,000 deaths and 35,000 hospitalizations per year</a:t>
            </a:r>
            <a:r>
              <a:rPr lang="en-US" dirty="0" smtClean="0">
                <a:solidFill>
                  <a:schemeClr val="tx1"/>
                </a:solidFill>
                <a:latin typeface="Arial" panose="020B0604020202020204" pitchFamily="34" charset="0"/>
                <a:cs typeface="Arial" panose="020B0604020202020204" pitchFamily="34" charset="0"/>
              </a:rPr>
              <a:t>. Things have improved.</a:t>
            </a:r>
            <a:endParaRPr lang="en-US" dirty="0">
              <a:solidFill>
                <a:schemeClr val="tx1"/>
              </a:solidFill>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Air </a:t>
            </a:r>
            <a:r>
              <a:rPr lang="en-US" dirty="0">
                <a:solidFill>
                  <a:schemeClr val="tx1"/>
                </a:solidFill>
                <a:latin typeface="Arial" panose="020B0604020202020204" pitchFamily="34" charset="0"/>
                <a:cs typeface="Arial" panose="020B0604020202020204" pitchFamily="34" charset="0"/>
              </a:rPr>
              <a:t>pollution </a:t>
            </a:r>
            <a:r>
              <a:rPr lang="en-US" dirty="0" smtClean="0">
                <a:solidFill>
                  <a:srgbClr val="FF0000"/>
                </a:solidFill>
                <a:latin typeface="Arial" panose="020B0604020202020204" pitchFamily="34" charset="0"/>
                <a:cs typeface="Arial" panose="020B0604020202020204" pitchFamily="34" charset="0"/>
              </a:rPr>
              <a:t>(Many cars </a:t>
            </a:r>
            <a:r>
              <a:rPr lang="en-US" dirty="0">
                <a:solidFill>
                  <a:srgbClr val="FF0000"/>
                </a:solidFill>
                <a:latin typeface="Arial" panose="020B0604020202020204" pitchFamily="34" charset="0"/>
                <a:cs typeface="Arial" panose="020B0604020202020204" pitchFamily="34" charset="0"/>
              </a:rPr>
              <a:t>don’t have the </a:t>
            </a:r>
            <a:r>
              <a:rPr lang="en-US" dirty="0" smtClean="0">
                <a:solidFill>
                  <a:srgbClr val="FF0000"/>
                </a:solidFill>
                <a:latin typeface="Arial" panose="020B0604020202020204" pitchFamily="34" charset="0"/>
                <a:cs typeface="Arial" panose="020B0604020202020204" pitchFamily="34" charset="0"/>
              </a:rPr>
              <a:t>anti-pollution equipment. </a:t>
            </a:r>
            <a:r>
              <a:rPr lang="en-US" dirty="0">
                <a:solidFill>
                  <a:srgbClr val="FF0000"/>
                </a:solidFill>
                <a:latin typeface="Arial" panose="020B0604020202020204" pitchFamily="34" charset="0"/>
                <a:cs typeface="Arial" panose="020B0604020202020204" pitchFamily="34" charset="0"/>
              </a:rPr>
              <a:t>The city is surrounded by mountains, so wind does not push pollutants away</a:t>
            </a:r>
            <a:r>
              <a:rPr lang="en-US" dirty="0" smtClean="0">
                <a:solidFill>
                  <a:srgbClr val="FF0000"/>
                </a:solidFill>
                <a:latin typeface="Arial" panose="020B0604020202020204" pitchFamily="34" charset="0"/>
                <a:cs typeface="Arial" panose="020B0604020202020204" pitchFamily="34" charset="0"/>
              </a:rPr>
              <a:t>.)</a:t>
            </a:r>
            <a:endParaRPr lang="en-US" dirty="0" smtClean="0">
              <a:solidFill>
                <a:schemeClr val="tx1"/>
              </a:solidFill>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Farming and industries are causing </a:t>
            </a:r>
            <a:r>
              <a:rPr lang="en-US" u="sng" dirty="0" smtClean="0">
                <a:solidFill>
                  <a:schemeClr val="tx1"/>
                </a:solidFill>
                <a:latin typeface="Arial" panose="020B0604020202020204" pitchFamily="34" charset="0"/>
                <a:cs typeface="Arial" panose="020B0604020202020204" pitchFamily="34" charset="0"/>
              </a:rPr>
              <a:t>deforestation </a:t>
            </a:r>
            <a:r>
              <a:rPr lang="en-US" dirty="0" smtClean="0">
                <a:solidFill>
                  <a:schemeClr val="tx1"/>
                </a:solidFill>
                <a:latin typeface="Arial" panose="020B0604020202020204" pitchFamily="34" charset="0"/>
                <a:cs typeface="Arial" panose="020B0604020202020204" pitchFamily="34" charset="0"/>
              </a:rPr>
              <a:t>and</a:t>
            </a:r>
            <a:r>
              <a:rPr lang="en-US" u="sng" dirty="0" smtClean="0">
                <a:solidFill>
                  <a:schemeClr val="tx1"/>
                </a:solidFill>
                <a:latin typeface="Arial" panose="020B0604020202020204" pitchFamily="34" charset="0"/>
                <a:cs typeface="Arial" panose="020B0604020202020204" pitchFamily="34" charset="0"/>
              </a:rPr>
              <a:t> desertification</a:t>
            </a:r>
            <a:endParaRPr lang="en-US" dirty="0" smtClean="0">
              <a:solidFill>
                <a:schemeClr val="tx1"/>
              </a:solidFill>
              <a:latin typeface="Arial" panose="020B0604020202020204" pitchFamily="34" charset="0"/>
              <a:cs typeface="Arial" panose="020B0604020202020204" pitchFamily="34" charset="0"/>
            </a:endParaRPr>
          </a:p>
          <a:p>
            <a:endParaRPr lang="en-US" dirty="0" smtClean="0">
              <a:latin typeface="Arial" pitchFamily="34" charset="0"/>
              <a:cs typeface="Arial" pitchFamily="34" charset="0"/>
            </a:endParaRPr>
          </a:p>
          <a:p>
            <a:endParaRPr lang="en-US" dirty="0" smtClean="0"/>
          </a:p>
          <a:p>
            <a:endParaRPr lang="en-US" dirty="0"/>
          </a:p>
        </p:txBody>
      </p:sp>
    </p:spTree>
    <p:extLst>
      <p:ext uri="{BB962C8B-B14F-4D97-AF65-F5344CB8AC3E}">
        <p14:creationId xmlns:p14="http://schemas.microsoft.com/office/powerpoint/2010/main" val="2392028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Causes of </a:t>
            </a:r>
            <a:br>
              <a:rPr lang="en-US" dirty="0" smtClean="0">
                <a:solidFill>
                  <a:srgbClr val="FF0000"/>
                </a:solidFill>
              </a:rPr>
            </a:br>
            <a:r>
              <a:rPr lang="en-US" dirty="0" smtClean="0">
                <a:solidFill>
                  <a:srgbClr val="FF0000"/>
                </a:solidFill>
              </a:rPr>
              <a:t>Mexico City’s Air pollution</a:t>
            </a:r>
            <a:endParaRPr lang="en-US" dirty="0">
              <a:solidFill>
                <a:srgbClr val="FF0000"/>
              </a:solidFill>
            </a:endParaRPr>
          </a:p>
        </p:txBody>
      </p:sp>
      <p:sp>
        <p:nvSpPr>
          <p:cNvPr id="3" name="Content Placeholder 2"/>
          <p:cNvSpPr>
            <a:spLocks noGrp="1"/>
          </p:cNvSpPr>
          <p:nvPr>
            <p:ph idx="1"/>
          </p:nvPr>
        </p:nvSpPr>
        <p:spPr/>
        <p:txBody>
          <a:bodyPr/>
          <a:lstStyle/>
          <a:p>
            <a:r>
              <a:rPr lang="en-US" dirty="0">
                <a:solidFill>
                  <a:schemeClr val="tx1"/>
                </a:solidFill>
                <a:latin typeface="Arial" panose="020B0604020202020204" pitchFamily="34" charset="0"/>
                <a:cs typeface="Arial" panose="020B0604020202020204" pitchFamily="34" charset="0"/>
              </a:rPr>
              <a:t>The huge population means there are a lot of cars (the emissions cause air pollution). </a:t>
            </a:r>
            <a:endParaRPr lang="en-US" dirty="0" smtClean="0">
              <a:solidFill>
                <a:schemeClr val="tx1"/>
              </a:solidFill>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Many cars are older (less expensive)they run on regular gas (unleaded is cleaner) or they do not have the anti-pollution equipment</a:t>
            </a:r>
          </a:p>
          <a:p>
            <a:r>
              <a:rPr lang="en-US" dirty="0" smtClean="0">
                <a:solidFill>
                  <a:schemeClr val="tx1"/>
                </a:solidFill>
                <a:latin typeface="Arial" panose="020B0604020202020204" pitchFamily="34" charset="0"/>
                <a:cs typeface="Arial" panose="020B0604020202020204" pitchFamily="34" charset="0"/>
              </a:rPr>
              <a:t>The </a:t>
            </a:r>
            <a:r>
              <a:rPr lang="en-US" dirty="0">
                <a:solidFill>
                  <a:schemeClr val="tx1"/>
                </a:solidFill>
                <a:latin typeface="Arial" panose="020B0604020202020204" pitchFamily="34" charset="0"/>
                <a:cs typeface="Arial" panose="020B0604020202020204" pitchFamily="34" charset="0"/>
              </a:rPr>
              <a:t>Sierra Madre mountains surround city &amp; trap in polluted air.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724400"/>
            <a:ext cx="3581400" cy="1844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412758"/>
            <a:ext cx="28956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516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Solutions</a:t>
            </a:r>
            <a:endParaRPr lang="en-US" dirty="0">
              <a:solidFill>
                <a:srgbClr val="FF0000"/>
              </a:solidFill>
            </a:endParaRPr>
          </a:p>
        </p:txBody>
      </p:sp>
      <p:sp>
        <p:nvSpPr>
          <p:cNvPr id="3" name="Content Placeholder 2"/>
          <p:cNvSpPr>
            <a:spLocks noGrp="1"/>
          </p:cNvSpPr>
          <p:nvPr>
            <p:ph idx="1"/>
          </p:nvPr>
        </p:nvSpPr>
        <p:spPr>
          <a:xfrm>
            <a:off x="228600" y="1600200"/>
            <a:ext cx="8686800" cy="4373563"/>
          </a:xfrm>
        </p:spPr>
        <p:txBody>
          <a:bodyPr/>
          <a:lstStyle/>
          <a:p>
            <a:r>
              <a:rPr lang="en-US" dirty="0">
                <a:solidFill>
                  <a:schemeClr val="tx1"/>
                </a:solidFill>
                <a:latin typeface="Arial" panose="020B0604020202020204" pitchFamily="34" charset="0"/>
                <a:cs typeface="Arial" panose="020B0604020202020204" pitchFamily="34" charset="0"/>
              </a:rPr>
              <a:t>To reduce air pollution, the city promotes public transportation (buses, subway, bikes, etc.). </a:t>
            </a:r>
            <a:endParaRPr lang="en-US" dirty="0" smtClean="0">
              <a:solidFill>
                <a:schemeClr val="tx1"/>
              </a:solidFill>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The </a:t>
            </a:r>
            <a:r>
              <a:rPr lang="en-US" dirty="0">
                <a:solidFill>
                  <a:schemeClr val="tx1"/>
                </a:solidFill>
                <a:latin typeface="Arial" panose="020B0604020202020204" pitchFamily="34" charset="0"/>
                <a:cs typeface="Arial" panose="020B0604020202020204" pitchFamily="34" charset="0"/>
              </a:rPr>
              <a:t>city is also testing buses that run on cleaner burning fuels. </a:t>
            </a:r>
            <a:endParaRPr lang="en-US" dirty="0" smtClean="0">
              <a:solidFill>
                <a:schemeClr val="tx1"/>
              </a:solidFill>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There </a:t>
            </a:r>
            <a:r>
              <a:rPr lang="en-US" dirty="0">
                <a:solidFill>
                  <a:schemeClr val="tx1"/>
                </a:solidFill>
                <a:latin typeface="Arial" panose="020B0604020202020204" pitchFamily="34" charset="0"/>
                <a:cs typeface="Arial" panose="020B0604020202020204" pitchFamily="34" charset="0"/>
              </a:rPr>
              <a:t>are new restrictions on car use. </a:t>
            </a:r>
            <a:r>
              <a:rPr lang="en-US" dirty="0" smtClean="0">
                <a:solidFill>
                  <a:schemeClr val="tx1"/>
                </a:solidFill>
                <a:latin typeface="Arial" panose="020B0604020202020204" pitchFamily="34" charset="0"/>
                <a:cs typeface="Arial" panose="020B0604020202020204" pitchFamily="34" charset="0"/>
              </a:rPr>
              <a:t>They are limited days that certain cars can be driven. </a:t>
            </a:r>
            <a:endParaRPr lang="en-US" dirty="0">
              <a:solidFill>
                <a:schemeClr val="tx1"/>
              </a:solidFill>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The </a:t>
            </a:r>
            <a:r>
              <a:rPr lang="en-US" dirty="0">
                <a:solidFill>
                  <a:schemeClr val="tx1"/>
                </a:solidFill>
                <a:latin typeface="Arial" panose="020B0604020202020204" pitchFamily="34" charset="0"/>
                <a:cs typeface="Arial" panose="020B0604020202020204" pitchFamily="34" charset="0"/>
              </a:rPr>
              <a:t>government also holds workshops to teach people about the environment.</a:t>
            </a:r>
            <a:r>
              <a:rPr lang="en-US" dirty="0">
                <a:latin typeface="Arial" panose="020B0604020202020204" pitchFamily="34" charset="0"/>
                <a:cs typeface="Arial" panose="020B0604020202020204" pitchFamily="34" charset="0"/>
              </a:rPr>
              <a:t>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8768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9366" y="4562744"/>
            <a:ext cx="2838451" cy="2128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5105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0" y="1600200"/>
            <a:ext cx="9144000" cy="2616200"/>
          </a:xfrm>
        </p:spPr>
        <p:txBody>
          <a:bodyPr>
            <a:normAutofit fontScale="92500" lnSpcReduction="10000"/>
          </a:bodyPr>
          <a:lstStyle/>
          <a:p>
            <a:pPr eaLnBrk="1" hangingPunct="1">
              <a:defRPr/>
            </a:pPr>
            <a:r>
              <a:rPr lang="en-US" altLang="en-US" sz="2000" dirty="0" smtClean="0">
                <a:solidFill>
                  <a:schemeClr val="tx1"/>
                </a:solidFill>
                <a:latin typeface="Arial" panose="020B0604020202020204" pitchFamily="34" charset="0"/>
                <a:cs typeface="Arial" panose="020B0604020202020204" pitchFamily="34" charset="0"/>
              </a:rPr>
              <a:t>One and one-half acres of rainforest are lost every second due to deforestation.</a:t>
            </a:r>
          </a:p>
          <a:p>
            <a:pPr eaLnBrk="1" hangingPunct="1">
              <a:defRPr/>
            </a:pPr>
            <a:r>
              <a:rPr lang="en-US" altLang="en-US" sz="2000" dirty="0" smtClean="0">
                <a:solidFill>
                  <a:schemeClr val="tx1"/>
                </a:solidFill>
                <a:latin typeface="Arial" panose="020B0604020202020204" pitchFamily="34" charset="0"/>
                <a:cs typeface="Arial" panose="020B0604020202020204" pitchFamily="34" charset="0"/>
              </a:rPr>
              <a:t>Experts estimates that we are losing 137 plant, animal and insect species every single day. That equates to 50,000 species a year. </a:t>
            </a:r>
          </a:p>
          <a:p>
            <a:pPr eaLnBrk="1" hangingPunct="1">
              <a:defRPr/>
            </a:pPr>
            <a:r>
              <a:rPr lang="en-US" altLang="en-US" sz="2000" dirty="0" smtClean="0">
                <a:solidFill>
                  <a:schemeClr val="tx1"/>
                </a:solidFill>
                <a:latin typeface="Arial" panose="020B0604020202020204" pitchFamily="34" charset="0"/>
                <a:cs typeface="Arial" panose="020B0604020202020204" pitchFamily="34" charset="0"/>
              </a:rPr>
              <a:t>As the rainforest species disappear, so do many possible cures for life-threatening diseases. Currently, 121 prescription drugs sold worldwide come from rainforest plants.</a:t>
            </a:r>
          </a:p>
          <a:p>
            <a:pPr>
              <a:defRPr/>
            </a:pPr>
            <a:r>
              <a:rPr lang="en-US" altLang="en-US" sz="2000" dirty="0" smtClean="0">
                <a:solidFill>
                  <a:schemeClr val="tx1"/>
                </a:solidFill>
                <a:latin typeface="Arial" panose="020B0604020202020204" pitchFamily="34" charset="0"/>
                <a:cs typeface="Arial" panose="020B0604020202020204" pitchFamily="34" charset="0"/>
              </a:rPr>
              <a:t>The Amazon Rainforest has been described as the "Lungs of our Planet" because it provides the continuously recycling carbon dioxide into oxygen. More than 20 percent of the world oxygen is produced in the Amazon Rainforest. </a:t>
            </a:r>
          </a:p>
          <a:p>
            <a:pPr marL="0" indent="0" eaLnBrk="1" hangingPunct="1">
              <a:buFont typeface="Wingdings 2" pitchFamily="18" charset="2"/>
              <a:buNone/>
              <a:defRPr/>
            </a:pPr>
            <a:endParaRPr lang="en-US" altLang="en-US" sz="1400" dirty="0" smtClean="0">
              <a:latin typeface="Times New Roman" pitchFamily="18" charset="0"/>
              <a:cs typeface="Times New Roman" pitchFamily="18" charset="0"/>
            </a:endParaRPr>
          </a:p>
        </p:txBody>
      </p:sp>
      <p:sp>
        <p:nvSpPr>
          <p:cNvPr id="38915" name="Rectangle 8"/>
          <p:cNvSpPr>
            <a:spLocks noChangeArrowheads="1"/>
          </p:cNvSpPr>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lgn="ctr">
              <a:spcBef>
                <a:spcPct val="0"/>
              </a:spcBef>
              <a:buClrTx/>
              <a:buSzTx/>
              <a:buFontTx/>
              <a:buNone/>
            </a:pPr>
            <a:r>
              <a:rPr lang="en-US" altLang="en-US" sz="3600" dirty="0" smtClean="0">
                <a:solidFill>
                  <a:srgbClr val="FF0000"/>
                </a:solidFill>
                <a:latin typeface="+mj-lt"/>
              </a:rPr>
              <a:t>Deforestation of the </a:t>
            </a:r>
          </a:p>
          <a:p>
            <a:pPr algn="ctr">
              <a:spcBef>
                <a:spcPct val="0"/>
              </a:spcBef>
              <a:buClrTx/>
              <a:buSzTx/>
              <a:buFontTx/>
              <a:buNone/>
            </a:pPr>
            <a:r>
              <a:rPr lang="en-US" altLang="en-US" sz="3600" dirty="0" smtClean="0">
                <a:solidFill>
                  <a:srgbClr val="FF0000"/>
                </a:solidFill>
                <a:latin typeface="+mj-lt"/>
              </a:rPr>
              <a:t>Amazon </a:t>
            </a:r>
            <a:r>
              <a:rPr lang="en-US" altLang="en-US" sz="3600" dirty="0">
                <a:solidFill>
                  <a:srgbClr val="FF0000"/>
                </a:solidFill>
                <a:latin typeface="+mj-lt"/>
              </a:rPr>
              <a:t>Rain Forest</a:t>
            </a:r>
          </a:p>
        </p:txBody>
      </p:sp>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216400"/>
            <a:ext cx="3919538"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178300"/>
            <a:ext cx="43434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4730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Causes and solutions</a:t>
            </a:r>
            <a:endParaRPr lang="en-US" dirty="0">
              <a:solidFill>
                <a:srgbClr val="FF0000"/>
              </a:solidFill>
            </a:endParaRPr>
          </a:p>
        </p:txBody>
      </p:sp>
      <p:sp>
        <p:nvSpPr>
          <p:cNvPr id="3" name="Content Placeholder 2"/>
          <p:cNvSpPr>
            <a:spLocks noGrp="1"/>
          </p:cNvSpPr>
          <p:nvPr>
            <p:ph idx="1"/>
          </p:nvPr>
        </p:nvSpPr>
        <p:spPr>
          <a:xfrm>
            <a:off x="152400" y="1600200"/>
            <a:ext cx="8839200" cy="5181600"/>
          </a:xfrm>
        </p:spPr>
        <p:txBody>
          <a:bodyPr>
            <a:normAutofit lnSpcReduction="10000"/>
          </a:bodyPr>
          <a:lstStyle/>
          <a:p>
            <a:r>
              <a:rPr lang="en-US" dirty="0" smtClean="0">
                <a:solidFill>
                  <a:srgbClr val="FF0000"/>
                </a:solidFill>
                <a:latin typeface="Arial" panose="020B0604020202020204" pitchFamily="34" charset="0"/>
                <a:cs typeface="Arial" panose="020B0604020202020204" pitchFamily="34" charset="0"/>
              </a:rPr>
              <a:t>Causes:</a:t>
            </a:r>
          </a:p>
          <a:p>
            <a:r>
              <a:rPr lang="en-US" dirty="0" smtClean="0">
                <a:solidFill>
                  <a:schemeClr val="tx1"/>
                </a:solidFill>
                <a:latin typeface="Arial" panose="020B0604020202020204" pitchFamily="34" charset="0"/>
                <a:cs typeface="Arial" panose="020B0604020202020204" pitchFamily="34" charset="0"/>
              </a:rPr>
              <a:t>In </a:t>
            </a:r>
            <a:r>
              <a:rPr lang="en-US" dirty="0">
                <a:solidFill>
                  <a:schemeClr val="tx1"/>
                </a:solidFill>
                <a:latin typeface="Arial" panose="020B0604020202020204" pitchFamily="34" charset="0"/>
                <a:cs typeface="Arial" panose="020B0604020202020204" pitchFamily="34" charset="0"/>
              </a:rPr>
              <a:t>the 1950s, the Brazilian government began building a major highway system. This opened the rain forest to loggers. </a:t>
            </a:r>
            <a:endParaRPr lang="en-US" dirty="0" smtClean="0">
              <a:solidFill>
                <a:schemeClr val="tx1"/>
              </a:solidFill>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Also</a:t>
            </a:r>
            <a:r>
              <a:rPr lang="en-US" dirty="0">
                <a:solidFill>
                  <a:schemeClr val="tx1"/>
                </a:solidFill>
                <a:latin typeface="Arial" panose="020B0604020202020204" pitchFamily="34" charset="0"/>
                <a:cs typeface="Arial" panose="020B0604020202020204" pitchFamily="34" charset="0"/>
              </a:rPr>
              <a:t>, Brazil’s population has increased, and huge parts of the rain forest are being cut down to create farms. </a:t>
            </a:r>
            <a:endParaRPr lang="en-US" dirty="0" smtClean="0">
              <a:solidFill>
                <a:schemeClr val="tx1"/>
              </a:solidFill>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People are raiding the rainforest for profit (animals and plants)</a:t>
            </a:r>
          </a:p>
          <a:p>
            <a:endParaRPr lang="en-US" dirty="0" smtClean="0">
              <a:solidFill>
                <a:schemeClr val="tx1"/>
              </a:solidFill>
              <a:latin typeface="Arial" panose="020B0604020202020204" pitchFamily="34" charset="0"/>
              <a:cs typeface="Arial" panose="020B0604020202020204" pitchFamily="34" charset="0"/>
            </a:endParaRPr>
          </a:p>
          <a:p>
            <a:r>
              <a:rPr lang="en-US" dirty="0" smtClean="0">
                <a:solidFill>
                  <a:srgbClr val="FF0000"/>
                </a:solidFill>
                <a:latin typeface="Arial" panose="020B0604020202020204" pitchFamily="34" charset="0"/>
                <a:cs typeface="Arial" panose="020B0604020202020204" pitchFamily="34" charset="0"/>
              </a:rPr>
              <a:t>Solution:</a:t>
            </a:r>
          </a:p>
          <a:p>
            <a:r>
              <a:rPr lang="en-US" dirty="0">
                <a:solidFill>
                  <a:schemeClr val="tx1"/>
                </a:solidFill>
                <a:latin typeface="Arial" panose="020B0604020202020204" pitchFamily="34" charset="0"/>
                <a:cs typeface="Arial" panose="020B0604020202020204" pitchFamily="34" charset="0"/>
              </a:rPr>
              <a:t>The government is working to fix the deforestation problem by passing laws on cutting down too many </a:t>
            </a:r>
            <a:r>
              <a:rPr lang="en-US" dirty="0" smtClean="0">
                <a:solidFill>
                  <a:schemeClr val="tx1"/>
                </a:solidFill>
                <a:latin typeface="Arial" panose="020B0604020202020204" pitchFamily="34" charset="0"/>
                <a:cs typeface="Arial" panose="020B0604020202020204" pitchFamily="34" charset="0"/>
              </a:rPr>
              <a:t>trees, as well as creating reforestation projects.</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5370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Venezuela Oil Pollution</a:t>
            </a:r>
            <a:endParaRPr lang="en-US" dirty="0">
              <a:solidFill>
                <a:srgbClr val="FF0000"/>
              </a:solidFill>
            </a:endParaRPr>
          </a:p>
        </p:txBody>
      </p:sp>
      <p:sp>
        <p:nvSpPr>
          <p:cNvPr id="3" name="Content Placeholder 2"/>
          <p:cNvSpPr>
            <a:spLocks noGrp="1"/>
          </p:cNvSpPr>
          <p:nvPr>
            <p:ph idx="1"/>
          </p:nvPr>
        </p:nvSpPr>
        <p:spPr>
          <a:xfrm>
            <a:off x="76200" y="1558607"/>
            <a:ext cx="8915400" cy="4373563"/>
          </a:xfrm>
        </p:spPr>
        <p:txBody>
          <a:bodyPr/>
          <a:lstStyle/>
          <a:p>
            <a:r>
              <a:rPr lang="en-US" dirty="0">
                <a:solidFill>
                  <a:schemeClr val="tx1"/>
                </a:solidFill>
                <a:latin typeface="Arial" panose="020B0604020202020204" pitchFamily="34" charset="0"/>
                <a:cs typeface="Arial" panose="020B0604020202020204" pitchFamily="34" charset="0"/>
              </a:rPr>
              <a:t>It’s one of the world’s leading producers of oil. It has been producing oil for about 100 years. Oil production has boosted the economy. It’s the main source of income for many people. </a:t>
            </a:r>
            <a:endParaRPr lang="en-US" dirty="0" smtClean="0">
              <a:solidFill>
                <a:schemeClr val="tx1"/>
              </a:solidFill>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Oil </a:t>
            </a:r>
            <a:r>
              <a:rPr lang="en-US" dirty="0">
                <a:solidFill>
                  <a:schemeClr val="tx1"/>
                </a:solidFill>
                <a:latin typeface="Arial" panose="020B0604020202020204" pitchFamily="34" charset="0"/>
                <a:cs typeface="Arial" panose="020B0604020202020204" pitchFamily="34" charset="0"/>
              </a:rPr>
              <a:t>production results in toxic wastes, air pollution, &amp; oil spills. </a:t>
            </a:r>
            <a:endParaRPr lang="en-US" dirty="0" smtClean="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Money from selling oil is the country’s main source of income. Venezuelans are motivated to keep producing, selling, and burning oil--and polluting— because it boosts their economy. </a:t>
            </a:r>
            <a:endParaRPr lang="en-US" dirty="0" smtClean="0">
              <a:solidFill>
                <a:schemeClr val="tx1"/>
              </a:solidFill>
              <a:latin typeface="Arial" panose="020B0604020202020204" pitchFamily="34" charset="0"/>
              <a:cs typeface="Arial" panose="020B0604020202020204" pitchFamily="34" charset="0"/>
            </a:endParaRP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504531"/>
            <a:ext cx="3158924" cy="207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4541043"/>
            <a:ext cx="2971800" cy="204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1678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Causes and solutions</a:t>
            </a:r>
            <a:endParaRPr lang="en-US" dirty="0">
              <a:solidFill>
                <a:srgbClr val="FF0000"/>
              </a:solidFill>
            </a:endParaRPr>
          </a:p>
        </p:txBody>
      </p:sp>
      <p:sp>
        <p:nvSpPr>
          <p:cNvPr id="3" name="Content Placeholder 2"/>
          <p:cNvSpPr>
            <a:spLocks noGrp="1"/>
          </p:cNvSpPr>
          <p:nvPr>
            <p:ph idx="1"/>
          </p:nvPr>
        </p:nvSpPr>
        <p:spPr>
          <a:xfrm>
            <a:off x="457200" y="1600200"/>
            <a:ext cx="8229600" cy="5181600"/>
          </a:xfrm>
        </p:spPr>
        <p:txBody>
          <a:bodyPr>
            <a:normAutofit fontScale="92500" lnSpcReduction="20000"/>
          </a:bodyPr>
          <a:lstStyle/>
          <a:p>
            <a:r>
              <a:rPr lang="en-US" dirty="0" smtClean="0">
                <a:solidFill>
                  <a:srgbClr val="FF0000"/>
                </a:solidFill>
                <a:latin typeface="Arial" panose="020B0604020202020204" pitchFamily="34" charset="0"/>
                <a:cs typeface="Arial" panose="020B0604020202020204" pitchFamily="34" charset="0"/>
              </a:rPr>
              <a:t>Causes:</a:t>
            </a:r>
          </a:p>
          <a:p>
            <a:r>
              <a:rPr lang="en-US" dirty="0" smtClean="0">
                <a:solidFill>
                  <a:schemeClr val="tx1"/>
                </a:solidFill>
                <a:latin typeface="Arial" panose="020B0604020202020204" pitchFamily="34" charset="0"/>
                <a:cs typeface="Arial" panose="020B0604020202020204" pitchFamily="34" charset="0"/>
              </a:rPr>
              <a:t>Oil </a:t>
            </a:r>
            <a:r>
              <a:rPr lang="en-US" dirty="0">
                <a:solidFill>
                  <a:schemeClr val="tx1"/>
                </a:solidFill>
                <a:latin typeface="Arial" panose="020B0604020202020204" pitchFamily="34" charset="0"/>
                <a:cs typeface="Arial" panose="020B0604020202020204" pitchFamily="34" charset="0"/>
              </a:rPr>
              <a:t>spills have damaged the environment. It also hurts the ability of fishermen to earn a living. </a:t>
            </a:r>
            <a:endParaRPr lang="en-US" dirty="0" smtClean="0">
              <a:solidFill>
                <a:schemeClr val="tx1"/>
              </a:solidFill>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Venezuela </a:t>
            </a:r>
            <a:r>
              <a:rPr lang="en-US" dirty="0">
                <a:solidFill>
                  <a:schemeClr val="tx1"/>
                </a:solidFill>
                <a:latin typeface="Arial" panose="020B0604020202020204" pitchFamily="34" charset="0"/>
                <a:cs typeface="Arial" panose="020B0604020202020204" pitchFamily="34" charset="0"/>
              </a:rPr>
              <a:t>leads South America in the production of carbon dioxide, which is a by- product of burning fossil fuels like natural gas &amp; oil. This can cause breathing problems for children &amp; elderly. It also contributes to global warming. </a:t>
            </a:r>
            <a:endParaRPr lang="en-US" dirty="0" smtClean="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Oil businesses have damaged Lake Maracaibo (largest lake in South America). Large amounts of oil have been removed from the area so the land is changing. The eastern shore of the lake is dropping about three inches a year. The government is having to take precautions to keep water from flooding into nearby towns. </a:t>
            </a:r>
            <a:endParaRPr lang="en-US" dirty="0" smtClean="0">
              <a:solidFill>
                <a:schemeClr val="tx1"/>
              </a:solidFill>
              <a:latin typeface="Arial" panose="020B0604020202020204" pitchFamily="34" charset="0"/>
              <a:cs typeface="Arial" panose="020B0604020202020204" pitchFamily="34" charset="0"/>
            </a:endParaRPr>
          </a:p>
          <a:p>
            <a:r>
              <a:rPr lang="en-US" dirty="0" smtClean="0">
                <a:solidFill>
                  <a:srgbClr val="FF0000"/>
                </a:solidFill>
                <a:latin typeface="Arial" panose="020B0604020202020204" pitchFamily="34" charset="0"/>
                <a:cs typeface="Arial" panose="020B0604020202020204" pitchFamily="34" charset="0"/>
              </a:rPr>
              <a:t>Solutions:</a:t>
            </a:r>
          </a:p>
          <a:p>
            <a:r>
              <a:rPr lang="en-US" dirty="0" smtClean="0">
                <a:solidFill>
                  <a:schemeClr val="tx1"/>
                </a:solidFill>
                <a:latin typeface="Arial" panose="020B0604020202020204" pitchFamily="34" charset="0"/>
                <a:cs typeface="Arial" panose="020B0604020202020204" pitchFamily="34" charset="0"/>
              </a:rPr>
              <a:t>Groups </a:t>
            </a:r>
            <a:r>
              <a:rPr lang="en-US" dirty="0">
                <a:solidFill>
                  <a:schemeClr val="tx1"/>
                </a:solidFill>
                <a:latin typeface="Arial" panose="020B0604020202020204" pitchFamily="34" charset="0"/>
                <a:cs typeface="Arial" panose="020B0604020202020204" pitchFamily="34" charset="0"/>
              </a:rPr>
              <a:t>are calling for renewable energy sources and the clean-up and prevention of pollution. </a:t>
            </a:r>
            <a:endParaRPr lang="en-US"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4294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What is Latin America?</a:t>
            </a:r>
            <a:endParaRPr lang="en-US" dirty="0">
              <a:solidFill>
                <a:schemeClr val="tx1"/>
              </a:solidFill>
            </a:endParaRPr>
          </a:p>
        </p:txBody>
      </p:sp>
      <p:sp>
        <p:nvSpPr>
          <p:cNvPr id="3" name="Content Placeholder 2"/>
          <p:cNvSpPr>
            <a:spLocks noGrp="1"/>
          </p:cNvSpPr>
          <p:nvPr>
            <p:ph idx="1"/>
          </p:nvPr>
        </p:nvSpPr>
        <p:spPr/>
        <p:txBody>
          <a:bodyPr/>
          <a:lstStyle/>
          <a:p>
            <a:r>
              <a:rPr lang="en-US" dirty="0"/>
              <a:t> </a:t>
            </a:r>
            <a:r>
              <a:rPr lang="en-US" b="1" dirty="0"/>
              <a:t>Latin America</a:t>
            </a:r>
            <a:r>
              <a:rPr lang="en-US" dirty="0"/>
              <a:t> </a:t>
            </a:r>
            <a:r>
              <a:rPr lang="en-US" dirty="0" smtClean="0"/>
              <a:t>are the </a:t>
            </a:r>
            <a:r>
              <a:rPr lang="en-US" dirty="0"/>
              <a:t>countries in the Americas south of the United States </a:t>
            </a:r>
            <a:r>
              <a:rPr lang="en-US" dirty="0" smtClean="0"/>
              <a:t>that have </a:t>
            </a:r>
            <a:r>
              <a:rPr lang="en-US" dirty="0"/>
              <a:t>a Romance language (a language derived from </a:t>
            </a:r>
            <a:r>
              <a:rPr lang="en-US" b="1" dirty="0"/>
              <a:t>Latin</a:t>
            </a:r>
            <a:r>
              <a:rPr lang="en-US" dirty="0"/>
              <a:t>) </a:t>
            </a:r>
            <a:r>
              <a:rPr lang="en-US" dirty="0" smtClean="0"/>
              <a:t>such as: </a:t>
            </a:r>
            <a:r>
              <a:rPr lang="en-US" dirty="0"/>
              <a:t>Spanish, </a:t>
            </a:r>
            <a:r>
              <a:rPr lang="en-US" dirty="0" smtClean="0"/>
              <a:t>Portuguese, French </a:t>
            </a:r>
            <a:r>
              <a:rPr lang="en-US" dirty="0"/>
              <a:t>and the </a:t>
            </a:r>
            <a:r>
              <a:rPr lang="en-US" dirty="0" smtClean="0"/>
              <a:t>Creole.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429000"/>
            <a:ext cx="2590800" cy="3066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097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Political Map of Latin America</a:t>
            </a:r>
            <a:endParaRPr lang="en-US" dirty="0">
              <a:solidFill>
                <a:schemeClr val="tx1"/>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00400" y="1676400"/>
            <a:ext cx="5666256"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67652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2482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3810000" cy="1295400"/>
          </a:xfrm>
        </p:spPr>
        <p:txBody>
          <a:bodyPr>
            <a:normAutofit fontScale="90000"/>
          </a:bodyPr>
          <a:lstStyle/>
          <a:p>
            <a:r>
              <a:rPr lang="en-US" dirty="0" smtClean="0">
                <a:solidFill>
                  <a:schemeClr val="tx1"/>
                </a:solidFill>
              </a:rPr>
              <a:t>Physical Map of </a:t>
            </a:r>
            <a:r>
              <a:rPr lang="en-US" dirty="0">
                <a:solidFill>
                  <a:schemeClr val="tx1"/>
                </a:solidFill>
              </a:rPr>
              <a:t>L</a:t>
            </a:r>
            <a:r>
              <a:rPr lang="en-US" dirty="0" smtClean="0">
                <a:solidFill>
                  <a:schemeClr val="tx1"/>
                </a:solidFill>
              </a:rPr>
              <a:t>atin America</a:t>
            </a:r>
            <a:endParaRPr lang="en-US" dirty="0">
              <a:solidFill>
                <a:schemeClr val="tx1"/>
              </a:solidFill>
            </a:endParaRPr>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381000"/>
            <a:ext cx="4744080" cy="632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7" y="1811547"/>
            <a:ext cx="3661682"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7" y="4267200"/>
            <a:ext cx="3810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1356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Facts of Latin America</a:t>
            </a:r>
            <a:endParaRPr lang="en-US" dirty="0">
              <a:solidFill>
                <a:schemeClr val="tx1"/>
              </a:solidFill>
            </a:endParaRPr>
          </a:p>
        </p:txBody>
      </p:sp>
      <p:sp>
        <p:nvSpPr>
          <p:cNvPr id="3" name="Content Placeholder 2"/>
          <p:cNvSpPr>
            <a:spLocks noGrp="1"/>
          </p:cNvSpPr>
          <p:nvPr>
            <p:ph idx="1"/>
          </p:nvPr>
        </p:nvSpPr>
        <p:spPr/>
        <p:txBody>
          <a:bodyPr>
            <a:normAutofit fontScale="92500" lnSpcReduction="20000"/>
          </a:bodyPr>
          <a:lstStyle/>
          <a:p>
            <a:r>
              <a:rPr lang="en-US" altLang="en-US" dirty="0" smtClean="0">
                <a:solidFill>
                  <a:schemeClr val="tx1"/>
                </a:solidFill>
                <a:latin typeface="Arial" charset="0"/>
                <a:cs typeface="Arial" charset="0"/>
              </a:rPr>
              <a:t>2 continents: North America and South America</a:t>
            </a:r>
          </a:p>
          <a:p>
            <a:pPr lvl="1"/>
            <a:r>
              <a:rPr lang="en-US" altLang="en-US" dirty="0" smtClean="0">
                <a:solidFill>
                  <a:schemeClr val="tx1"/>
                </a:solidFill>
                <a:latin typeface="Arial" charset="0"/>
                <a:cs typeface="Arial" charset="0"/>
              </a:rPr>
              <a:t>Central America is not a continent</a:t>
            </a:r>
          </a:p>
          <a:p>
            <a:r>
              <a:rPr lang="en-US" altLang="en-US" dirty="0" smtClean="0">
                <a:solidFill>
                  <a:schemeClr val="tx1"/>
                </a:solidFill>
                <a:latin typeface="Arial" charset="0"/>
                <a:cs typeface="Arial" charset="0"/>
              </a:rPr>
              <a:t>Mexico and Central America:</a:t>
            </a:r>
            <a:r>
              <a:rPr lang="en-US" altLang="en-US" dirty="0" smtClean="0">
                <a:solidFill>
                  <a:schemeClr val="tx1"/>
                </a:solidFill>
              </a:rPr>
              <a:t> </a:t>
            </a:r>
            <a:r>
              <a:rPr lang="en-US" altLang="en-US" dirty="0" smtClean="0">
                <a:solidFill>
                  <a:srgbClr val="FF0000"/>
                </a:solidFill>
                <a:latin typeface="Arial" panose="020B0604020202020204" pitchFamily="34" charset="0"/>
                <a:cs typeface="Arial" panose="020B0604020202020204" pitchFamily="34" charset="0"/>
              </a:rPr>
              <a:t>is an </a:t>
            </a:r>
            <a:r>
              <a:rPr lang="en-US" altLang="en-US" u="sng" dirty="0" smtClean="0">
                <a:solidFill>
                  <a:srgbClr val="FF0000"/>
                </a:solidFill>
                <a:latin typeface="Arial" panose="020B0604020202020204" pitchFamily="34" charset="0"/>
                <a:cs typeface="Arial" panose="020B0604020202020204" pitchFamily="34" charset="0"/>
              </a:rPr>
              <a:t>isthmus </a:t>
            </a:r>
            <a:r>
              <a:rPr lang="en-US" altLang="en-US" dirty="0" smtClean="0">
                <a:solidFill>
                  <a:srgbClr val="FF0000"/>
                </a:solidFill>
                <a:latin typeface="Arial" panose="020B0604020202020204" pitchFamily="34" charset="0"/>
                <a:cs typeface="Arial" panose="020B0604020202020204" pitchFamily="34" charset="0"/>
              </a:rPr>
              <a:t>(small piece of land that connects two larger pieces of land)</a:t>
            </a:r>
          </a:p>
          <a:p>
            <a:pPr lvl="0"/>
            <a:r>
              <a:rPr lang="en-US" dirty="0" smtClean="0">
                <a:solidFill>
                  <a:schemeClr val="tx1"/>
                </a:solidFill>
                <a:latin typeface="Arial" pitchFamily="34" charset="0"/>
                <a:cs typeface="Arial" pitchFamily="34" charset="0"/>
              </a:rPr>
              <a:t>The Caribbean is an </a:t>
            </a:r>
            <a:r>
              <a:rPr lang="en-US" u="sng" dirty="0" smtClean="0">
                <a:solidFill>
                  <a:schemeClr val="tx1"/>
                </a:solidFill>
                <a:latin typeface="Arial" pitchFamily="34" charset="0"/>
                <a:cs typeface="Arial" pitchFamily="34" charset="0"/>
              </a:rPr>
              <a:t>Archipelago</a:t>
            </a:r>
            <a:r>
              <a:rPr lang="en-US" dirty="0" smtClean="0">
                <a:latin typeface="Arial" pitchFamily="34" charset="0"/>
                <a:cs typeface="Arial" pitchFamily="34" charset="0"/>
              </a:rPr>
              <a:t>: </a:t>
            </a:r>
            <a:r>
              <a:rPr lang="en-US" dirty="0" smtClean="0">
                <a:solidFill>
                  <a:srgbClr val="FF0000"/>
                </a:solidFill>
                <a:latin typeface="Arial" pitchFamily="34" charset="0"/>
                <a:cs typeface="Arial" pitchFamily="34" charset="0"/>
              </a:rPr>
              <a:t>a group of islands </a:t>
            </a:r>
          </a:p>
          <a:p>
            <a:pPr lvl="0"/>
            <a:r>
              <a:rPr lang="en-US" dirty="0" smtClean="0">
                <a:solidFill>
                  <a:schemeClr val="tx1"/>
                </a:solidFill>
                <a:latin typeface="Arial" panose="020B0604020202020204" pitchFamily="34" charset="0"/>
                <a:cs typeface="Arial" panose="020B0604020202020204" pitchFamily="34" charset="0"/>
              </a:rPr>
              <a:t>The Andes: World's </a:t>
            </a:r>
            <a:r>
              <a:rPr lang="en-US" dirty="0">
                <a:solidFill>
                  <a:schemeClr val="tx1"/>
                </a:solidFill>
                <a:latin typeface="Arial" panose="020B0604020202020204" pitchFamily="34" charset="0"/>
                <a:cs typeface="Arial" panose="020B0604020202020204" pitchFamily="34" charset="0"/>
              </a:rPr>
              <a:t>longest and second highest mountain </a:t>
            </a:r>
            <a:r>
              <a:rPr lang="en-US" dirty="0" smtClean="0">
                <a:solidFill>
                  <a:schemeClr val="tx1"/>
                </a:solidFill>
                <a:latin typeface="Arial" panose="020B0604020202020204" pitchFamily="34" charset="0"/>
                <a:cs typeface="Arial" panose="020B0604020202020204" pitchFamily="34" charset="0"/>
              </a:rPr>
              <a:t>range</a:t>
            </a:r>
            <a:endParaRPr lang="en-US" dirty="0">
              <a:solidFill>
                <a:schemeClr val="tx1"/>
              </a:solidFill>
              <a:latin typeface="Arial" panose="020B0604020202020204" pitchFamily="34" charset="0"/>
              <a:cs typeface="Arial" panose="020B0604020202020204" pitchFamily="34" charset="0"/>
            </a:endParaRPr>
          </a:p>
          <a:p>
            <a:pPr lvl="0"/>
            <a:r>
              <a:rPr lang="en-US" dirty="0" smtClean="0">
                <a:solidFill>
                  <a:schemeClr val="tx1"/>
                </a:solidFill>
                <a:latin typeface="Arial" panose="020B0604020202020204" pitchFamily="34" charset="0"/>
                <a:cs typeface="Arial" panose="020B0604020202020204" pitchFamily="34" charset="0"/>
              </a:rPr>
              <a:t>The Amazon River: Largest </a:t>
            </a:r>
            <a:r>
              <a:rPr lang="en-US" dirty="0">
                <a:solidFill>
                  <a:schemeClr val="tx1"/>
                </a:solidFill>
                <a:latin typeface="Arial" panose="020B0604020202020204" pitchFamily="34" charset="0"/>
                <a:cs typeface="Arial" panose="020B0604020202020204" pitchFamily="34" charset="0"/>
              </a:rPr>
              <a:t>river in the world.  </a:t>
            </a:r>
            <a:endParaRPr lang="en-US" dirty="0" smtClean="0">
              <a:solidFill>
                <a:schemeClr val="tx1"/>
              </a:solidFill>
              <a:latin typeface="Arial" panose="020B0604020202020204" pitchFamily="34" charset="0"/>
              <a:cs typeface="Arial" panose="020B0604020202020204" pitchFamily="34" charset="0"/>
            </a:endParaRPr>
          </a:p>
          <a:p>
            <a:pPr lvl="0"/>
            <a:r>
              <a:rPr lang="en-US" dirty="0" smtClean="0">
                <a:solidFill>
                  <a:schemeClr val="tx1"/>
                </a:solidFill>
                <a:latin typeface="Arial" panose="020B0604020202020204" pitchFamily="34" charset="0"/>
                <a:cs typeface="Arial" panose="020B0604020202020204" pitchFamily="34" charset="0"/>
              </a:rPr>
              <a:t>The Atacama Desert: World's </a:t>
            </a:r>
            <a:r>
              <a:rPr lang="en-US" dirty="0">
                <a:solidFill>
                  <a:schemeClr val="tx1"/>
                </a:solidFill>
                <a:latin typeface="Arial" panose="020B0604020202020204" pitchFamily="34" charset="0"/>
                <a:cs typeface="Arial" panose="020B0604020202020204" pitchFamily="34" charset="0"/>
              </a:rPr>
              <a:t>driest desert.  </a:t>
            </a:r>
            <a:endParaRPr lang="en-US" dirty="0" smtClean="0">
              <a:solidFill>
                <a:schemeClr val="tx1"/>
              </a:solidFill>
              <a:latin typeface="Arial" panose="020B0604020202020204" pitchFamily="34" charset="0"/>
              <a:cs typeface="Arial" panose="020B0604020202020204" pitchFamily="34" charset="0"/>
            </a:endParaRPr>
          </a:p>
          <a:p>
            <a:pPr lvl="0"/>
            <a:r>
              <a:rPr lang="en-US" dirty="0" smtClean="0">
                <a:solidFill>
                  <a:schemeClr val="tx1"/>
                </a:solidFill>
                <a:latin typeface="Arial" panose="020B0604020202020204" pitchFamily="34" charset="0"/>
                <a:cs typeface="Arial" panose="020B0604020202020204" pitchFamily="34" charset="0"/>
              </a:rPr>
              <a:t>The Amazon Rainforest: World's </a:t>
            </a:r>
            <a:r>
              <a:rPr lang="en-US" dirty="0">
                <a:solidFill>
                  <a:schemeClr val="tx1"/>
                </a:solidFill>
                <a:latin typeface="Arial" panose="020B0604020202020204" pitchFamily="34" charset="0"/>
                <a:cs typeface="Arial" panose="020B0604020202020204" pitchFamily="34" charset="0"/>
              </a:rPr>
              <a:t>largest rainforest, and is the world's greatest storehouse of </a:t>
            </a:r>
            <a:r>
              <a:rPr lang="en-US" dirty="0" smtClean="0">
                <a:solidFill>
                  <a:schemeClr val="tx1"/>
                </a:solidFill>
                <a:latin typeface="Arial" panose="020B0604020202020204" pitchFamily="34" charset="0"/>
                <a:cs typeface="Arial" panose="020B0604020202020204" pitchFamily="34" charset="0"/>
              </a:rPr>
              <a:t>species (plant and animals, largest single area concentration on oxygen) </a:t>
            </a:r>
          </a:p>
          <a:p>
            <a:r>
              <a:rPr lang="en-US" altLang="en-US" u="sng" dirty="0">
                <a:solidFill>
                  <a:srgbClr val="FF0000"/>
                </a:solidFill>
                <a:latin typeface="Arial" panose="020B0604020202020204" pitchFamily="34" charset="0"/>
                <a:cs typeface="Arial" panose="020B0604020202020204" pitchFamily="34" charset="0"/>
                <a:hlinkClick r:id="rId2" action="ppaction://hlinkfile"/>
              </a:rPr>
              <a:t>Angel Falls </a:t>
            </a:r>
            <a:r>
              <a:rPr lang="en-US" altLang="en-US" dirty="0">
                <a:solidFill>
                  <a:schemeClr val="tx1"/>
                </a:solidFill>
                <a:latin typeface="Arial" panose="020B0604020202020204" pitchFamily="34" charset="0"/>
                <a:cs typeface="Arial" panose="020B0604020202020204" pitchFamily="34" charset="0"/>
              </a:rPr>
              <a:t>in Venezuela: 3723ft of uninterrupted waterfall, making it the world's highest</a:t>
            </a:r>
          </a:p>
          <a:p>
            <a:pPr lvl="0"/>
            <a:endParaRPr lang="en-US" dirty="0" smtClean="0">
              <a:solidFill>
                <a:schemeClr val="tx1"/>
              </a:solidFill>
              <a:latin typeface="Arial" pitchFamily="34" charset="0"/>
              <a:cs typeface="Arial" pitchFamily="34" charset="0"/>
            </a:endParaRPr>
          </a:p>
          <a:p>
            <a:endParaRPr lang="en-US" altLang="en-US" dirty="0" smtClean="0">
              <a:solidFill>
                <a:srgbClr val="FF0000"/>
              </a:solidFill>
            </a:endParaRPr>
          </a:p>
          <a:p>
            <a:endParaRPr lang="en-US" dirty="0"/>
          </a:p>
        </p:txBody>
      </p:sp>
    </p:spTree>
    <p:extLst>
      <p:ext uri="{BB962C8B-B14F-4D97-AF65-F5344CB8AC3E}">
        <p14:creationId xmlns:p14="http://schemas.microsoft.com/office/powerpoint/2010/main" val="2744490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Climate of Latin America</a:t>
            </a:r>
            <a:endParaRPr lang="en-US" dirty="0">
              <a:solidFill>
                <a:schemeClr val="tx1"/>
              </a:solidFill>
            </a:endParaRPr>
          </a:p>
        </p:txBody>
      </p:sp>
      <p:sp>
        <p:nvSpPr>
          <p:cNvPr id="3" name="Content Placeholder 2"/>
          <p:cNvSpPr>
            <a:spLocks noGrp="1"/>
          </p:cNvSpPr>
          <p:nvPr>
            <p:ph idx="1"/>
          </p:nvPr>
        </p:nvSpPr>
        <p:spPr>
          <a:xfrm>
            <a:off x="228600" y="1752600"/>
            <a:ext cx="8686800" cy="4373563"/>
          </a:xfrm>
        </p:spPr>
        <p:txBody>
          <a:bodyPr>
            <a:normAutofit fontScale="92500"/>
          </a:bodyPr>
          <a:lstStyle/>
          <a:p>
            <a:r>
              <a:rPr lang="en-US" dirty="0" smtClean="0">
                <a:solidFill>
                  <a:schemeClr val="tx1"/>
                </a:solidFill>
                <a:latin typeface="Arial" pitchFamily="34" charset="0"/>
                <a:cs typeface="Arial" pitchFamily="34" charset="0"/>
              </a:rPr>
              <a:t> </a:t>
            </a:r>
            <a:r>
              <a:rPr lang="en-US" dirty="0">
                <a:solidFill>
                  <a:schemeClr val="tx1"/>
                </a:solidFill>
                <a:latin typeface="Arial" pitchFamily="34" charset="0"/>
                <a:cs typeface="Arial" pitchFamily="34" charset="0"/>
              </a:rPr>
              <a:t>Most of Latin America is located in </a:t>
            </a:r>
            <a:r>
              <a:rPr lang="en-US" dirty="0" smtClean="0">
                <a:solidFill>
                  <a:schemeClr val="tx1"/>
                </a:solidFill>
                <a:latin typeface="Arial" pitchFamily="34" charset="0"/>
                <a:cs typeface="Arial" pitchFamily="34" charset="0"/>
              </a:rPr>
              <a:t>the tropics</a:t>
            </a:r>
          </a:p>
          <a:p>
            <a:pPr lvl="1"/>
            <a:r>
              <a:rPr lang="en-US" dirty="0" smtClean="0">
                <a:solidFill>
                  <a:schemeClr val="tx1"/>
                </a:solidFill>
                <a:latin typeface="Arial" pitchFamily="34" charset="0"/>
                <a:cs typeface="Arial" pitchFamily="34" charset="0"/>
              </a:rPr>
              <a:t>Land </a:t>
            </a:r>
            <a:r>
              <a:rPr lang="en-US" dirty="0">
                <a:solidFill>
                  <a:schemeClr val="tx1"/>
                </a:solidFill>
                <a:latin typeface="Arial" pitchFamily="34" charset="0"/>
                <a:cs typeface="Arial" pitchFamily="34" charset="0"/>
              </a:rPr>
              <a:t>located between the Tropic of </a:t>
            </a:r>
            <a:r>
              <a:rPr lang="en-US" dirty="0" smtClean="0">
                <a:solidFill>
                  <a:schemeClr val="tx1"/>
                </a:solidFill>
                <a:latin typeface="Arial" pitchFamily="34" charset="0"/>
                <a:cs typeface="Arial" pitchFamily="34" charset="0"/>
              </a:rPr>
              <a:t>Cancer (23.5 </a:t>
            </a:r>
            <a:r>
              <a:rPr lang="en-US" dirty="0">
                <a:solidFill>
                  <a:schemeClr val="tx1"/>
                </a:solidFill>
                <a:latin typeface="Arial" pitchFamily="34" charset="0"/>
                <a:cs typeface="Arial" pitchFamily="34" charset="0"/>
              </a:rPr>
              <a:t>N) and the Tropic of Capricorn (</a:t>
            </a:r>
            <a:r>
              <a:rPr lang="en-US" dirty="0" smtClean="0">
                <a:solidFill>
                  <a:schemeClr val="tx1"/>
                </a:solidFill>
                <a:latin typeface="Arial" pitchFamily="34" charset="0"/>
                <a:cs typeface="Arial" pitchFamily="34" charset="0"/>
              </a:rPr>
              <a:t>23.5 </a:t>
            </a:r>
            <a:r>
              <a:rPr lang="en-US" dirty="0">
                <a:solidFill>
                  <a:schemeClr val="tx1"/>
                </a:solidFill>
                <a:latin typeface="Arial" pitchFamily="34" charset="0"/>
                <a:cs typeface="Arial" pitchFamily="34" charset="0"/>
              </a:rPr>
              <a:t>S)</a:t>
            </a:r>
          </a:p>
          <a:p>
            <a:r>
              <a:rPr lang="en-US" dirty="0" smtClean="0">
                <a:solidFill>
                  <a:schemeClr val="tx1"/>
                </a:solidFill>
                <a:latin typeface="Arial" pitchFamily="34" charset="0"/>
                <a:cs typeface="Arial" pitchFamily="34" charset="0"/>
              </a:rPr>
              <a:t>In </a:t>
            </a:r>
            <a:r>
              <a:rPr lang="en-US" dirty="0">
                <a:solidFill>
                  <a:schemeClr val="tx1"/>
                </a:solidFill>
                <a:latin typeface="Arial" pitchFamily="34" charset="0"/>
                <a:cs typeface="Arial" pitchFamily="34" charset="0"/>
              </a:rPr>
              <a:t>the tropics there is not much </a:t>
            </a:r>
            <a:r>
              <a:rPr lang="en-US" dirty="0" smtClean="0">
                <a:solidFill>
                  <a:schemeClr val="tx1"/>
                </a:solidFill>
                <a:latin typeface="Arial" pitchFamily="34" charset="0"/>
                <a:cs typeface="Arial" pitchFamily="34" charset="0"/>
              </a:rPr>
              <a:t>seasonal variation </a:t>
            </a:r>
            <a:r>
              <a:rPr lang="en-US" dirty="0">
                <a:solidFill>
                  <a:schemeClr val="tx1"/>
                </a:solidFill>
                <a:latin typeface="Arial" pitchFamily="34" charset="0"/>
                <a:cs typeface="Arial" pitchFamily="34" charset="0"/>
              </a:rPr>
              <a:t>in temperature</a:t>
            </a:r>
            <a:r>
              <a:rPr lang="en-US" dirty="0" smtClean="0">
                <a:solidFill>
                  <a:schemeClr val="tx1"/>
                </a:solidFill>
                <a:latin typeface="Arial" pitchFamily="34" charset="0"/>
                <a:cs typeface="Arial" pitchFamily="34" charset="0"/>
              </a:rPr>
              <a:t>;</a:t>
            </a:r>
            <a:r>
              <a:rPr lang="en-US" altLang="en-US" dirty="0">
                <a:solidFill>
                  <a:schemeClr val="tx1"/>
                </a:solidFill>
                <a:latin typeface="Arial" panose="020B0604020202020204" pitchFamily="34" charset="0"/>
                <a:cs typeface="Arial" panose="020B0604020202020204" pitchFamily="34" charset="0"/>
              </a:rPr>
              <a:t> </a:t>
            </a:r>
            <a:r>
              <a:rPr lang="en-US" altLang="en-US" dirty="0" smtClean="0">
                <a:solidFill>
                  <a:schemeClr val="tx1"/>
                </a:solidFill>
                <a:latin typeface="Arial" panose="020B0604020202020204" pitchFamily="34" charset="0"/>
                <a:cs typeface="Arial" panose="020B0604020202020204" pitchFamily="34" charset="0"/>
              </a:rPr>
              <a:t>temperature </a:t>
            </a:r>
            <a:r>
              <a:rPr lang="en-US" altLang="en-US" dirty="0">
                <a:solidFill>
                  <a:schemeClr val="tx1"/>
                </a:solidFill>
                <a:latin typeface="Arial" panose="020B0604020202020204" pitchFamily="34" charset="0"/>
                <a:cs typeface="Arial" panose="020B0604020202020204" pitchFamily="34" charset="0"/>
              </a:rPr>
              <a:t>averages 64 ° to 81°F.</a:t>
            </a:r>
            <a:r>
              <a:rPr lang="en-US" dirty="0" smtClean="0">
                <a:solidFill>
                  <a:schemeClr val="tx1"/>
                </a:solidFill>
                <a:latin typeface="Arial" pitchFamily="34" charset="0"/>
                <a:cs typeface="Arial" pitchFamily="34" charset="0"/>
              </a:rPr>
              <a:t> </a:t>
            </a:r>
            <a:r>
              <a:rPr lang="en-US" altLang="en-US" dirty="0" smtClean="0">
                <a:solidFill>
                  <a:schemeClr val="tx1"/>
                </a:solidFill>
                <a:latin typeface="Arial" panose="020B0604020202020204" pitchFamily="34" charset="0"/>
                <a:cs typeface="Arial" panose="020B0604020202020204" pitchFamily="34" charset="0"/>
              </a:rPr>
              <a:t>It </a:t>
            </a:r>
            <a:r>
              <a:rPr lang="en-US" altLang="en-US" dirty="0">
                <a:solidFill>
                  <a:schemeClr val="tx1"/>
                </a:solidFill>
                <a:latin typeface="Arial" panose="020B0604020202020204" pitchFamily="34" charset="0"/>
                <a:cs typeface="Arial" panose="020B0604020202020204" pitchFamily="34" charset="0"/>
              </a:rPr>
              <a:t>has no real winter. </a:t>
            </a:r>
            <a:endParaRPr lang="en-US" dirty="0" smtClean="0">
              <a:solidFill>
                <a:schemeClr val="tx1"/>
              </a:solidFill>
              <a:latin typeface="Arial" pitchFamily="34" charset="0"/>
              <a:cs typeface="Arial" pitchFamily="34" charset="0"/>
            </a:endParaRPr>
          </a:p>
          <a:p>
            <a:r>
              <a:rPr lang="en-US" u="sng" dirty="0" smtClean="0">
                <a:solidFill>
                  <a:schemeClr val="tx1"/>
                </a:solidFill>
                <a:latin typeface="Arial" pitchFamily="34" charset="0"/>
                <a:cs typeface="Arial" pitchFamily="34" charset="0"/>
              </a:rPr>
              <a:t>Desert (arid)</a:t>
            </a:r>
            <a:r>
              <a:rPr lang="en-US" dirty="0" smtClean="0">
                <a:solidFill>
                  <a:schemeClr val="tx1"/>
                </a:solidFill>
                <a:latin typeface="Arial" pitchFamily="34" charset="0"/>
                <a:cs typeface="Arial" pitchFamily="34" charset="0"/>
              </a:rPr>
              <a:t>: </a:t>
            </a:r>
            <a:r>
              <a:rPr lang="en-US" dirty="0" smtClean="0">
                <a:solidFill>
                  <a:srgbClr val="FF0000"/>
                </a:solidFill>
                <a:latin typeface="Arial" pitchFamily="34" charset="0"/>
                <a:cs typeface="Arial" pitchFamily="34" charset="0"/>
              </a:rPr>
              <a:t>a barren area of land where little precipitation occurs, few plants and animals live there </a:t>
            </a:r>
          </a:p>
          <a:p>
            <a:r>
              <a:rPr lang="en-US" u="sng" dirty="0" smtClean="0">
                <a:solidFill>
                  <a:schemeClr val="tx1"/>
                </a:solidFill>
                <a:latin typeface="Arial" pitchFamily="34" charset="0"/>
                <a:cs typeface="Arial" pitchFamily="34" charset="0"/>
              </a:rPr>
              <a:t>Savanna:</a:t>
            </a:r>
            <a:r>
              <a:rPr lang="en-US" dirty="0" smtClean="0">
                <a:solidFill>
                  <a:srgbClr val="FF0000"/>
                </a:solidFill>
                <a:latin typeface="Arial" pitchFamily="34" charset="0"/>
                <a:cs typeface="Arial" pitchFamily="34" charset="0"/>
              </a:rPr>
              <a:t> </a:t>
            </a:r>
            <a:r>
              <a:rPr lang="en-US" dirty="0">
                <a:solidFill>
                  <a:srgbClr val="FF0000"/>
                </a:solidFill>
                <a:latin typeface="Arial" panose="020B0604020202020204" pitchFamily="34" charset="0"/>
                <a:cs typeface="Arial" panose="020B0604020202020204" pitchFamily="34" charset="0"/>
              </a:rPr>
              <a:t>a </a:t>
            </a:r>
            <a:r>
              <a:rPr lang="en-US" dirty="0" smtClean="0">
                <a:solidFill>
                  <a:srgbClr val="FF0000"/>
                </a:solidFill>
                <a:latin typeface="Arial" panose="020B0604020202020204" pitchFamily="34" charset="0"/>
                <a:cs typeface="Arial" panose="020B0604020202020204" pitchFamily="34" charset="0"/>
              </a:rPr>
              <a:t>grassland </a:t>
            </a:r>
            <a:r>
              <a:rPr lang="en-US" dirty="0">
                <a:solidFill>
                  <a:srgbClr val="FF0000"/>
                </a:solidFill>
                <a:latin typeface="Arial" panose="020B0604020202020204" pitchFamily="34" charset="0"/>
                <a:cs typeface="Arial" panose="020B0604020202020204" pitchFamily="34" charset="0"/>
              </a:rPr>
              <a:t>scattered with shrubs and isolated trees, which can be found between a tropical rainforest and </a:t>
            </a:r>
            <a:r>
              <a:rPr lang="en-US" dirty="0" smtClean="0">
                <a:solidFill>
                  <a:srgbClr val="FF0000"/>
                </a:solidFill>
                <a:latin typeface="Arial" panose="020B0604020202020204" pitchFamily="34" charset="0"/>
                <a:cs typeface="Arial" panose="020B0604020202020204" pitchFamily="34" charset="0"/>
              </a:rPr>
              <a:t>a desert. </a:t>
            </a:r>
            <a:r>
              <a:rPr lang="en-US" dirty="0">
                <a:solidFill>
                  <a:srgbClr val="FF0000"/>
                </a:solidFill>
                <a:latin typeface="Arial" panose="020B0604020202020204" pitchFamily="34" charset="0"/>
                <a:cs typeface="Arial" panose="020B0604020202020204" pitchFamily="34" charset="0"/>
              </a:rPr>
              <a:t>Not enough rain falls on a savanna to support </a:t>
            </a:r>
            <a:r>
              <a:rPr lang="en-US" dirty="0" smtClean="0">
                <a:solidFill>
                  <a:srgbClr val="FF0000"/>
                </a:solidFill>
                <a:latin typeface="Arial" panose="020B0604020202020204" pitchFamily="34" charset="0"/>
                <a:cs typeface="Arial" panose="020B0604020202020204" pitchFamily="34" charset="0"/>
              </a:rPr>
              <a:t>full forests</a:t>
            </a:r>
            <a:r>
              <a:rPr lang="en-US" dirty="0">
                <a:solidFill>
                  <a:srgbClr val="FF0000"/>
                </a:solidFill>
                <a:latin typeface="Arial" panose="020B0604020202020204" pitchFamily="34" charset="0"/>
                <a:cs typeface="Arial" panose="020B0604020202020204" pitchFamily="34" charset="0"/>
              </a:rPr>
              <a:t>. </a:t>
            </a:r>
            <a:endParaRPr lang="en-US" dirty="0" smtClean="0">
              <a:solidFill>
                <a:srgbClr val="FF0000"/>
              </a:solidFill>
              <a:latin typeface="Arial" pitchFamily="34" charset="0"/>
              <a:cs typeface="Arial" pitchFamily="34" charset="0"/>
            </a:endParaRPr>
          </a:p>
          <a:p>
            <a:r>
              <a:rPr lang="en-US" u="sng" dirty="0" smtClean="0">
                <a:solidFill>
                  <a:schemeClr val="tx1"/>
                </a:solidFill>
                <a:latin typeface="Arial" pitchFamily="34" charset="0"/>
                <a:cs typeface="Arial" pitchFamily="34" charset="0"/>
              </a:rPr>
              <a:t>Tropical Rain Forest: </a:t>
            </a:r>
            <a:r>
              <a:rPr lang="en-US" dirty="0">
                <a:solidFill>
                  <a:srgbClr val="FF0000"/>
                </a:solidFill>
                <a:latin typeface="Arial" panose="020B0604020202020204" pitchFamily="34" charset="0"/>
                <a:cs typeface="Arial" panose="020B0604020202020204" pitchFamily="34" charset="0"/>
              </a:rPr>
              <a:t>is a forest of tall trees in a region of year-round warmth. An average of 50 to 260 inches </a:t>
            </a:r>
            <a:r>
              <a:rPr lang="en-US" dirty="0" smtClean="0">
                <a:solidFill>
                  <a:srgbClr val="FF0000"/>
                </a:solidFill>
                <a:latin typeface="Arial" panose="020B0604020202020204" pitchFamily="34" charset="0"/>
                <a:cs typeface="Arial" panose="020B0604020202020204" pitchFamily="34" charset="0"/>
              </a:rPr>
              <a:t>of </a:t>
            </a:r>
            <a:r>
              <a:rPr lang="en-US" dirty="0">
                <a:solidFill>
                  <a:srgbClr val="FF0000"/>
                </a:solidFill>
                <a:latin typeface="Arial" panose="020B0604020202020204" pitchFamily="34" charset="0"/>
                <a:cs typeface="Arial" panose="020B0604020202020204" pitchFamily="34" charset="0"/>
              </a:rPr>
              <a:t>rain falls yearly.</a:t>
            </a:r>
            <a:endParaRPr lang="en-US" u="sng" dirty="0" smtClean="0">
              <a:solidFill>
                <a:srgbClr val="FF0000"/>
              </a:solidFill>
              <a:latin typeface="Arial" pitchFamily="34" charset="0"/>
              <a:cs typeface="Arial" pitchFamily="34" charset="0"/>
            </a:endParaRPr>
          </a:p>
          <a:p>
            <a:endParaRPr lang="en-US" altLang="en-US" dirty="0" smtClean="0">
              <a:solidFill>
                <a:srgbClr val="FF0000"/>
              </a:solidFill>
            </a:endParaRPr>
          </a:p>
          <a:p>
            <a:endParaRPr lang="en-US" dirty="0"/>
          </a:p>
        </p:txBody>
      </p:sp>
    </p:spTree>
    <p:extLst>
      <p:ext uri="{BB962C8B-B14F-4D97-AF65-F5344CB8AC3E}">
        <p14:creationId xmlns:p14="http://schemas.microsoft.com/office/powerpoint/2010/main" val="973927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53988"/>
            <a:ext cx="4800600" cy="1143000"/>
          </a:xfrm>
        </p:spPr>
        <p:txBody>
          <a:bodyPr/>
          <a:lstStyle/>
          <a:p>
            <a:pPr eaLnBrk="1" fontAlgn="auto" hangingPunct="1">
              <a:spcAft>
                <a:spcPts val="0"/>
              </a:spcAft>
              <a:defRPr/>
            </a:pPr>
            <a:r>
              <a:rPr lang="en-US" dirty="0">
                <a:solidFill>
                  <a:schemeClr val="tx1"/>
                </a:solidFill>
              </a:rPr>
              <a:t>Atacama Desert </a:t>
            </a:r>
          </a:p>
        </p:txBody>
      </p:sp>
      <p:sp>
        <p:nvSpPr>
          <p:cNvPr id="22531" name="Content Placeholder 6"/>
          <p:cNvSpPr>
            <a:spLocks noGrp="1"/>
          </p:cNvSpPr>
          <p:nvPr>
            <p:ph idx="1"/>
          </p:nvPr>
        </p:nvSpPr>
        <p:spPr>
          <a:xfrm>
            <a:off x="152400" y="3810000"/>
            <a:ext cx="8991600" cy="3048000"/>
          </a:xfrm>
        </p:spPr>
        <p:txBody>
          <a:bodyPr/>
          <a:lstStyle/>
          <a:p>
            <a:pPr eaLnBrk="1" hangingPunct="1"/>
            <a:r>
              <a:rPr lang="en-US" altLang="en-US" sz="2200" dirty="0" smtClean="0">
                <a:solidFill>
                  <a:schemeClr val="tx1"/>
                </a:solidFill>
                <a:latin typeface="Times New Roman" pitchFamily="18" charset="0"/>
                <a:cs typeface="Times New Roman" pitchFamily="18" charset="0"/>
              </a:rPr>
              <a:t>Atacama Desert of northern Chile is the world's second driest region. The Atacama lies in the rain shadow of Chile's Coast Range. The desert is completely barren and while most areas only receive moisture from an occasional fog or a shower every few decades, the rain gauges in some areas have never recorded any measurable precipitation. The Atacama is a high (most elevations are over 8000 feet) and cold desert, average temperatures range from 32° to 75° F.</a:t>
            </a:r>
            <a:r>
              <a:rPr lang="en-US" altLang="en-US" sz="2400" dirty="0" smtClean="0">
                <a:solidFill>
                  <a:schemeClr val="tx1"/>
                </a:solidFill>
                <a:latin typeface="Times New Roman" pitchFamily="18" charset="0"/>
                <a:cs typeface="Times New Roman" pitchFamily="18" charset="0"/>
              </a:rPr>
              <a:t> </a:t>
            </a:r>
          </a:p>
          <a:p>
            <a:pPr eaLnBrk="1" hangingPunct="1"/>
            <a:endParaRPr lang="en-US" altLang="en-US" sz="2400" dirty="0" smtClean="0"/>
          </a:p>
        </p:txBody>
      </p:sp>
      <p:pic>
        <p:nvPicPr>
          <p:cNvPr id="22532" name="Picture 5" descr="fotos_visite_chile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7" descr="http://upload.wikimedia.org/wikipedia/commons/b/b1/Atacama_dese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3988"/>
            <a:ext cx="3267075"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8463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6264" y="217488"/>
            <a:ext cx="3647536" cy="838200"/>
          </a:xfrm>
        </p:spPr>
        <p:txBody>
          <a:bodyPr>
            <a:normAutofit fontScale="90000"/>
          </a:bodyPr>
          <a:lstStyle/>
          <a:p>
            <a:pPr eaLnBrk="1" fontAlgn="auto" hangingPunct="1">
              <a:spcAft>
                <a:spcPts val="0"/>
              </a:spcAft>
              <a:defRPr/>
            </a:pPr>
            <a:r>
              <a:rPr lang="en-US" dirty="0">
                <a:solidFill>
                  <a:schemeClr val="tx1"/>
                </a:solidFill>
              </a:rPr>
              <a:t>Amazon </a:t>
            </a:r>
            <a:r>
              <a:rPr lang="en-US" dirty="0" smtClean="0">
                <a:solidFill>
                  <a:schemeClr val="tx1"/>
                </a:solidFill>
              </a:rPr>
              <a:t>River</a:t>
            </a:r>
            <a:endParaRPr lang="en-US" dirty="0">
              <a:solidFill>
                <a:schemeClr val="tx1"/>
              </a:solidFill>
            </a:endParaRPr>
          </a:p>
        </p:txBody>
      </p:sp>
      <p:sp>
        <p:nvSpPr>
          <p:cNvPr id="23557" name="Content Placeholder 11"/>
          <p:cNvSpPr>
            <a:spLocks noGrp="1"/>
          </p:cNvSpPr>
          <p:nvPr>
            <p:ph idx="1"/>
          </p:nvPr>
        </p:nvSpPr>
        <p:spPr>
          <a:xfrm>
            <a:off x="152400" y="3160713"/>
            <a:ext cx="8978900" cy="3714750"/>
          </a:xfrm>
        </p:spPr>
        <p:txBody>
          <a:bodyPr>
            <a:spAutoFit/>
          </a:bodyPr>
          <a:lstStyle/>
          <a:p>
            <a:pPr marL="342900" lvl="1" indent="-342900" eaLnBrk="1" hangingPunct="1">
              <a:buFont typeface="Wingdings 2" pitchFamily="18" charset="2"/>
              <a:buChar char=""/>
            </a:pPr>
            <a:r>
              <a:rPr lang="en-US" altLang="en-US" sz="2400" smtClean="0">
                <a:solidFill>
                  <a:schemeClr val="tx1"/>
                </a:solidFill>
                <a:latin typeface="Times New Roman" pitchFamily="18" charset="0"/>
                <a:cs typeface="Times New Roman" pitchFamily="18" charset="0"/>
              </a:rPr>
              <a:t>The same mountain range that causes the driest area also causes the wettest area, “The Amazon River Basin”</a:t>
            </a:r>
            <a:r>
              <a:rPr lang="en-US" altLang="en-US" sz="2400" smtClean="0">
                <a:solidFill>
                  <a:srgbClr val="FF0000"/>
                </a:solidFill>
                <a:latin typeface="Times New Roman" pitchFamily="18" charset="0"/>
                <a:cs typeface="Times New Roman" pitchFamily="18" charset="0"/>
              </a:rPr>
              <a:t> (a basin is a region surrounded by mountains or other higher land)</a:t>
            </a:r>
            <a:r>
              <a:rPr lang="en-US" altLang="en-US" sz="2400" smtClean="0">
                <a:solidFill>
                  <a:schemeClr val="tx1"/>
                </a:solidFill>
                <a:latin typeface="Times New Roman" pitchFamily="18" charset="0"/>
                <a:cs typeface="Times New Roman" pitchFamily="18" charset="0"/>
              </a:rPr>
              <a:t>. </a:t>
            </a:r>
          </a:p>
          <a:p>
            <a:pPr marL="342900" lvl="1" indent="-342900" eaLnBrk="1" hangingPunct="1">
              <a:buFont typeface="Wingdings 2" pitchFamily="18" charset="2"/>
              <a:buChar char=""/>
            </a:pPr>
            <a:r>
              <a:rPr lang="en-US" altLang="en-US" sz="2300" smtClean="0">
                <a:solidFill>
                  <a:schemeClr val="tx1"/>
                </a:solidFill>
                <a:latin typeface="Times New Roman" pitchFamily="18" charset="0"/>
                <a:cs typeface="Times New Roman" pitchFamily="18" charset="0"/>
              </a:rPr>
              <a:t>Amazon River- is drained by the 2</a:t>
            </a:r>
            <a:r>
              <a:rPr lang="en-US" altLang="en-US" sz="2300" baseline="30000" smtClean="0">
                <a:solidFill>
                  <a:schemeClr val="tx1"/>
                </a:solidFill>
                <a:latin typeface="Times New Roman" pitchFamily="18" charset="0"/>
                <a:cs typeface="Times New Roman" pitchFamily="18" charset="0"/>
              </a:rPr>
              <a:t>nd</a:t>
            </a:r>
            <a:r>
              <a:rPr lang="en-US" altLang="en-US" sz="2300" smtClean="0">
                <a:solidFill>
                  <a:schemeClr val="tx1"/>
                </a:solidFill>
                <a:latin typeface="Times New Roman" pitchFamily="18" charset="0"/>
                <a:cs typeface="Times New Roman" pitchFamily="18" charset="0"/>
              </a:rPr>
              <a:t> longest river in the world </a:t>
            </a:r>
          </a:p>
          <a:p>
            <a:pPr eaLnBrk="1" hangingPunct="1"/>
            <a:r>
              <a:rPr lang="en-US" altLang="en-US" sz="2300" smtClean="0">
                <a:solidFill>
                  <a:schemeClr val="tx1"/>
                </a:solidFill>
                <a:latin typeface="Times New Roman" pitchFamily="18" charset="0"/>
                <a:cs typeface="Times New Roman" pitchFamily="18" charset="0"/>
              </a:rPr>
              <a:t>The Amazon River is about 4,195 miles long. </a:t>
            </a:r>
          </a:p>
          <a:p>
            <a:pPr eaLnBrk="1" hangingPunct="1"/>
            <a:r>
              <a:rPr lang="en-US" altLang="en-US" sz="2300" smtClean="0">
                <a:solidFill>
                  <a:schemeClr val="tx1"/>
                </a:solidFill>
                <a:latin typeface="Times New Roman" pitchFamily="18" charset="0"/>
                <a:cs typeface="Times New Roman" pitchFamily="18" charset="0"/>
              </a:rPr>
              <a:t>Carries more water than any other river. Over 20% of the earth’s water flows down the Amazon.</a:t>
            </a:r>
          </a:p>
          <a:p>
            <a:pPr eaLnBrk="1" hangingPunct="1"/>
            <a:endParaRPr lang="en-US" altLang="en-US" sz="2400" smtClean="0">
              <a:solidFill>
                <a:schemeClr val="tx1"/>
              </a:solidFill>
            </a:endParaRPr>
          </a:p>
          <a:p>
            <a:pPr eaLnBrk="1" hangingPunct="1"/>
            <a:endParaRPr lang="en-US" altLang="en-US" sz="2400" smtClean="0"/>
          </a:p>
        </p:txBody>
      </p:sp>
      <p:sp>
        <p:nvSpPr>
          <p:cNvPr id="23555" name="TextBox 8"/>
          <p:cNvSpPr txBox="1">
            <a:spLocks noChangeArrowheads="1"/>
          </p:cNvSpPr>
          <p:nvPr/>
        </p:nvSpPr>
        <p:spPr bwMode="auto">
          <a:xfrm>
            <a:off x="6781800" y="20574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endParaRPr lang="en-US" altLang="en-US" sz="1800">
              <a:solidFill>
                <a:schemeClr val="tx1"/>
              </a:solidFill>
              <a:latin typeface="Times New Roman" pitchFamily="18" charset="0"/>
            </a:endParaRPr>
          </a:p>
        </p:txBody>
      </p:sp>
      <p:sp>
        <p:nvSpPr>
          <p:cNvPr id="23556" name="TextBox 9"/>
          <p:cNvSpPr txBox="1">
            <a:spLocks noChangeArrowheads="1"/>
          </p:cNvSpPr>
          <p:nvPr/>
        </p:nvSpPr>
        <p:spPr bwMode="auto">
          <a:xfrm>
            <a:off x="6629400" y="17526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spcBef>
                <a:spcPct val="0"/>
              </a:spcBef>
              <a:buClrTx/>
              <a:buSzTx/>
              <a:buFontTx/>
              <a:buNone/>
            </a:pPr>
            <a:endParaRPr lang="en-US" altLang="en-US" sz="1800">
              <a:solidFill>
                <a:schemeClr val="tx1"/>
              </a:solidFill>
              <a:latin typeface="Times New Roman" pitchFamily="18" charset="0"/>
            </a:endParaRPr>
          </a:p>
        </p:txBody>
      </p:sp>
      <p:pic>
        <p:nvPicPr>
          <p:cNvPr id="23558" name="Picture 8" descr="http://www.sixstarluxurycruises.com/images/cruisedestinations/amazon/amazon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17488"/>
            <a:ext cx="4953000"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7950"/>
            <a:ext cx="2647950" cy="148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2489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12700"/>
            <a:ext cx="8610600" cy="1143000"/>
          </a:xfrm>
        </p:spPr>
        <p:txBody>
          <a:bodyPr/>
          <a:lstStyle/>
          <a:p>
            <a:pPr eaLnBrk="1" fontAlgn="auto" hangingPunct="1">
              <a:spcAft>
                <a:spcPts val="0"/>
              </a:spcAft>
              <a:defRPr/>
            </a:pPr>
            <a:r>
              <a:rPr lang="en-US" sz="4000" dirty="0">
                <a:solidFill>
                  <a:schemeClr val="tx1"/>
                </a:solidFill>
              </a:rPr>
              <a:t>The </a:t>
            </a:r>
            <a:r>
              <a:rPr lang="en-US" sz="4000" dirty="0" smtClean="0">
                <a:solidFill>
                  <a:schemeClr val="tx1"/>
                </a:solidFill>
              </a:rPr>
              <a:t>Andes</a:t>
            </a:r>
            <a:endParaRPr lang="en-US" sz="4000" dirty="0">
              <a:solidFill>
                <a:schemeClr val="tx1"/>
              </a:solidFill>
            </a:endParaRPr>
          </a:p>
        </p:txBody>
      </p:sp>
      <p:pic>
        <p:nvPicPr>
          <p:cNvPr id="44035" name="Picture 5" descr="andes mounta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1114425"/>
            <a:ext cx="3111500"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6"/>
          <p:cNvSpPr>
            <a:spLocks noChangeArrowheads="1"/>
          </p:cNvSpPr>
          <p:nvPr/>
        </p:nvSpPr>
        <p:spPr bwMode="auto">
          <a:xfrm>
            <a:off x="3125788" y="914400"/>
            <a:ext cx="6018212"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 typeface="Arial" charset="0"/>
              <a:buChar char="•"/>
            </a:pPr>
            <a:r>
              <a:rPr lang="en-US" altLang="en-US" sz="2300">
                <a:solidFill>
                  <a:schemeClr val="tx1"/>
                </a:solidFill>
                <a:latin typeface="Times New Roman" pitchFamily="18" charset="0"/>
              </a:rPr>
              <a:t>The Andes are the longest mountain range in the world, running north to south 4,200 miles. </a:t>
            </a:r>
          </a:p>
          <a:p>
            <a:pPr eaLnBrk="1" hangingPunct="1">
              <a:spcBef>
                <a:spcPct val="0"/>
              </a:spcBef>
              <a:buClrTx/>
              <a:buSzTx/>
              <a:buFont typeface="Arial" charset="0"/>
              <a:buChar char="•"/>
            </a:pPr>
            <a:r>
              <a:rPr lang="en-US" altLang="en-US" sz="2300">
                <a:solidFill>
                  <a:schemeClr val="tx1"/>
                </a:solidFill>
                <a:latin typeface="Times New Roman" pitchFamily="18" charset="0"/>
              </a:rPr>
              <a:t>The Andes are the second highest mountain range in the world (18,000 ft.) .</a:t>
            </a:r>
          </a:p>
          <a:p>
            <a:pPr eaLnBrk="1" hangingPunct="1">
              <a:spcBef>
                <a:spcPct val="0"/>
              </a:spcBef>
              <a:buClrTx/>
              <a:buSzTx/>
              <a:buFont typeface="Arial" charset="0"/>
              <a:buChar char="•"/>
            </a:pPr>
            <a:r>
              <a:rPr lang="en-US" altLang="en-US" sz="2300">
                <a:solidFill>
                  <a:schemeClr val="tx1"/>
                </a:solidFill>
                <a:latin typeface="Times New Roman" pitchFamily="18" charset="0"/>
              </a:rPr>
              <a:t>Andes Mountains provides most of the water to the Amazon River</a:t>
            </a:r>
          </a:p>
          <a:p>
            <a:pPr eaLnBrk="1" hangingPunct="1">
              <a:spcBef>
                <a:spcPct val="0"/>
              </a:spcBef>
              <a:buClrTx/>
              <a:buSzTx/>
              <a:buFont typeface="Arial" charset="0"/>
              <a:buChar char="•"/>
            </a:pPr>
            <a:r>
              <a:rPr lang="en-US" altLang="en-US" sz="2300">
                <a:solidFill>
                  <a:schemeClr val="tx1"/>
                </a:solidFill>
                <a:latin typeface="Times New Roman" pitchFamily="18" charset="0"/>
              </a:rPr>
              <a:t>The Andes mountains are a </a:t>
            </a:r>
            <a:r>
              <a:rPr lang="en-US" altLang="en-US" sz="2300" u="sng">
                <a:solidFill>
                  <a:schemeClr val="tx1"/>
                </a:solidFill>
                <a:latin typeface="Times New Roman" pitchFamily="18" charset="0"/>
              </a:rPr>
              <a:t>natural trade barrier</a:t>
            </a:r>
            <a:r>
              <a:rPr lang="en-US" altLang="en-US" sz="2300">
                <a:solidFill>
                  <a:schemeClr val="tx1"/>
                </a:solidFill>
                <a:latin typeface="Times New Roman" pitchFamily="18" charset="0"/>
              </a:rPr>
              <a:t>. They have led to more settlements on the western coast due to height.</a:t>
            </a:r>
          </a:p>
          <a:p>
            <a:pPr eaLnBrk="1" hangingPunct="1">
              <a:spcBef>
                <a:spcPct val="0"/>
              </a:spcBef>
              <a:buClrTx/>
              <a:buSzTx/>
              <a:buFont typeface="Wingdings 2" pitchFamily="18" charset="2"/>
              <a:buNone/>
            </a:pPr>
            <a:r>
              <a:rPr lang="en-US" altLang="en-US" sz="2400">
                <a:solidFill>
                  <a:schemeClr val="tx1"/>
                </a:solidFill>
                <a:latin typeface="Times New Roman" pitchFamily="18" charset="0"/>
              </a:rPr>
              <a:t/>
            </a:r>
            <a:br>
              <a:rPr lang="en-US" altLang="en-US" sz="2400">
                <a:solidFill>
                  <a:schemeClr val="tx1"/>
                </a:solidFill>
                <a:latin typeface="Times New Roman" pitchFamily="18" charset="0"/>
              </a:rPr>
            </a:br>
            <a:endParaRPr lang="en-US" altLang="en-US" sz="2400">
              <a:solidFill>
                <a:schemeClr val="tx1"/>
              </a:solidFill>
              <a:latin typeface="Times New Roman" pitchFamily="18" charset="0"/>
            </a:endParaRPr>
          </a:p>
          <a:p>
            <a:pPr eaLnBrk="1" hangingPunct="1">
              <a:spcBef>
                <a:spcPct val="0"/>
              </a:spcBef>
              <a:buClrTx/>
              <a:buSzTx/>
              <a:buFont typeface="Arial" charset="0"/>
              <a:buChar char="•"/>
            </a:pPr>
            <a:endParaRPr lang="en-US" altLang="en-US" sz="2400">
              <a:solidFill>
                <a:schemeClr val="tx1"/>
              </a:solidFill>
              <a:latin typeface="Times New Roman" pitchFamily="18" charset="0"/>
            </a:endParaRPr>
          </a:p>
          <a:p>
            <a:pPr eaLnBrk="1" hangingPunct="1">
              <a:spcBef>
                <a:spcPct val="0"/>
              </a:spcBef>
              <a:buClrTx/>
              <a:buSzTx/>
              <a:buFontTx/>
              <a:buNone/>
            </a:pPr>
            <a:endParaRPr lang="en-US" altLang="en-US" sz="1800">
              <a:solidFill>
                <a:schemeClr val="tx1"/>
              </a:solidFill>
              <a:latin typeface="Times New Roman" pitchFamily="18" charset="0"/>
            </a:endParaRPr>
          </a:p>
        </p:txBody>
      </p:sp>
      <p:pic>
        <p:nvPicPr>
          <p:cNvPr id="440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237038"/>
            <a:ext cx="3411538"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95631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494</TotalTime>
  <Words>1015</Words>
  <Application>Microsoft Office PowerPoint</Application>
  <PresentationFormat>On-screen Show (4:3)</PresentationFormat>
  <Paragraphs>84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Apothecary</vt:lpstr>
      <vt:lpstr>Geography of  Latin America</vt:lpstr>
      <vt:lpstr>What is Latin America?</vt:lpstr>
      <vt:lpstr>Political Map of Latin America</vt:lpstr>
      <vt:lpstr>Physical Map of Latin America</vt:lpstr>
      <vt:lpstr>Facts of Latin America</vt:lpstr>
      <vt:lpstr>Climate of Latin America</vt:lpstr>
      <vt:lpstr>Atacama Desert </vt:lpstr>
      <vt:lpstr>Amazon River</vt:lpstr>
      <vt:lpstr>The Andes</vt:lpstr>
      <vt:lpstr>Partner Work</vt:lpstr>
      <vt:lpstr>Land Use</vt:lpstr>
      <vt:lpstr>Human/Environment Interaction </vt:lpstr>
      <vt:lpstr>Causes of  Mexico City’s Air pollution</vt:lpstr>
      <vt:lpstr>Solutions</vt:lpstr>
      <vt:lpstr>PowerPoint Presentation</vt:lpstr>
      <vt:lpstr>Causes and solutions</vt:lpstr>
      <vt:lpstr>Venezuela Oil Pollution</vt:lpstr>
      <vt:lpstr>Causes and solutions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 of Latin America</dc:title>
  <dc:creator>mike wheeler</dc:creator>
  <cp:lastModifiedBy>mike wheeler</cp:lastModifiedBy>
  <cp:revision>25</cp:revision>
  <dcterms:created xsi:type="dcterms:W3CDTF">2016-12-28T20:43:40Z</dcterms:created>
  <dcterms:modified xsi:type="dcterms:W3CDTF">2017-01-15T19:08:58Z</dcterms:modified>
</cp:coreProperties>
</file>