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32"/>
  </p:notesMasterIdLst>
  <p:handoutMasterIdLst>
    <p:handoutMasterId r:id="rId33"/>
  </p:handoutMasterIdLst>
  <p:sldIdLst>
    <p:sldId id="281" r:id="rId4"/>
    <p:sldId id="282" r:id="rId5"/>
    <p:sldId id="256" r:id="rId6"/>
    <p:sldId id="280" r:id="rId7"/>
    <p:sldId id="283" r:id="rId8"/>
    <p:sldId id="259" r:id="rId9"/>
    <p:sldId id="272" r:id="rId10"/>
    <p:sldId id="286" r:id="rId11"/>
    <p:sldId id="260" r:id="rId12"/>
    <p:sldId id="261" r:id="rId13"/>
    <p:sldId id="273" r:id="rId14"/>
    <p:sldId id="274" r:id="rId15"/>
    <p:sldId id="284" r:id="rId16"/>
    <p:sldId id="262" r:id="rId17"/>
    <p:sldId id="263" r:id="rId18"/>
    <p:sldId id="275" r:id="rId19"/>
    <p:sldId id="276" r:id="rId20"/>
    <p:sldId id="264" r:id="rId21"/>
    <p:sldId id="265" r:id="rId22"/>
    <p:sldId id="266" r:id="rId23"/>
    <p:sldId id="277" r:id="rId24"/>
    <p:sldId id="267" r:id="rId25"/>
    <p:sldId id="268" r:id="rId26"/>
    <p:sldId id="278" r:id="rId27"/>
    <p:sldId id="270" r:id="rId28"/>
    <p:sldId id="285" r:id="rId29"/>
    <p:sldId id="269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F4980D4D-31CA-4802-8551-0FAC4B76E3DF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C16C9882-30C0-4251-B13A-1E06EA58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39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D3981349-49D7-4A9E-92D8-A42C964885C5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000BB2E4-B72A-465F-95C0-BC33E1FA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68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Remy, Richard C., </a:t>
            </a:r>
            <a:r>
              <a:rPr lang="en-US" i="1" smtClean="0"/>
              <a:t>United States Government- Democracy in Action  </a:t>
            </a:r>
            <a:r>
              <a:rPr lang="en-US" smtClean="0"/>
              <a:t>(Columbus, OH: Glencoe, McGraw-Hill, 2006)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DE1B23-130E-4E07-88E5-A6B4E25A97C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08D5C-F60F-4F3C-BA70-DAF5F85E037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Remy, Richard C., </a:t>
            </a:r>
            <a:r>
              <a:rPr lang="en-US" i="1" smtClean="0"/>
              <a:t>United States Government- Democracy in Action  </a:t>
            </a:r>
            <a:r>
              <a:rPr lang="en-US" smtClean="0"/>
              <a:t>(Columbus, OH: Glencoe, McGraw-Hill, 2006)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0CD6A2-DD80-4895-AE23-A25982C3CFF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Remy, Richard C., </a:t>
            </a:r>
            <a:r>
              <a:rPr lang="en-US" i="1" smtClean="0"/>
              <a:t>United States Government- Democracy in Action  </a:t>
            </a:r>
            <a:r>
              <a:rPr lang="en-US" smtClean="0"/>
              <a:t>(Columbus, OH: Glencoe, McGraw-Hill, 2006)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279D7-57E4-45BB-A148-8741B72103B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EC58D5-1435-4349-B7BD-B1268B72533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500C30B-2BB7-4FA1-9C0C-393EE4AA29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qq8zFLIftGk" TargetMode="Externa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What is a government?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7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3"/>
          <p:cNvSpPr txBox="1">
            <a:spLocks/>
          </p:cNvSpPr>
          <p:nvPr/>
        </p:nvSpPr>
        <p:spPr bwMode="auto">
          <a:xfrm>
            <a:off x="0" y="22860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400" b="1">
                <a:solidFill>
                  <a:srgbClr val="FF0000"/>
                </a:solidFill>
                <a:latin typeface="Calibri" pitchFamily="34" charset="0"/>
              </a:rPr>
              <a:t>Forms of Autocratic Governments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371600"/>
            <a:ext cx="876300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latin typeface="Calibri"/>
              </a:rPr>
              <a:t>  </a:t>
            </a:r>
            <a:r>
              <a:rPr lang="en-US" sz="3600" dirty="0">
                <a:solidFill>
                  <a:srgbClr val="FF0000"/>
                </a:solidFill>
                <a:latin typeface="Calibri"/>
              </a:rPr>
              <a:t>Dictatorship</a:t>
            </a:r>
            <a:endParaRPr lang="en-US" sz="3200" dirty="0">
              <a:solidFill>
                <a:srgbClr val="FF0000"/>
              </a:solidFill>
              <a:latin typeface="Calibri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Single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Leader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Leader controls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everything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2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Control usually through threat of violence</a:t>
            </a:r>
          </a:p>
          <a:p>
            <a:pPr marL="457200" lvl="2"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rgbClr val="FF0000"/>
                </a:solidFill>
                <a:latin typeface="Calibri"/>
              </a:rPr>
              <a:t>Absolute Monarchy</a:t>
            </a:r>
            <a:endParaRPr lang="en-US" sz="3200" dirty="0">
              <a:solidFill>
                <a:srgbClr val="FF0000"/>
              </a:solidFill>
              <a:latin typeface="Calibri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 </a:t>
            </a:r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King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queen, or emperor is the supreme </a:t>
            </a:r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power of government</a:t>
            </a:r>
            <a:endParaRPr lang="en-US" sz="23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Position is usually </a:t>
            </a:r>
            <a:r>
              <a:rPr lang="en-US" sz="2300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inherited</a:t>
            </a:r>
            <a:endParaRPr lang="en-US" sz="2300" u="sng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2">
              <a:defRPr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www.leadership-toolbox.com/images/AutocratwithRemote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0005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ctrTitle"/>
          </p:nvPr>
        </p:nvSpPr>
        <p:spPr>
          <a:xfrm>
            <a:off x="838200" y="1"/>
            <a:ext cx="7772400" cy="1219200"/>
          </a:xfrm>
        </p:spPr>
        <p:txBody>
          <a:bodyPr/>
          <a:lstStyle/>
          <a:p>
            <a:r>
              <a:rPr lang="en-US" altLang="en-US" dirty="0" smtClean="0"/>
              <a:t>Autocracy</a:t>
            </a:r>
          </a:p>
        </p:txBody>
      </p:sp>
      <p:pic>
        <p:nvPicPr>
          <p:cNvPr id="11268" name="Picture 8" descr="http://1.bp.blogspot.com/_LRxSXaiq15c/TEjAWFza8AI/AAAAAAAAAKY/hi_xAUhRy4c/s1600/adolf_hit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76600"/>
            <a:ext cx="23622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http://media3.washingtonpost.com/wp-dyn/content/photo/2006/12/31/PH20061231009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406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3048000" y="1066800"/>
            <a:ext cx="3200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dirty="0"/>
              <a:t>Government by </a:t>
            </a:r>
            <a:r>
              <a:rPr lang="en-US" altLang="en-US" sz="2800" b="1" u="sng" dirty="0"/>
              <a:t>ONE</a:t>
            </a:r>
          </a:p>
        </p:txBody>
      </p:sp>
      <p:pic>
        <p:nvPicPr>
          <p:cNvPr id="11271" name="Picture 9" descr="http://2.bp.blogspot.com/_-HE1lR1mlb8/TL560g1D5rI/AAAAAAAADT8/zhrWZVFkOx4/s1600/abdullah_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514600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1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-2002766" y="457200"/>
            <a:ext cx="8229600" cy="609600"/>
          </a:xfrm>
        </p:spPr>
        <p:txBody>
          <a:bodyPr/>
          <a:lstStyle/>
          <a:p>
            <a:r>
              <a:rPr lang="en-US" altLang="en-US" dirty="0" smtClean="0"/>
              <a:t>Oligarchy</a:t>
            </a:r>
          </a:p>
        </p:txBody>
      </p:sp>
      <p:pic>
        <p:nvPicPr>
          <p:cNvPr id="12291" name="Picture 2" descr="http://mset.rst2.edu/portfolios/r/rispoli_d/Brains/webquest/oliga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4887913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http://2.bp.blogspot.com/_h8iJcagR9X0/SiY5Vn2bAxI/AAAAAAAAB5s/Cb1zBp6LMy8/s400/tank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32" y="2590800"/>
            <a:ext cx="46624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207034" y="1418431"/>
            <a:ext cx="3810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dirty="0"/>
              <a:t>Government by a </a:t>
            </a:r>
            <a:r>
              <a:rPr lang="en-US" altLang="en-US" sz="2800" b="1" u="sng" dirty="0"/>
              <a:t>GROUP</a:t>
            </a:r>
          </a:p>
        </p:txBody>
      </p:sp>
      <p:pic>
        <p:nvPicPr>
          <p:cNvPr id="12294" name="Picture 8" descr="http://i2.cdn.turner.com/cnn/dam/assets/120415030305-north-korea-06-story-t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39957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152400" y="6248400"/>
            <a:ext cx="426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hlinkClick r:id="rId5"/>
              </a:rPr>
              <a:t>Tiananmen Square 1989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649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Autofit/>
          </a:bodyPr>
          <a:lstStyle/>
          <a:p>
            <a:r>
              <a:rPr lang="en-US" altLang="en-US" sz="5900" b="1" dirty="0" smtClean="0">
                <a:solidFill>
                  <a:srgbClr val="FF0000"/>
                </a:solidFill>
              </a:rPr>
              <a:t>Federal</a:t>
            </a:r>
            <a:endParaRPr lang="en-US" sz="59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21352"/>
          </a:xfrm>
        </p:spPr>
        <p:txBody>
          <a:bodyPr/>
          <a:lstStyle/>
          <a:p>
            <a:r>
              <a:rPr lang="en-US" dirty="0" smtClean="0"/>
              <a:t>Actual definition: </a:t>
            </a:r>
            <a:r>
              <a:rPr lang="en-US" dirty="0"/>
              <a:t> a </a:t>
            </a:r>
            <a:r>
              <a:rPr lang="en-US" b="1" dirty="0"/>
              <a:t>system</a:t>
            </a:r>
            <a:r>
              <a:rPr lang="en-US" dirty="0"/>
              <a:t> that divides up power between a strong </a:t>
            </a:r>
            <a:r>
              <a:rPr lang="en-US" dirty="0" smtClean="0"/>
              <a:t>national </a:t>
            </a:r>
            <a:r>
              <a:rPr lang="en-US" b="1" dirty="0" smtClean="0"/>
              <a:t>government</a:t>
            </a:r>
            <a:r>
              <a:rPr lang="en-US" dirty="0"/>
              <a:t> and smaller local </a:t>
            </a:r>
            <a:r>
              <a:rPr lang="en-US" b="1" dirty="0"/>
              <a:t>governments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Your definition: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5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3"/>
          <p:cNvSpPr txBox="1">
            <a:spLocks/>
          </p:cNvSpPr>
          <p:nvPr/>
        </p:nvSpPr>
        <p:spPr bwMode="auto">
          <a:xfrm>
            <a:off x="0" y="60960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6600" b="1">
                <a:solidFill>
                  <a:srgbClr val="FF0000"/>
                </a:solidFill>
                <a:latin typeface="Calibri" pitchFamily="34" charset="0"/>
              </a:rPr>
              <a:t>Federal</a:t>
            </a:r>
          </a:p>
        </p:txBody>
      </p:sp>
      <p:sp>
        <p:nvSpPr>
          <p:cNvPr id="20" name="Oval 19"/>
          <p:cNvSpPr/>
          <p:nvPr/>
        </p:nvSpPr>
        <p:spPr>
          <a:xfrm>
            <a:off x="3276600" y="2286000"/>
            <a:ext cx="2590800" cy="2438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100" b="1" dirty="0">
                <a:solidFill>
                  <a:prstClr val="white"/>
                </a:solidFill>
              </a:rPr>
              <a:t>Central </a:t>
            </a:r>
            <a:r>
              <a:rPr lang="en-US" sz="2000" b="1" dirty="0">
                <a:solidFill>
                  <a:prstClr val="white"/>
                </a:solidFill>
              </a:rPr>
              <a:t>Government</a:t>
            </a:r>
          </a:p>
        </p:txBody>
      </p:sp>
      <p:sp>
        <p:nvSpPr>
          <p:cNvPr id="12" name="Oval 11"/>
          <p:cNvSpPr/>
          <p:nvPr/>
        </p:nvSpPr>
        <p:spPr>
          <a:xfrm>
            <a:off x="0" y="1447800"/>
            <a:ext cx="24384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900" b="1" dirty="0">
                <a:solidFill>
                  <a:schemeClr val="bg1"/>
                </a:solidFill>
              </a:rPr>
              <a:t>Local </a:t>
            </a:r>
            <a:r>
              <a:rPr lang="en-US" sz="1600" b="1" dirty="0">
                <a:solidFill>
                  <a:schemeClr val="bg1"/>
                </a:solidFill>
              </a:rPr>
              <a:t>Government</a:t>
            </a:r>
          </a:p>
        </p:txBody>
      </p:sp>
      <p:sp>
        <p:nvSpPr>
          <p:cNvPr id="16" name="Oval 15"/>
          <p:cNvSpPr/>
          <p:nvPr/>
        </p:nvSpPr>
        <p:spPr>
          <a:xfrm>
            <a:off x="6477000" y="3962400"/>
            <a:ext cx="24384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900" b="1" dirty="0">
                <a:solidFill>
                  <a:schemeClr val="bg1"/>
                </a:solidFill>
              </a:rPr>
              <a:t>Local </a:t>
            </a:r>
            <a:r>
              <a:rPr lang="en-US" sz="1600" b="1" dirty="0">
                <a:solidFill>
                  <a:schemeClr val="bg1"/>
                </a:solidFill>
              </a:rPr>
              <a:t>Government</a:t>
            </a:r>
          </a:p>
        </p:txBody>
      </p:sp>
      <p:sp>
        <p:nvSpPr>
          <p:cNvPr id="18" name="Oval 17"/>
          <p:cNvSpPr/>
          <p:nvPr/>
        </p:nvSpPr>
        <p:spPr>
          <a:xfrm>
            <a:off x="6781800" y="1371600"/>
            <a:ext cx="23622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900" b="1" dirty="0">
                <a:solidFill>
                  <a:schemeClr val="bg1"/>
                </a:solidFill>
              </a:rPr>
              <a:t>Local </a:t>
            </a:r>
            <a:r>
              <a:rPr lang="en-US" sz="1600" b="1" dirty="0">
                <a:solidFill>
                  <a:schemeClr val="bg1"/>
                </a:solidFill>
              </a:rPr>
              <a:t>Government</a:t>
            </a:r>
          </a:p>
        </p:txBody>
      </p:sp>
      <p:sp>
        <p:nvSpPr>
          <p:cNvPr id="21" name="Oval 20"/>
          <p:cNvSpPr/>
          <p:nvPr/>
        </p:nvSpPr>
        <p:spPr>
          <a:xfrm>
            <a:off x="152400" y="3962400"/>
            <a:ext cx="23622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900" b="1" dirty="0">
                <a:solidFill>
                  <a:schemeClr val="bg1"/>
                </a:solidFill>
              </a:rPr>
              <a:t>Local </a:t>
            </a:r>
            <a:r>
              <a:rPr lang="en-US" sz="1600" b="1" dirty="0">
                <a:solidFill>
                  <a:schemeClr val="bg1"/>
                </a:solidFill>
              </a:rPr>
              <a:t>Government</a:t>
            </a:r>
          </a:p>
        </p:txBody>
      </p:sp>
      <p:sp>
        <p:nvSpPr>
          <p:cNvPr id="22" name="Up-Down Arrow 21"/>
          <p:cNvSpPr/>
          <p:nvPr/>
        </p:nvSpPr>
        <p:spPr>
          <a:xfrm rot="14786619">
            <a:off x="2642352" y="3861522"/>
            <a:ext cx="696913" cy="1400175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Up-Down Arrow 23"/>
          <p:cNvSpPr/>
          <p:nvPr/>
        </p:nvSpPr>
        <p:spPr>
          <a:xfrm rot="14812689">
            <a:off x="6016088" y="2173474"/>
            <a:ext cx="698500" cy="1281747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Up-Down Arrow 25"/>
          <p:cNvSpPr/>
          <p:nvPr/>
        </p:nvSpPr>
        <p:spPr>
          <a:xfrm rot="7097298">
            <a:off x="5668293" y="3838722"/>
            <a:ext cx="698500" cy="1349645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Up-Down Arrow 18"/>
          <p:cNvSpPr/>
          <p:nvPr/>
        </p:nvSpPr>
        <p:spPr>
          <a:xfrm rot="17494931">
            <a:off x="2470584" y="2307382"/>
            <a:ext cx="696912" cy="1198562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3"/>
          <p:cNvSpPr txBox="1">
            <a:spLocks/>
          </p:cNvSpPr>
          <p:nvPr/>
        </p:nvSpPr>
        <p:spPr bwMode="auto">
          <a:xfrm>
            <a:off x="0" y="30480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6600" b="1">
                <a:solidFill>
                  <a:srgbClr val="FF0000"/>
                </a:solidFill>
                <a:latin typeface="Calibri" pitchFamily="34" charset="0"/>
              </a:rPr>
              <a:t>Federal</a:t>
            </a:r>
          </a:p>
        </p:txBody>
      </p:sp>
      <p:sp>
        <p:nvSpPr>
          <p:cNvPr id="16387" name="Title 1"/>
          <p:cNvSpPr txBox="1">
            <a:spLocks/>
          </p:cNvSpPr>
          <p:nvPr/>
        </p:nvSpPr>
        <p:spPr bwMode="auto">
          <a:xfrm>
            <a:off x="0" y="5181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3200" b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5365" name="Title 1"/>
          <p:cNvSpPr txBox="1">
            <a:spLocks/>
          </p:cNvSpPr>
          <p:nvPr/>
        </p:nvSpPr>
        <p:spPr bwMode="auto">
          <a:xfrm>
            <a:off x="304800" y="16764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Power is divided “equally” between one central government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and local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governments.</a:t>
            </a:r>
          </a:p>
          <a:p>
            <a:pPr eaLnBrk="0" hangingPunct="0">
              <a:buFont typeface="Arial" pitchFamily="34" charset="0"/>
              <a:buChar char="•"/>
              <a:defRPr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0" lvl="1" eaLnBrk="0" hangingPunct="0">
              <a:buFont typeface="Arial" pitchFamily="34" charset="0"/>
              <a:buChar char="•"/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Local governments retain certain individual powers and are unified under a central government.</a:t>
            </a:r>
          </a:p>
          <a:p>
            <a:pPr marL="0" lvl="1" eaLnBrk="0" hangingPunct="0">
              <a:buFont typeface="Arial" pitchFamily="34" charset="0"/>
              <a:buChar char="•"/>
              <a:defRPr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0" lvl="1" eaLnBrk="0" hangingPunct="0">
              <a:buFont typeface="Arial" pitchFamily="34" charset="0"/>
              <a:buChar char="•"/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One central government has the </a:t>
            </a:r>
            <a:r>
              <a:rPr lang="en-US" sz="3200" u="sng" dirty="0">
                <a:latin typeface="Arial" pitchFamily="34" charset="0"/>
                <a:cs typeface="Arial" pitchFamily="34" charset="0"/>
              </a:rPr>
              <a:t>final say.</a:t>
            </a:r>
          </a:p>
          <a:p>
            <a:pPr algn="ctr" eaLnBrk="0" hangingPunct="0">
              <a:defRPr/>
            </a:pPr>
            <a:endParaRPr lang="en-US" sz="4400" b="1" dirty="0">
              <a:solidFill>
                <a:srgbClr val="00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/>
          </p:cNvSpPr>
          <p:nvPr/>
        </p:nvSpPr>
        <p:spPr bwMode="auto">
          <a:xfrm>
            <a:off x="0" y="8382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4400" b="1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17411" name="Title 1"/>
          <p:cNvSpPr txBox="1">
            <a:spLocks/>
          </p:cNvSpPr>
          <p:nvPr/>
        </p:nvSpPr>
        <p:spPr bwMode="auto">
          <a:xfrm>
            <a:off x="0" y="5181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3200" b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7412" name="Text Placeholder 6"/>
          <p:cNvSpPr>
            <a:spLocks noGrp="1"/>
          </p:cNvSpPr>
          <p:nvPr>
            <p:ph type="body" idx="1"/>
          </p:nvPr>
        </p:nvSpPr>
        <p:spPr>
          <a:xfrm>
            <a:off x="304800" y="1524000"/>
            <a:ext cx="4040188" cy="639763"/>
          </a:xfrm>
        </p:spPr>
        <p:txBody>
          <a:bodyPr/>
          <a:lstStyle/>
          <a:p>
            <a:pPr algn="ctr"/>
            <a:r>
              <a:rPr lang="en-US" altLang="en-US" sz="3600" dirty="0" smtClean="0"/>
              <a:t>Strengths</a:t>
            </a:r>
          </a:p>
        </p:txBody>
      </p:sp>
      <p:sp>
        <p:nvSpPr>
          <p:cNvPr id="17413" name="Content Placeholder 7"/>
          <p:cNvSpPr>
            <a:spLocks noGrp="1"/>
          </p:cNvSpPr>
          <p:nvPr>
            <p:ph sz="half" idx="2"/>
          </p:nvPr>
        </p:nvSpPr>
        <p:spPr>
          <a:xfrm>
            <a:off x="228600" y="2373312"/>
            <a:ext cx="4040188" cy="3951288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Neither the central nor local governments make decisions alone.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Citizens have say usually through voting.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Local governments handle local problems.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Central government can devote more time and energy to national and international problems.</a:t>
            </a:r>
          </a:p>
          <a:p>
            <a:endParaRPr lang="en-US" altLang="en-US" dirty="0" smtClean="0"/>
          </a:p>
          <a:p>
            <a:pPr>
              <a:buFont typeface="Arial" charset="0"/>
              <a:buNone/>
            </a:pPr>
            <a:endParaRPr lang="en-US" altLang="en-US" dirty="0" smtClean="0"/>
          </a:p>
        </p:txBody>
      </p:sp>
      <p:sp>
        <p:nvSpPr>
          <p:cNvPr id="17414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24400" y="1524000"/>
            <a:ext cx="4041775" cy="639763"/>
          </a:xfrm>
        </p:spPr>
        <p:txBody>
          <a:bodyPr/>
          <a:lstStyle/>
          <a:p>
            <a:pPr algn="ctr"/>
            <a:r>
              <a:rPr lang="en-US" altLang="en-US" sz="3600" dirty="0" smtClean="0"/>
              <a:t>Weaknesses</a:t>
            </a:r>
          </a:p>
        </p:txBody>
      </p:sp>
      <p:sp>
        <p:nvSpPr>
          <p:cNvPr id="17415" name="Content Placeholder 9"/>
          <p:cNvSpPr>
            <a:spLocks noGrp="1"/>
          </p:cNvSpPr>
          <p:nvPr>
            <p:ph sz="quarter" idx="4"/>
          </p:nvPr>
        </p:nvSpPr>
        <p:spPr>
          <a:xfrm>
            <a:off x="4648200" y="2373312"/>
            <a:ext cx="4041775" cy="3951288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is difficult to be equal to everyone.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may take longer to make decisions, due to the large size of government.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17416" name="Content Placeholder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6600" b="1" smtClean="0">
                <a:solidFill>
                  <a:srgbClr val="FF0000"/>
                </a:solidFill>
              </a:rPr>
              <a:t>Federal</a:t>
            </a:r>
          </a:p>
        </p:txBody>
      </p:sp>
    </p:spTree>
    <p:extLst>
      <p:ext uri="{BB962C8B-B14F-4D97-AF65-F5344CB8AC3E}">
        <p14:creationId xmlns:p14="http://schemas.microsoft.com/office/powerpoint/2010/main" val="11700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2133600" y="228600"/>
            <a:ext cx="8229600" cy="914400"/>
          </a:xfrm>
        </p:spPr>
        <p:txBody>
          <a:bodyPr/>
          <a:lstStyle/>
          <a:p>
            <a:r>
              <a:rPr lang="en-US" altLang="en-US" dirty="0" smtClean="0"/>
              <a:t>Democracy</a:t>
            </a:r>
          </a:p>
        </p:txBody>
      </p:sp>
      <p:pic>
        <p:nvPicPr>
          <p:cNvPr id="18435" name="Picture 2" descr="http://www.seoulcityblog.com/wp-content/uploads/2010/04/v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29718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http://graphics8.nytimes.com/images/2009/01/06/us/06senate2-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"/>
            <a:ext cx="5029200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14377" y="1524000"/>
            <a:ext cx="373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dirty="0"/>
              <a:t>Government by the </a:t>
            </a:r>
            <a:r>
              <a:rPr lang="en-US" altLang="en-US" sz="2800" b="1" u="sng" dirty="0"/>
              <a:t>People</a:t>
            </a:r>
          </a:p>
        </p:txBody>
      </p:sp>
      <p:pic>
        <p:nvPicPr>
          <p:cNvPr id="18438" name="Picture 8" descr="http://www.interfaithhousingcenter.org/images/equal-rights--large-msg-1227755711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52800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87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3"/>
          <p:cNvSpPr txBox="1">
            <a:spLocks/>
          </p:cNvSpPr>
          <p:nvPr/>
        </p:nvSpPr>
        <p:spPr bwMode="auto">
          <a:xfrm>
            <a:off x="0" y="22860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800" b="1" dirty="0">
                <a:solidFill>
                  <a:srgbClr val="FF0000"/>
                </a:solidFill>
                <a:latin typeface="Calibri" pitchFamily="34" charset="0"/>
              </a:rPr>
              <a:t>Forms of </a:t>
            </a:r>
            <a:r>
              <a:rPr lang="en-US" sz="4800" b="1" dirty="0" smtClean="0">
                <a:solidFill>
                  <a:srgbClr val="FF0000"/>
                </a:solidFill>
                <a:latin typeface="Calibri" pitchFamily="34" charset="0"/>
              </a:rPr>
              <a:t>Democracies</a:t>
            </a:r>
            <a:endParaRPr lang="en-US" sz="4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459" name="Title 1"/>
          <p:cNvSpPr txBox="1">
            <a:spLocks/>
          </p:cNvSpPr>
          <p:nvPr/>
        </p:nvSpPr>
        <p:spPr bwMode="auto">
          <a:xfrm>
            <a:off x="0" y="5562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3200" b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26629" name="Title 1"/>
          <p:cNvSpPr txBox="1">
            <a:spLocks/>
          </p:cNvSpPr>
          <p:nvPr/>
        </p:nvSpPr>
        <p:spPr bwMode="auto">
          <a:xfrm>
            <a:off x="304800" y="1219200"/>
            <a:ext cx="883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3600" dirty="0">
              <a:latin typeface="+mn-lt"/>
            </a:endParaRPr>
          </a:p>
          <a:p>
            <a:pPr marL="0" lvl="2" eaLnBrk="0" hangingPunct="0">
              <a:buFont typeface="Arial" pitchFamily="34" charset="0"/>
              <a:buChar char="•"/>
              <a:defRPr/>
            </a:pP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Direct 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democracy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doesn’t exist. All citizens would vote on everything. Majority would always win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2" eaLnBrk="0" hangingPunct="0">
              <a:buFont typeface="Arial" pitchFamily="34" charset="0"/>
              <a:buChar char="•"/>
              <a:defRPr/>
            </a:pPr>
            <a:endParaRPr lang="en-US" sz="2800" u="sng" dirty="0">
              <a:latin typeface="Arial" pitchFamily="34" charset="0"/>
              <a:cs typeface="Arial" pitchFamily="34" charset="0"/>
            </a:endParaRPr>
          </a:p>
          <a:p>
            <a:pPr marL="0" lvl="2" eaLnBrk="0" hangingPunct="0">
              <a:buFont typeface="Arial" pitchFamily="34" charset="0"/>
              <a:buChar char="•"/>
              <a:defRPr/>
            </a:pPr>
            <a:r>
              <a:rPr lang="en-US" sz="2800" u="sng" dirty="0">
                <a:latin typeface="Arial" pitchFamily="34" charset="0"/>
                <a:cs typeface="Arial" pitchFamily="34" charset="0"/>
              </a:rPr>
              <a:t>Republic: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government based on law. Voters choose representatives to vote for them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2" eaLnBrk="0" hangingPunct="0">
              <a:buFont typeface="Arial" pitchFamily="34" charset="0"/>
              <a:buChar char="•"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lvl="2" eaLnBrk="0" hangingPunct="0">
              <a:buFont typeface="Arial" pitchFamily="34" charset="0"/>
              <a:buChar char="•"/>
              <a:defRPr/>
            </a:pPr>
            <a:r>
              <a:rPr lang="en-US" sz="2800" u="sng" dirty="0">
                <a:latin typeface="Arial" pitchFamily="34" charset="0"/>
                <a:cs typeface="Arial" pitchFamily="34" charset="0"/>
              </a:rPr>
              <a:t>Constitutional Monarchy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is a monarchy but their decisions are limited based on citizen’s rights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 				(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MAGNA CARTA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endParaRPr lang="en-US" sz="4400" b="1" dirty="0">
              <a:solidFill>
                <a:srgbClr val="0066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914400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4800" b="1" dirty="0" smtClean="0">
                <a:solidFill>
                  <a:srgbClr val="FF0000"/>
                </a:solidFill>
              </a:rPr>
              <a:t>Forms of Democracies</a:t>
            </a:r>
          </a:p>
        </p:txBody>
      </p:sp>
      <p:sp>
        <p:nvSpPr>
          <p:cNvPr id="20483" name="Content Placeholder 3"/>
          <p:cNvSpPr txBox="1">
            <a:spLocks/>
          </p:cNvSpPr>
          <p:nvPr/>
        </p:nvSpPr>
        <p:spPr bwMode="auto">
          <a:xfrm>
            <a:off x="304800" y="1600200"/>
            <a:ext cx="8839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800" u="sng" dirty="0">
                <a:solidFill>
                  <a:srgbClr val="FF0000"/>
                </a:solidFill>
                <a:latin typeface="Calibri" pitchFamily="34" charset="0"/>
              </a:rPr>
              <a:t>Parliamentary Democracy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381000" y="2590800"/>
            <a:ext cx="8610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No clear separation between the Executive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and Legislative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branch.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 People elect representatives to the legislature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 Legislature selects the Executive Leader. 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 executive leader is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called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 Prime Minister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Example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Canada, Australia, Great Britain</a:t>
            </a:r>
          </a:p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Definition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Government: a system of people, laws, and officials that define and control a nation, state or community.</a:t>
            </a:r>
          </a:p>
          <a:p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How would you define government?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5" y="1524000"/>
            <a:ext cx="42481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25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Parliamentary Democracy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endParaRPr lang="en-US" sz="4000" dirty="0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524000"/>
            <a:ext cx="2371725" cy="479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Advantages/Disadvantages of 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Parliamentary Systems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unified government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one to overrule decisions (Veto)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lines of responsibility –voters know who to blame/reward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Weakness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Divided government may be a good thing to make sure everything “fair” (Checks and Balances)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Minority groups have very little rights</a:t>
            </a:r>
          </a:p>
        </p:txBody>
      </p:sp>
    </p:spTree>
    <p:extLst>
      <p:ext uri="{BB962C8B-B14F-4D97-AF65-F5344CB8AC3E}">
        <p14:creationId xmlns:p14="http://schemas.microsoft.com/office/powerpoint/2010/main" val="1216880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3"/>
          <p:cNvSpPr txBox="1">
            <a:spLocks/>
          </p:cNvSpPr>
          <p:nvPr/>
        </p:nvSpPr>
        <p:spPr bwMode="auto">
          <a:xfrm>
            <a:off x="304800" y="1600200"/>
            <a:ext cx="8839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800" b="1" u="sng" dirty="0">
                <a:solidFill>
                  <a:srgbClr val="FF0000"/>
                </a:solidFill>
                <a:latin typeface="Calibri" pitchFamily="34" charset="0"/>
              </a:rPr>
              <a:t>Presidential Democracy</a:t>
            </a:r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304800" y="2514600"/>
            <a:ext cx="8610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 system of government in which the executive is separate of the legislature.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 People elect the legislature.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People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elect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the Executive Leader. 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 executive leader is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called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the President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7200" lvl="2">
              <a:buFont typeface="Arial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Example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United States, Mexico</a:t>
            </a:r>
          </a:p>
          <a:p>
            <a:pPr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>
              <a:buFont typeface="Arial" charset="0"/>
              <a:buChar char="•"/>
              <a:defRPr/>
            </a:pPr>
            <a:endParaRPr lang="en-US" sz="36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endParaRPr lang="en-US" sz="2800" dirty="0"/>
          </a:p>
        </p:txBody>
      </p:sp>
      <p:sp>
        <p:nvSpPr>
          <p:cNvPr id="23556" name="Title 6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Forms of Democracies</a:t>
            </a:r>
            <a:endParaRPr 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b="1" smtClean="0">
                <a:solidFill>
                  <a:srgbClr val="FF0000"/>
                </a:solidFill>
              </a:rPr>
              <a:t>Presidential Democracy</a:t>
            </a:r>
            <a:r>
              <a:rPr lang="en-US" b="1" smtClean="0">
                <a:solidFill>
                  <a:srgbClr val="FF0000"/>
                </a:solidFill>
              </a:rPr>
              <a:t/>
            </a:r>
            <a:br>
              <a:rPr lang="en-US" b="1" smtClean="0">
                <a:solidFill>
                  <a:srgbClr val="FF0000"/>
                </a:solidFill>
              </a:rPr>
            </a:br>
            <a:endParaRPr lang="en-US" smtClean="0"/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24000"/>
            <a:ext cx="3733800" cy="480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Advantages/Disadvantages of 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Presidential Systems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key distinction is the 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Separation of Powers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executive and the legislative can veto each other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Minority groups have more rights</a:t>
            </a:r>
          </a:p>
          <a:p>
            <a:pPr lvl="1">
              <a:lnSpc>
                <a:spcPct val="90000"/>
              </a:lnSpc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Weakness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Divided government may not be a good thing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 can take longer if executive and legislative do not agree.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Clear lines of responsibility –voters do not know who to blame/reward</a:t>
            </a:r>
          </a:p>
          <a:p>
            <a:pPr lvl="1">
              <a:lnSpc>
                <a:spcPct val="90000"/>
              </a:lnSpc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61220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susd.k12.ca.us/users/kevin.husen/AmericanGov/Book/ebook/products/0-13-251359-5/MAG01se0102a518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399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Autofit/>
          </a:bodyPr>
          <a:lstStyle/>
          <a:p>
            <a:r>
              <a:rPr lang="en-US" altLang="en-US" sz="5900" b="1" dirty="0" smtClean="0">
                <a:solidFill>
                  <a:srgbClr val="FF0000"/>
                </a:solidFill>
              </a:rPr>
              <a:t>Confederation</a:t>
            </a:r>
            <a:endParaRPr lang="en-US" sz="59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21352"/>
          </a:xfrm>
        </p:spPr>
        <p:txBody>
          <a:bodyPr/>
          <a:lstStyle/>
          <a:p>
            <a:r>
              <a:rPr lang="en-US" dirty="0" smtClean="0"/>
              <a:t>Actual definition: </a:t>
            </a:r>
            <a:r>
              <a:rPr lang="en-US" dirty="0"/>
              <a:t> A group of nations or </a:t>
            </a:r>
            <a:r>
              <a:rPr lang="en-US" dirty="0" smtClean="0"/>
              <a:t>states </a:t>
            </a:r>
            <a:r>
              <a:rPr lang="en-US" dirty="0"/>
              <a:t>in which the </a:t>
            </a:r>
            <a:r>
              <a:rPr lang="en-US" dirty="0" smtClean="0"/>
              <a:t>individua</a:t>
            </a:r>
            <a:r>
              <a:rPr lang="en-US" dirty="0"/>
              <a:t>l</a:t>
            </a:r>
            <a:r>
              <a:rPr lang="en-US" dirty="0" smtClean="0"/>
              <a:t> </a:t>
            </a:r>
            <a:r>
              <a:rPr lang="en-US" dirty="0"/>
              <a:t>states retain considerable independence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Your definition: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27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Content Placeholder 3"/>
          <p:cNvSpPr txBox="1">
            <a:spLocks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000" b="1" dirty="0">
                <a:solidFill>
                  <a:srgbClr val="FF0000"/>
                </a:solidFill>
              </a:rPr>
              <a:t>Government System Exception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6000" b="1" dirty="0">
                <a:solidFill>
                  <a:srgbClr val="FF0000"/>
                </a:solidFill>
                <a:latin typeface="Calibri" pitchFamily="34" charset="0"/>
              </a:rPr>
              <a:t>Confederation</a:t>
            </a:r>
          </a:p>
        </p:txBody>
      </p:sp>
      <p:sp>
        <p:nvSpPr>
          <p:cNvPr id="18" name="Oval 17"/>
          <p:cNvSpPr/>
          <p:nvPr/>
        </p:nvSpPr>
        <p:spPr>
          <a:xfrm>
            <a:off x="57510" y="1371600"/>
            <a:ext cx="2667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900" b="1" dirty="0">
                <a:solidFill>
                  <a:schemeClr val="bg1"/>
                </a:solidFill>
              </a:rPr>
              <a:t>Local </a:t>
            </a:r>
            <a:r>
              <a:rPr lang="en-US" sz="1600" b="1" dirty="0">
                <a:solidFill>
                  <a:schemeClr val="bg1"/>
                </a:solidFill>
              </a:rPr>
              <a:t>Government</a:t>
            </a:r>
          </a:p>
        </p:txBody>
      </p:sp>
      <p:sp>
        <p:nvSpPr>
          <p:cNvPr id="19" name="Oval 18"/>
          <p:cNvSpPr/>
          <p:nvPr/>
        </p:nvSpPr>
        <p:spPr>
          <a:xfrm>
            <a:off x="6520132" y="3848100"/>
            <a:ext cx="25908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900" b="1" dirty="0">
                <a:solidFill>
                  <a:schemeClr val="bg1"/>
                </a:solidFill>
              </a:rPr>
              <a:t>Local </a:t>
            </a:r>
            <a:r>
              <a:rPr lang="en-US" sz="1600" b="1" dirty="0">
                <a:solidFill>
                  <a:schemeClr val="bg1"/>
                </a:solidFill>
              </a:rPr>
              <a:t>Government</a:t>
            </a:r>
          </a:p>
        </p:txBody>
      </p:sp>
      <p:sp>
        <p:nvSpPr>
          <p:cNvPr id="20" name="Oval 19"/>
          <p:cNvSpPr/>
          <p:nvPr/>
        </p:nvSpPr>
        <p:spPr>
          <a:xfrm>
            <a:off x="23004" y="3886200"/>
            <a:ext cx="26670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900" b="1" dirty="0">
                <a:solidFill>
                  <a:schemeClr val="bg1"/>
                </a:solidFill>
              </a:rPr>
              <a:t>Local </a:t>
            </a:r>
            <a:r>
              <a:rPr lang="en-US" sz="1600" b="1" dirty="0">
                <a:solidFill>
                  <a:schemeClr val="bg1"/>
                </a:solidFill>
              </a:rPr>
              <a:t>Government</a:t>
            </a:r>
          </a:p>
        </p:txBody>
      </p:sp>
      <p:sp>
        <p:nvSpPr>
          <p:cNvPr id="21" name="Oval 20"/>
          <p:cNvSpPr/>
          <p:nvPr/>
        </p:nvSpPr>
        <p:spPr>
          <a:xfrm>
            <a:off x="6443932" y="1447800"/>
            <a:ext cx="26670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900" b="1" dirty="0">
                <a:solidFill>
                  <a:schemeClr val="bg1"/>
                </a:solidFill>
              </a:rPr>
              <a:t>Local </a:t>
            </a:r>
            <a:r>
              <a:rPr lang="en-US" sz="1600" b="1" dirty="0">
                <a:solidFill>
                  <a:schemeClr val="bg1"/>
                </a:solidFill>
              </a:rPr>
              <a:t>Government</a:t>
            </a:r>
          </a:p>
        </p:txBody>
      </p:sp>
      <p:sp>
        <p:nvSpPr>
          <p:cNvPr id="22" name="Oval 21"/>
          <p:cNvSpPr/>
          <p:nvPr/>
        </p:nvSpPr>
        <p:spPr>
          <a:xfrm>
            <a:off x="3657600" y="2971800"/>
            <a:ext cx="2133600" cy="1981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</a:rPr>
              <a:t>Central </a:t>
            </a:r>
            <a:r>
              <a:rPr lang="en-US" sz="1600" b="1" dirty="0">
                <a:solidFill>
                  <a:prstClr val="white"/>
                </a:solidFill>
              </a:rPr>
              <a:t>Government</a:t>
            </a:r>
          </a:p>
        </p:txBody>
      </p:sp>
      <p:sp>
        <p:nvSpPr>
          <p:cNvPr id="11" name="Right Arrow 10"/>
          <p:cNvSpPr/>
          <p:nvPr/>
        </p:nvSpPr>
        <p:spPr>
          <a:xfrm rot="8840587">
            <a:off x="5339390" y="2737289"/>
            <a:ext cx="1308713" cy="685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2268188">
            <a:off x="5370677" y="4311151"/>
            <a:ext cx="1361376" cy="685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20138295">
            <a:off x="2595404" y="4288995"/>
            <a:ext cx="1362085" cy="685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354870">
            <a:off x="2439898" y="2743762"/>
            <a:ext cx="1641246" cy="685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 txBox="1">
            <a:spLocks/>
          </p:cNvSpPr>
          <p:nvPr/>
        </p:nvSpPr>
        <p:spPr bwMode="auto">
          <a:xfrm>
            <a:off x="0" y="8382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4400" b="1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28675" name="Title 1"/>
          <p:cNvSpPr txBox="1">
            <a:spLocks/>
          </p:cNvSpPr>
          <p:nvPr/>
        </p:nvSpPr>
        <p:spPr bwMode="auto">
          <a:xfrm>
            <a:off x="0" y="5181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3200" b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28676" name="Text Placeholder 6"/>
          <p:cNvSpPr>
            <a:spLocks noGrp="1"/>
          </p:cNvSpPr>
          <p:nvPr>
            <p:ph type="body" idx="1"/>
          </p:nvPr>
        </p:nvSpPr>
        <p:spPr>
          <a:xfrm>
            <a:off x="304800" y="1524000"/>
            <a:ext cx="4040188" cy="639763"/>
          </a:xfrm>
        </p:spPr>
        <p:txBody>
          <a:bodyPr/>
          <a:lstStyle/>
          <a:p>
            <a:pPr algn="ctr"/>
            <a:r>
              <a:rPr lang="en-US" altLang="en-US" sz="3600" dirty="0" smtClean="0"/>
              <a:t>Strengths</a:t>
            </a:r>
          </a:p>
        </p:txBody>
      </p:sp>
      <p:sp>
        <p:nvSpPr>
          <p:cNvPr id="28677" name="Content Placeholder 7"/>
          <p:cNvSpPr>
            <a:spLocks noGrp="1"/>
          </p:cNvSpPr>
          <p:nvPr>
            <p:ph sz="half" idx="2"/>
          </p:nvPr>
        </p:nvSpPr>
        <p:spPr>
          <a:xfrm>
            <a:off x="238664" y="2286000"/>
            <a:ext cx="4191000" cy="3951288"/>
          </a:xfrm>
        </p:spPr>
        <p:txBody>
          <a:bodyPr/>
          <a:lstStyle/>
          <a:p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Local governments  (alliances) are stronger when working together</a:t>
            </a:r>
          </a:p>
          <a:p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confederation often is short term or only for a specific purpose.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pPr>
              <a:buFont typeface="Arial" charset="0"/>
              <a:buNone/>
            </a:pPr>
            <a:endParaRPr lang="en-US" altLang="en-US" dirty="0" smtClean="0"/>
          </a:p>
        </p:txBody>
      </p:sp>
      <p:sp>
        <p:nvSpPr>
          <p:cNvPr id="28678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24400" y="1524000"/>
            <a:ext cx="4041775" cy="639763"/>
          </a:xfrm>
        </p:spPr>
        <p:txBody>
          <a:bodyPr/>
          <a:lstStyle/>
          <a:p>
            <a:pPr algn="ctr"/>
            <a:r>
              <a:rPr lang="en-US" altLang="en-US" sz="3600" dirty="0" smtClean="0"/>
              <a:t>Weaknesses</a:t>
            </a:r>
          </a:p>
        </p:txBody>
      </p:sp>
      <p:sp>
        <p:nvSpPr>
          <p:cNvPr id="28679" name="Content Placeholder 9"/>
          <p:cNvSpPr>
            <a:spLocks noGrp="1"/>
          </p:cNvSpPr>
          <p:nvPr>
            <p:ph sz="quarter" idx="4"/>
          </p:nvPr>
        </p:nvSpPr>
        <p:spPr>
          <a:xfrm>
            <a:off x="4495800" y="2286000"/>
            <a:ext cx="4724400" cy="3875088"/>
          </a:xfrm>
        </p:spPr>
        <p:txBody>
          <a:bodyPr/>
          <a:lstStyle/>
          <a:p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central government is limited to handling only what the local governments allow.</a:t>
            </a:r>
          </a:p>
          <a:p>
            <a:endParaRPr lang="en-US" altLang="en-US" dirty="0" smtClean="0"/>
          </a:p>
        </p:txBody>
      </p:sp>
      <p:sp>
        <p:nvSpPr>
          <p:cNvPr id="28680" name="Content Placeholder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noFill/>
        </p:spPr>
        <p:txBody>
          <a:bodyPr>
            <a:normAutofit fontScale="90000"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en-US" sz="6600" b="1" dirty="0" smtClean="0">
                <a:solidFill>
                  <a:srgbClr val="FF0000"/>
                </a:solidFill>
              </a:rPr>
              <a:t>Confederation</a:t>
            </a:r>
          </a:p>
        </p:txBody>
      </p:sp>
      <p:sp>
        <p:nvSpPr>
          <p:cNvPr id="28681" name="TextBox 11"/>
          <p:cNvSpPr txBox="1">
            <a:spLocks noChangeArrowheads="1"/>
          </p:cNvSpPr>
          <p:nvPr/>
        </p:nvSpPr>
        <p:spPr bwMode="auto">
          <a:xfrm>
            <a:off x="201283" y="4419600"/>
            <a:ext cx="8915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 dirty="0"/>
          </a:p>
          <a:p>
            <a:pPr algn="ctr" eaLnBrk="1" hangingPunct="1"/>
            <a:r>
              <a:rPr lang="en-US" altLang="en-US" sz="2400" i="1" dirty="0"/>
              <a:t>Confederation doesn’t truly exist (in a government form).</a:t>
            </a:r>
            <a:endParaRPr lang="en-US" altLang="en-US" sz="2400" i="1" u="sng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000" dirty="0"/>
              <a:t>Many countries participate in organizations that run like a confederation such as: NATO, United Nations, NAFTA, and 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196056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Governments or Political Systems 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cdn.slidesharecdn.com/ss_thumbnails/chapter-202-20types-20of-20government-20-20who-20rules-130725143946-phpapp01-thumbnail-4.jpg?cb=13747812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336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Anarchy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1036"/>
            <a:ext cx="29051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064" y="1676400"/>
            <a:ext cx="5562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4833326"/>
            <a:ext cx="2899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 One Rules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8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Autofit/>
          </a:bodyPr>
          <a:lstStyle/>
          <a:p>
            <a:r>
              <a:rPr lang="en-US" altLang="en-US" sz="5900" b="1" dirty="0">
                <a:solidFill>
                  <a:srgbClr val="FF0000"/>
                </a:solidFill>
              </a:rPr>
              <a:t>Unitary</a:t>
            </a:r>
            <a:endParaRPr lang="en-US" sz="59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21352"/>
          </a:xfrm>
        </p:spPr>
        <p:txBody>
          <a:bodyPr/>
          <a:lstStyle/>
          <a:p>
            <a:r>
              <a:rPr lang="en-US" dirty="0" smtClean="0"/>
              <a:t>Actual definition: </a:t>
            </a:r>
            <a:r>
              <a:rPr lang="en-US" dirty="0"/>
              <a:t>a </a:t>
            </a:r>
            <a:r>
              <a:rPr lang="en-US" dirty="0" smtClean="0"/>
              <a:t>political system with </a:t>
            </a:r>
            <a:r>
              <a:rPr lang="en-US" dirty="0"/>
              <a:t>a central supreme </a:t>
            </a:r>
            <a:r>
              <a:rPr lang="en-US" b="1" dirty="0"/>
              <a:t>government</a:t>
            </a:r>
            <a:r>
              <a:rPr lang="en-US" dirty="0"/>
              <a:t> which holds the authority over and makes the decisions for subordinate local </a:t>
            </a:r>
            <a:r>
              <a:rPr lang="en-US" b="1" dirty="0"/>
              <a:t>governments</a:t>
            </a:r>
            <a:r>
              <a:rPr lang="en-US" dirty="0"/>
              <a:t>. 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Your definition: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9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19400" y="2057400"/>
            <a:ext cx="3505200" cy="32766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</a:rPr>
              <a:t>Central </a:t>
            </a:r>
            <a:r>
              <a:rPr lang="en-US" sz="2400" b="1" dirty="0">
                <a:solidFill>
                  <a:schemeClr val="bg1"/>
                </a:solidFill>
              </a:rPr>
              <a:t>Government</a:t>
            </a:r>
          </a:p>
        </p:txBody>
      </p:sp>
      <p:sp>
        <p:nvSpPr>
          <p:cNvPr id="7171" name="Content Placeholder 3"/>
          <p:cNvSpPr txBox="1">
            <a:spLocks/>
          </p:cNvSpPr>
          <p:nvPr/>
        </p:nvSpPr>
        <p:spPr bwMode="auto">
          <a:xfrm>
            <a:off x="0" y="68580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6600" b="1" dirty="0">
                <a:solidFill>
                  <a:srgbClr val="FF0000"/>
                </a:solidFill>
                <a:latin typeface="Calibri" pitchFamily="34" charset="0"/>
              </a:rPr>
              <a:t>Unitary</a:t>
            </a:r>
          </a:p>
        </p:txBody>
      </p:sp>
      <p:sp>
        <p:nvSpPr>
          <p:cNvPr id="7" name="Oval 6"/>
          <p:cNvSpPr/>
          <p:nvPr/>
        </p:nvSpPr>
        <p:spPr>
          <a:xfrm>
            <a:off x="228600" y="1752600"/>
            <a:ext cx="21336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900" b="1" dirty="0">
                <a:solidFill>
                  <a:schemeClr val="bg1"/>
                </a:solidFill>
              </a:rPr>
              <a:t>Local </a:t>
            </a:r>
            <a:r>
              <a:rPr lang="en-US" sz="1600" b="1" dirty="0">
                <a:solidFill>
                  <a:schemeClr val="bg1"/>
                </a:solidFill>
              </a:rPr>
              <a:t>Government</a:t>
            </a:r>
          </a:p>
        </p:txBody>
      </p:sp>
      <p:sp>
        <p:nvSpPr>
          <p:cNvPr id="14" name="Right Arrow 13"/>
          <p:cNvSpPr/>
          <p:nvPr/>
        </p:nvSpPr>
        <p:spPr>
          <a:xfrm rot="11976266">
            <a:off x="1992313" y="2801938"/>
            <a:ext cx="922337" cy="685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781800" y="1676400"/>
            <a:ext cx="21336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900" b="1" dirty="0">
                <a:solidFill>
                  <a:schemeClr val="bg1"/>
                </a:solidFill>
              </a:rPr>
              <a:t>Local </a:t>
            </a:r>
            <a:r>
              <a:rPr lang="en-US" sz="1600" b="1" dirty="0">
                <a:solidFill>
                  <a:schemeClr val="bg1"/>
                </a:solidFill>
              </a:rPr>
              <a:t>Government</a:t>
            </a:r>
          </a:p>
        </p:txBody>
      </p:sp>
      <p:sp>
        <p:nvSpPr>
          <p:cNvPr id="16" name="Oval 15"/>
          <p:cNvSpPr/>
          <p:nvPr/>
        </p:nvSpPr>
        <p:spPr>
          <a:xfrm>
            <a:off x="228600" y="4270804"/>
            <a:ext cx="21336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900" b="1" dirty="0">
                <a:solidFill>
                  <a:schemeClr val="bg1"/>
                </a:solidFill>
              </a:rPr>
              <a:t>Local </a:t>
            </a:r>
            <a:r>
              <a:rPr lang="en-US" sz="1600" b="1" dirty="0">
                <a:solidFill>
                  <a:schemeClr val="bg1"/>
                </a:solidFill>
              </a:rPr>
              <a:t>Government</a:t>
            </a:r>
          </a:p>
        </p:txBody>
      </p:sp>
      <p:sp>
        <p:nvSpPr>
          <p:cNvPr id="11" name="Right Arrow 10"/>
          <p:cNvSpPr/>
          <p:nvPr/>
        </p:nvSpPr>
        <p:spPr>
          <a:xfrm rot="19898580">
            <a:off x="6046365" y="2558943"/>
            <a:ext cx="1001712" cy="685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9040573">
            <a:off x="2041565" y="4517607"/>
            <a:ext cx="1202034" cy="685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705600" y="4419600"/>
            <a:ext cx="21336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900" b="1" dirty="0">
                <a:solidFill>
                  <a:schemeClr val="bg1"/>
                </a:solidFill>
              </a:rPr>
              <a:t>Local </a:t>
            </a:r>
            <a:r>
              <a:rPr lang="en-US" sz="1600" b="1" dirty="0">
                <a:solidFill>
                  <a:schemeClr val="bg1"/>
                </a:solidFill>
              </a:rPr>
              <a:t>Government</a:t>
            </a:r>
          </a:p>
        </p:txBody>
      </p:sp>
      <p:sp>
        <p:nvSpPr>
          <p:cNvPr id="12" name="Right Arrow 11"/>
          <p:cNvSpPr/>
          <p:nvPr/>
        </p:nvSpPr>
        <p:spPr>
          <a:xfrm rot="1343169">
            <a:off x="5882252" y="4517377"/>
            <a:ext cx="1049337" cy="685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0" y="914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4400" b="1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9219" name="Title 1"/>
          <p:cNvSpPr txBox="1">
            <a:spLocks/>
          </p:cNvSpPr>
          <p:nvPr/>
        </p:nvSpPr>
        <p:spPr bwMode="auto">
          <a:xfrm>
            <a:off x="0" y="5181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3200" b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9220" name="Text Placeholder 6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4040188" cy="63976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en-US" sz="3600" dirty="0" smtClean="0"/>
              <a:t>Strengths</a:t>
            </a:r>
          </a:p>
        </p:txBody>
      </p:sp>
      <p:sp>
        <p:nvSpPr>
          <p:cNvPr id="9221" name="Content Placeholder 7"/>
          <p:cNvSpPr>
            <a:spLocks noGrp="1"/>
          </p:cNvSpPr>
          <p:nvPr>
            <p:ph sz="half" idx="2"/>
          </p:nvPr>
        </p:nvSpPr>
        <p:spPr>
          <a:xfrm>
            <a:off x="228600" y="2514600"/>
            <a:ext cx="4191000" cy="3951288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central government is in complete control.</a:t>
            </a:r>
          </a:p>
          <a:p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more unity because the government makes all decisions.</a:t>
            </a:r>
          </a:p>
          <a:p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“Big” Decisions made quicker.</a:t>
            </a:r>
          </a:p>
        </p:txBody>
      </p:sp>
      <p:sp>
        <p:nvSpPr>
          <p:cNvPr id="9222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24400" y="1485900"/>
            <a:ext cx="4041775" cy="6858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dirty="0" smtClean="0"/>
              <a:t>Weaknesses</a:t>
            </a:r>
          </a:p>
        </p:txBody>
      </p:sp>
      <p:sp>
        <p:nvSpPr>
          <p:cNvPr id="9223" name="Content Placeholder 9"/>
          <p:cNvSpPr>
            <a:spLocks noGrp="1"/>
          </p:cNvSpPr>
          <p:nvPr>
            <p:ph sz="quarter" idx="4"/>
          </p:nvPr>
        </p:nvSpPr>
        <p:spPr>
          <a:xfrm>
            <a:off x="4572000" y="2487612"/>
            <a:ext cx="4267200" cy="3265488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central government will do what is best for itself.</a:t>
            </a:r>
          </a:p>
          <a:p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Citizens have little say!</a:t>
            </a:r>
          </a:p>
        </p:txBody>
      </p:sp>
      <p:sp>
        <p:nvSpPr>
          <p:cNvPr id="9224" name="Content Placeholder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noFill/>
        </p:spPr>
        <p:txBody>
          <a:bodyPr>
            <a:normAutofit fontScale="90000"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6600" b="1" dirty="0" smtClean="0">
                <a:solidFill>
                  <a:srgbClr val="FF0000"/>
                </a:solidFill>
              </a:rPr>
              <a:t>Unitary</a:t>
            </a:r>
          </a:p>
        </p:txBody>
      </p:sp>
      <p:pic>
        <p:nvPicPr>
          <p:cNvPr id="9225" name="Picture 11" descr="http://academic.kellogg.edu/williamsjon/online/lectures.htm/unitar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99451"/>
            <a:ext cx="3886200" cy="210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80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74776" y="1524000"/>
            <a:ext cx="7394448" cy="732974"/>
          </a:xfrm>
        </p:spPr>
        <p:txBody>
          <a:bodyPr/>
          <a:lstStyle/>
          <a:p>
            <a:pPr algn="ctr"/>
            <a:r>
              <a:rPr lang="en-US" sz="4400" b="0" dirty="0" smtClean="0"/>
              <a:t>Totalitarianism</a:t>
            </a:r>
            <a:endParaRPr lang="en-US" sz="4400" b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Examples</a:t>
            </a:r>
            <a:endParaRPr lang="en-US" sz="5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3817937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" y="2589725"/>
            <a:ext cx="426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 political system </a:t>
            </a:r>
            <a:r>
              <a:rPr lang="en-US" sz="3200" dirty="0" smtClean="0"/>
              <a:t>that permits </a:t>
            </a:r>
            <a:r>
              <a:rPr lang="en-US" sz="3200" dirty="0"/>
              <a:t>no individual </a:t>
            </a:r>
            <a:r>
              <a:rPr lang="en-US" sz="3200" dirty="0" smtClean="0"/>
              <a:t>freedom, absolute control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326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Examples</a:t>
            </a:r>
            <a:endParaRPr lang="en-US" sz="5400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191000" cy="4830763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Autocracy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One 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person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possesses unlimited power.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citizens have no role or say in government.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This is the oldest and most common form of government.</a:t>
            </a:r>
          </a:p>
          <a:p>
            <a:pPr>
              <a:buFont typeface="Arial" charset="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</p:txBody>
      </p:sp>
      <p:sp>
        <p:nvSpPr>
          <p:cNvPr id="1024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525963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Oligarchy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One family or 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group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possesses unlimited power.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 few special citizens have a say in decisions. The majority do not.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1404</TotalTime>
  <Words>772</Words>
  <Application>Microsoft Office PowerPoint</Application>
  <PresentationFormat>On-screen Show (4:3)</PresentationFormat>
  <Paragraphs>155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Civic</vt:lpstr>
      <vt:lpstr>Concourse</vt:lpstr>
      <vt:lpstr>1_Concourse</vt:lpstr>
      <vt:lpstr>What is a government?</vt:lpstr>
      <vt:lpstr>Definition</vt:lpstr>
      <vt:lpstr>Governments or Political Systems </vt:lpstr>
      <vt:lpstr>Anarchy</vt:lpstr>
      <vt:lpstr>Unitary</vt:lpstr>
      <vt:lpstr>PowerPoint Presentation</vt:lpstr>
      <vt:lpstr>Unitary</vt:lpstr>
      <vt:lpstr>Examples</vt:lpstr>
      <vt:lpstr>Examples</vt:lpstr>
      <vt:lpstr>PowerPoint Presentation</vt:lpstr>
      <vt:lpstr>Autocracy</vt:lpstr>
      <vt:lpstr>Oligarchy</vt:lpstr>
      <vt:lpstr>Federal</vt:lpstr>
      <vt:lpstr>PowerPoint Presentation</vt:lpstr>
      <vt:lpstr>PowerPoint Presentation</vt:lpstr>
      <vt:lpstr>Federal</vt:lpstr>
      <vt:lpstr>Democracy</vt:lpstr>
      <vt:lpstr>PowerPoint Presentation</vt:lpstr>
      <vt:lpstr>Forms of Democracies</vt:lpstr>
      <vt:lpstr>Parliamentary Democracy </vt:lpstr>
      <vt:lpstr>Advantages/Disadvantages of  Parliamentary Systems</vt:lpstr>
      <vt:lpstr>Forms of Democracies</vt:lpstr>
      <vt:lpstr>Presidential Democracy </vt:lpstr>
      <vt:lpstr>Advantages/Disadvantages of  Presidential Systems</vt:lpstr>
      <vt:lpstr>PowerPoint Presentation</vt:lpstr>
      <vt:lpstr>Confederation</vt:lpstr>
      <vt:lpstr>PowerPoint Presentation</vt:lpstr>
      <vt:lpstr>Confederation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Governments or Political Systems</dc:title>
  <dc:creator>Michael Wheeler</dc:creator>
  <cp:lastModifiedBy>Wheeler, Michael</cp:lastModifiedBy>
  <cp:revision>31</cp:revision>
  <cp:lastPrinted>2016-09-06T11:06:45Z</cp:lastPrinted>
  <dcterms:created xsi:type="dcterms:W3CDTF">2014-04-19T19:32:43Z</dcterms:created>
  <dcterms:modified xsi:type="dcterms:W3CDTF">2016-09-07T20:09:05Z</dcterms:modified>
</cp:coreProperties>
</file>