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1"/>
  </p:sldMasterIdLst>
  <p:handoutMasterIdLst>
    <p:handoutMasterId r:id="rId30"/>
  </p:handoutMasterIdLst>
  <p:sldIdLst>
    <p:sldId id="256" r:id="rId2"/>
    <p:sldId id="259" r:id="rId3"/>
    <p:sldId id="261" r:id="rId4"/>
    <p:sldId id="262" r:id="rId5"/>
    <p:sldId id="263" r:id="rId6"/>
    <p:sldId id="264" r:id="rId7"/>
    <p:sldId id="268" r:id="rId8"/>
    <p:sldId id="269" r:id="rId9"/>
    <p:sldId id="270" r:id="rId10"/>
    <p:sldId id="272" r:id="rId11"/>
    <p:sldId id="283" r:id="rId12"/>
    <p:sldId id="284" r:id="rId13"/>
    <p:sldId id="285" r:id="rId14"/>
    <p:sldId id="286" r:id="rId15"/>
    <p:sldId id="287" r:id="rId16"/>
    <p:sldId id="288" r:id="rId17"/>
    <p:sldId id="289" r:id="rId18"/>
    <p:sldId id="290" r:id="rId19"/>
    <p:sldId id="291" r:id="rId20"/>
    <p:sldId id="273" r:id="rId21"/>
    <p:sldId id="278" r:id="rId22"/>
    <p:sldId id="279" r:id="rId23"/>
    <p:sldId id="280" r:id="rId24"/>
    <p:sldId id="281" r:id="rId25"/>
    <p:sldId id="292" r:id="rId26"/>
    <p:sldId id="293" r:id="rId27"/>
    <p:sldId id="294" r:id="rId28"/>
    <p:sldId id="282" r:id="rId29"/>
  </p:sldIdLst>
  <p:sldSz cx="9144000" cy="6858000" type="screen4x3"/>
  <p:notesSz cx="7102475" cy="93694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sorterViewPr>
    <p:cViewPr>
      <p:scale>
        <a:sx n="100" d="100"/>
        <a:sy n="100" d="100"/>
      </p:scale>
      <p:origin x="0" y="651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8471"/>
          </a:xfrm>
          <a:prstGeom prst="rect">
            <a:avLst/>
          </a:prstGeom>
        </p:spPr>
        <p:txBody>
          <a:bodyPr vert="horz" lIns="94119" tIns="47060" rIns="94119" bIns="47060" rtlCol="0"/>
          <a:lstStyle>
            <a:lvl1pPr algn="l">
              <a:defRPr sz="1200"/>
            </a:lvl1pPr>
          </a:lstStyle>
          <a:p>
            <a:endParaRPr lang="en-US"/>
          </a:p>
        </p:txBody>
      </p:sp>
      <p:sp>
        <p:nvSpPr>
          <p:cNvPr id="3" name="Date Placeholder 2"/>
          <p:cNvSpPr>
            <a:spLocks noGrp="1"/>
          </p:cNvSpPr>
          <p:nvPr>
            <p:ph type="dt" sz="quarter" idx="1"/>
          </p:nvPr>
        </p:nvSpPr>
        <p:spPr>
          <a:xfrm>
            <a:off x="4023092" y="0"/>
            <a:ext cx="3077739" cy="468471"/>
          </a:xfrm>
          <a:prstGeom prst="rect">
            <a:avLst/>
          </a:prstGeom>
        </p:spPr>
        <p:txBody>
          <a:bodyPr vert="horz" lIns="94119" tIns="47060" rIns="94119" bIns="47060" rtlCol="0"/>
          <a:lstStyle>
            <a:lvl1pPr algn="r">
              <a:defRPr sz="1200"/>
            </a:lvl1pPr>
          </a:lstStyle>
          <a:p>
            <a:fld id="{60889935-B1A6-4444-96E2-976527B7EB75}" type="datetimeFigureOut">
              <a:rPr lang="en-US" smtClean="0"/>
              <a:t>2/6/2017</a:t>
            </a:fld>
            <a:endParaRPr lang="en-US"/>
          </a:p>
        </p:txBody>
      </p:sp>
      <p:sp>
        <p:nvSpPr>
          <p:cNvPr id="4" name="Footer Placeholder 3"/>
          <p:cNvSpPr>
            <a:spLocks noGrp="1"/>
          </p:cNvSpPr>
          <p:nvPr>
            <p:ph type="ftr" sz="quarter" idx="2"/>
          </p:nvPr>
        </p:nvSpPr>
        <p:spPr>
          <a:xfrm>
            <a:off x="0" y="8899328"/>
            <a:ext cx="3077739" cy="468471"/>
          </a:xfrm>
          <a:prstGeom prst="rect">
            <a:avLst/>
          </a:prstGeom>
        </p:spPr>
        <p:txBody>
          <a:bodyPr vert="horz" lIns="94119" tIns="47060" rIns="94119" bIns="47060" rtlCol="0" anchor="b"/>
          <a:lstStyle>
            <a:lvl1pPr algn="l">
              <a:defRPr sz="1200"/>
            </a:lvl1pPr>
          </a:lstStyle>
          <a:p>
            <a:endParaRPr lang="en-US"/>
          </a:p>
        </p:txBody>
      </p:sp>
      <p:sp>
        <p:nvSpPr>
          <p:cNvPr id="5" name="Slide Number Placeholder 4"/>
          <p:cNvSpPr>
            <a:spLocks noGrp="1"/>
          </p:cNvSpPr>
          <p:nvPr>
            <p:ph type="sldNum" sz="quarter" idx="3"/>
          </p:nvPr>
        </p:nvSpPr>
        <p:spPr>
          <a:xfrm>
            <a:off x="4023092" y="8899328"/>
            <a:ext cx="3077739" cy="468471"/>
          </a:xfrm>
          <a:prstGeom prst="rect">
            <a:avLst/>
          </a:prstGeom>
        </p:spPr>
        <p:txBody>
          <a:bodyPr vert="horz" lIns="94119" tIns="47060" rIns="94119" bIns="47060" rtlCol="0" anchor="b"/>
          <a:lstStyle>
            <a:lvl1pPr algn="r">
              <a:defRPr sz="1200"/>
            </a:lvl1pPr>
          </a:lstStyle>
          <a:p>
            <a:fld id="{8FF764D3-55D0-44C9-905E-668FDCDB177A}" type="slidenum">
              <a:rPr lang="en-US" smtClean="0"/>
              <a:t>‹#›</a:t>
            </a:fld>
            <a:endParaRPr lang="en-US"/>
          </a:p>
        </p:txBody>
      </p:sp>
    </p:spTree>
    <p:extLst>
      <p:ext uri="{BB962C8B-B14F-4D97-AF65-F5344CB8AC3E}">
        <p14:creationId xmlns:p14="http://schemas.microsoft.com/office/powerpoint/2010/main" val="1159062744"/>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B0D958E3-0413-4A8C-AB46-BD6FDE41C4A2}" type="datetimeFigureOut">
              <a:rPr lang="en-US" smtClean="0"/>
              <a:t>2/6/2017</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498B57CA-0FB7-4112-B06E-93C248AB16EC}"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B0D958E3-0413-4A8C-AB46-BD6FDE41C4A2}" type="datetimeFigureOut">
              <a:rPr lang="en-US" smtClean="0"/>
              <a:t>2/6/2017</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498B57CA-0FB7-4112-B06E-93C248AB16EC}"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B0D958E3-0413-4A8C-AB46-BD6FDE41C4A2}" type="datetimeFigureOut">
              <a:rPr lang="en-US" smtClean="0"/>
              <a:t>2/6/2017</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498B57CA-0FB7-4112-B06E-93C248AB16EC}"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B0D958E3-0413-4A8C-AB46-BD6FDE41C4A2}" type="datetimeFigureOut">
              <a:rPr lang="en-US" smtClean="0"/>
              <a:t>2/6/2017</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498B57CA-0FB7-4112-B06E-93C248AB16EC}" type="slidenum">
              <a:rPr lang="en-US" smtClean="0"/>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B0D958E3-0413-4A8C-AB46-BD6FDE41C4A2}" type="datetimeFigureOut">
              <a:rPr lang="en-US" smtClean="0"/>
              <a:t>2/6/2017</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498B57CA-0FB7-4112-B06E-93C248AB16EC}" type="slidenum">
              <a:rPr lang="en-US" smtClean="0"/>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B0D958E3-0413-4A8C-AB46-BD6FDE41C4A2}" type="datetimeFigureOut">
              <a:rPr lang="en-US" smtClean="0"/>
              <a:t>2/6/2017</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498B57CA-0FB7-4112-B06E-93C248AB16EC}" type="slidenum">
              <a:rPr lang="en-US" smtClean="0"/>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B0D958E3-0413-4A8C-AB46-BD6FDE41C4A2}" type="datetimeFigureOut">
              <a:rPr lang="en-US" smtClean="0"/>
              <a:t>2/6/2017</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498B57CA-0FB7-4112-B06E-93C248AB16EC}"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B0D958E3-0413-4A8C-AB46-BD6FDE41C4A2}" type="datetimeFigureOut">
              <a:rPr lang="en-US" smtClean="0"/>
              <a:t>2/6/2017</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498B57CA-0FB7-4112-B06E-93C248AB16EC}" type="slidenum">
              <a:rPr lang="en-US" smtClean="0"/>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B0D958E3-0413-4A8C-AB46-BD6FDE41C4A2}" type="datetimeFigureOut">
              <a:rPr lang="en-US" smtClean="0"/>
              <a:t>2/6/2017</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498B57CA-0FB7-4112-B06E-93C248AB16EC}"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B0D958E3-0413-4A8C-AB46-BD6FDE41C4A2}" type="datetimeFigureOut">
              <a:rPr lang="en-US" smtClean="0"/>
              <a:t>2/6/2017</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498B57CA-0FB7-4112-B06E-93C248AB16EC}"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B0D958E3-0413-4A8C-AB46-BD6FDE41C4A2}" type="datetimeFigureOut">
              <a:rPr lang="en-US" smtClean="0"/>
              <a:t>2/6/2017</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498B57CA-0FB7-4112-B06E-93C248AB16EC}" type="slidenum">
              <a:rPr lang="en-US" smtClean="0"/>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B0D958E3-0413-4A8C-AB46-BD6FDE41C4A2}" type="datetimeFigureOut">
              <a:rPr lang="en-US" smtClean="0"/>
              <a:t>2/6/2017</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498B57CA-0FB7-4112-B06E-93C248AB16EC}"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hyperlink" Target="../Central%20and%20South%20America/Caribbean/Kennedy%20addresses%20the%20nation%20on%20the%20Cuban%20Missile%20Crisis.mp4"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2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gif"/><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hyperlink" Target="http://www.acp.gob.pa/eng/general/howitworks/index.html"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352800"/>
            <a:ext cx="7772400" cy="1829761"/>
          </a:xfrm>
        </p:spPr>
        <p:txBody>
          <a:bodyPr/>
          <a:lstStyle/>
          <a:p>
            <a:r>
              <a:rPr lang="en-US" dirty="0" smtClean="0">
                <a:solidFill>
                  <a:srgbClr val="FF0000"/>
                </a:solidFill>
              </a:rPr>
              <a:t>History of Latin America</a:t>
            </a:r>
            <a:endParaRPr lang="en-US" dirty="0">
              <a:solidFill>
                <a:srgbClr val="FF0000"/>
              </a:solidFill>
            </a:endParaRPr>
          </a:p>
        </p:txBody>
      </p:sp>
      <p:sp>
        <p:nvSpPr>
          <p:cNvPr id="3" name="Subtitle 2"/>
          <p:cNvSpPr>
            <a:spLocks noGrp="1"/>
          </p:cNvSpPr>
          <p:nvPr>
            <p:ph type="subTitle" idx="1"/>
          </p:nvPr>
        </p:nvSpPr>
        <p:spPr/>
        <p:txBody>
          <a:bodyPr/>
          <a:lstStyle/>
          <a:p>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304800"/>
            <a:ext cx="4978400" cy="3733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3751666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27463" y="1524000"/>
            <a:ext cx="5516537" cy="5334000"/>
          </a:xfrm>
        </p:spPr>
        <p:txBody>
          <a:bodyPr>
            <a:noAutofit/>
          </a:bodyPr>
          <a:lstStyle/>
          <a:p>
            <a:pPr lvl="0"/>
            <a:r>
              <a:rPr lang="en-US" sz="1800" dirty="0" smtClean="0">
                <a:latin typeface="Arial" pitchFamily="34" charset="0"/>
                <a:cs typeface="Arial" pitchFamily="34" charset="0"/>
              </a:rPr>
              <a:t>Christopher Columbus was the first European explorer to travel to the Americas, but soon both Portuguese and Spanish ships began claiming pieces of Central and South America. </a:t>
            </a:r>
          </a:p>
          <a:p>
            <a:pPr lvl="0"/>
            <a:r>
              <a:rPr lang="en-US" sz="1800" dirty="0" smtClean="0">
                <a:latin typeface="Arial" pitchFamily="34" charset="0"/>
                <a:cs typeface="Arial" pitchFamily="34" charset="0"/>
              </a:rPr>
              <a:t>He came searching for a shorter trade route to India by going west. He named the area West Indies, thinking he had landed in India. The name stayed even when people realized the mistake.</a:t>
            </a:r>
          </a:p>
          <a:p>
            <a:pPr lvl="0"/>
            <a:r>
              <a:rPr lang="en-US" sz="1800" dirty="0" smtClean="0">
                <a:latin typeface="Arial" pitchFamily="34" charset="0"/>
                <a:cs typeface="Arial" pitchFamily="34" charset="0"/>
              </a:rPr>
              <a:t>During the first voyage of Columbus, contact was made with the natives in the Bahamas and Cuba, and a few of the native people were taken back to Spain. The Spanish enslaved the native population and rapidly drove them to near-extinction. The need for workers led to labor, the importing of  African slaves.</a:t>
            </a:r>
          </a:p>
        </p:txBody>
      </p:sp>
      <p:sp>
        <p:nvSpPr>
          <p:cNvPr id="2" name="Title 1"/>
          <p:cNvSpPr>
            <a:spLocks noGrp="1"/>
          </p:cNvSpPr>
          <p:nvPr>
            <p:ph type="title"/>
          </p:nvPr>
        </p:nvSpPr>
        <p:spPr>
          <a:xfrm>
            <a:off x="360218" y="381000"/>
            <a:ext cx="8229600" cy="533400"/>
          </a:xfrm>
        </p:spPr>
        <p:txBody>
          <a:bodyPr>
            <a:normAutofit fontScale="90000"/>
          </a:bodyPr>
          <a:lstStyle/>
          <a:p>
            <a:r>
              <a:rPr lang="en-US" dirty="0" smtClean="0">
                <a:latin typeface="Arial" pitchFamily="34" charset="0"/>
                <a:cs typeface="Arial" pitchFamily="34" charset="0"/>
              </a:rPr>
              <a:t/>
            </a:r>
            <a:br>
              <a:rPr lang="en-US" dirty="0" smtClean="0">
                <a:latin typeface="Arial" pitchFamily="34" charset="0"/>
                <a:cs typeface="Arial" pitchFamily="34" charset="0"/>
              </a:rPr>
            </a:br>
            <a:r>
              <a:rPr lang="en-US" sz="5400" dirty="0" smtClean="0">
                <a:solidFill>
                  <a:srgbClr val="FF0000"/>
                </a:solidFill>
                <a:latin typeface="Arial" pitchFamily="34" charset="0"/>
                <a:cs typeface="Arial" pitchFamily="34" charset="0"/>
              </a:rPr>
              <a:t> </a:t>
            </a:r>
            <a:r>
              <a:rPr lang="en-US" dirty="0" smtClean="0">
                <a:solidFill>
                  <a:srgbClr val="FF0000"/>
                </a:solidFill>
                <a:latin typeface="Arial" pitchFamily="34" charset="0"/>
                <a:cs typeface="Arial" pitchFamily="34" charset="0"/>
              </a:rPr>
              <a:t>History: </a:t>
            </a:r>
            <a:r>
              <a:rPr lang="en-US" sz="5400" dirty="0" smtClean="0">
                <a:solidFill>
                  <a:srgbClr val="FF0000"/>
                </a:solidFill>
                <a:latin typeface="Arial" pitchFamily="34" charset="0"/>
                <a:cs typeface="Arial" pitchFamily="34" charset="0"/>
              </a:rPr>
              <a:t>Caribbean</a:t>
            </a:r>
            <a:endParaRPr lang="en-US" dirty="0">
              <a:solidFill>
                <a:srgbClr val="FF0000"/>
              </a:solidFill>
              <a:latin typeface="Arial" pitchFamily="34" charset="0"/>
              <a:cs typeface="Arial" pitchFamily="34" charset="0"/>
            </a:endParaRPr>
          </a:p>
        </p:txBody>
      </p:sp>
      <p:pic>
        <p:nvPicPr>
          <p:cNvPr id="10242" name="Picture 2" descr="http://www.usa.pipeline.com/community/featurepgs/columbus/ccport2.jpg"/>
          <p:cNvPicPr>
            <a:picLocks noChangeAspect="1" noChangeArrowheads="1"/>
          </p:cNvPicPr>
          <p:nvPr/>
        </p:nvPicPr>
        <p:blipFill>
          <a:blip r:embed="rId2" cstate="print"/>
          <a:srcRect/>
          <a:stretch>
            <a:fillRect/>
          </a:stretch>
        </p:blipFill>
        <p:spPr bwMode="auto">
          <a:xfrm>
            <a:off x="381000" y="1676400"/>
            <a:ext cx="3246463" cy="4038600"/>
          </a:xfrm>
          <a:prstGeom prst="rect">
            <a:avLst/>
          </a:prstGeom>
          <a:noFill/>
        </p:spPr>
      </p:pic>
    </p:spTree>
    <p:extLst>
      <p:ext uri="{BB962C8B-B14F-4D97-AF65-F5344CB8AC3E}">
        <p14:creationId xmlns:p14="http://schemas.microsoft.com/office/powerpoint/2010/main" val="15142465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Content Placeholder 2"/>
          <p:cNvSpPr>
            <a:spLocks noGrp="1"/>
          </p:cNvSpPr>
          <p:nvPr>
            <p:ph idx="1"/>
          </p:nvPr>
        </p:nvSpPr>
        <p:spPr>
          <a:xfrm>
            <a:off x="228601" y="4953000"/>
            <a:ext cx="8813320" cy="1431925"/>
          </a:xfrm>
        </p:spPr>
        <p:txBody>
          <a:bodyPr/>
          <a:lstStyle/>
          <a:p>
            <a:pPr>
              <a:buFont typeface="Wingdings 2" pitchFamily="18" charset="2"/>
              <a:buNone/>
            </a:pPr>
            <a:r>
              <a:rPr lang="en-US" altLang="en-US" sz="2000" b="1" dirty="0" smtClean="0">
                <a:solidFill>
                  <a:srgbClr val="FF0000"/>
                </a:solidFill>
                <a:latin typeface="Times New Roman" pitchFamily="18" charset="0"/>
                <a:cs typeface="Times New Roman" pitchFamily="18" charset="0"/>
              </a:rPr>
              <a:t>The Columbian Exchange</a:t>
            </a:r>
            <a:r>
              <a:rPr lang="en-US" altLang="en-US" sz="2000" dirty="0" smtClean="0">
                <a:solidFill>
                  <a:srgbClr val="FF0000"/>
                </a:solidFill>
                <a:latin typeface="Times New Roman" pitchFamily="18" charset="0"/>
                <a:cs typeface="Times New Roman" pitchFamily="18" charset="0"/>
              </a:rPr>
              <a:t> </a:t>
            </a:r>
            <a:r>
              <a:rPr lang="en-US" altLang="en-US" sz="2000" dirty="0" smtClean="0">
                <a:solidFill>
                  <a:schemeClr val="tx1"/>
                </a:solidFill>
                <a:latin typeface="Times New Roman" pitchFamily="18" charset="0"/>
                <a:cs typeface="Times New Roman" pitchFamily="18" charset="0"/>
              </a:rPr>
              <a:t>was a widespread exchange of the animals, plants,</a:t>
            </a:r>
          </a:p>
          <a:p>
            <a:pPr>
              <a:buFont typeface="Wingdings 2" pitchFamily="18" charset="2"/>
              <a:buNone/>
            </a:pPr>
            <a:r>
              <a:rPr lang="en-US" altLang="en-US" sz="2000" dirty="0" smtClean="0">
                <a:solidFill>
                  <a:schemeClr val="tx1"/>
                </a:solidFill>
                <a:latin typeface="Times New Roman" pitchFamily="18" charset="0"/>
                <a:cs typeface="Times New Roman" pitchFamily="18" charset="0"/>
              </a:rPr>
              <a:t>foods, culture and human populations, diseases, and ideas between the </a:t>
            </a:r>
            <a:r>
              <a:rPr lang="en-US" altLang="en-US" sz="2000" u="sng" dirty="0" smtClean="0">
                <a:solidFill>
                  <a:schemeClr val="tx1"/>
                </a:solidFill>
                <a:latin typeface="Times New Roman" pitchFamily="18" charset="0"/>
                <a:cs typeface="Times New Roman" pitchFamily="18" charset="0"/>
              </a:rPr>
              <a:t>Old World</a:t>
            </a:r>
          </a:p>
          <a:p>
            <a:pPr>
              <a:buFont typeface="Wingdings 2" pitchFamily="18" charset="2"/>
              <a:buNone/>
            </a:pPr>
            <a:r>
              <a:rPr lang="en-US" altLang="en-US" sz="2000" dirty="0" smtClean="0">
                <a:solidFill>
                  <a:schemeClr val="tx1"/>
                </a:solidFill>
                <a:latin typeface="Times New Roman" pitchFamily="18" charset="0"/>
                <a:cs typeface="Times New Roman" pitchFamily="18" charset="0"/>
              </a:rPr>
              <a:t>and </a:t>
            </a:r>
            <a:r>
              <a:rPr lang="en-US" altLang="en-US" sz="2000" u="sng" dirty="0" smtClean="0">
                <a:solidFill>
                  <a:schemeClr val="tx1"/>
                </a:solidFill>
                <a:latin typeface="Times New Roman" pitchFamily="18" charset="0"/>
                <a:cs typeface="Times New Roman" pitchFamily="18" charset="0"/>
              </a:rPr>
              <a:t>New World</a:t>
            </a:r>
            <a:r>
              <a:rPr lang="en-US" altLang="en-US" sz="2000" dirty="0" smtClean="0">
                <a:solidFill>
                  <a:schemeClr val="tx1"/>
                </a:solidFill>
                <a:latin typeface="Times New Roman" pitchFamily="18" charset="0"/>
                <a:cs typeface="Times New Roman" pitchFamily="18" charset="0"/>
              </a:rPr>
              <a:t>. The horse and pig was introduced to the new world.</a:t>
            </a:r>
          </a:p>
        </p:txBody>
      </p:sp>
      <p:sp>
        <p:nvSpPr>
          <p:cNvPr id="2" name="Title 1"/>
          <p:cNvSpPr>
            <a:spLocks noGrp="1"/>
          </p:cNvSpPr>
          <p:nvPr>
            <p:ph type="title"/>
          </p:nvPr>
        </p:nvSpPr>
        <p:spPr>
          <a:xfrm>
            <a:off x="304800" y="146649"/>
            <a:ext cx="8686800" cy="838200"/>
          </a:xfrm>
        </p:spPr>
        <p:txBody>
          <a:bodyPr/>
          <a:lstStyle/>
          <a:p>
            <a:pPr algn="ctr">
              <a:defRPr/>
            </a:pPr>
            <a:r>
              <a:rPr lang="en-US" dirty="0" smtClean="0">
                <a:solidFill>
                  <a:srgbClr val="FF0000"/>
                </a:solidFill>
                <a:latin typeface="Times New Roman" pitchFamily="18" charset="0"/>
                <a:cs typeface="Times New Roman" pitchFamily="18" charset="0"/>
              </a:rPr>
              <a:t>Columbian Exchange</a:t>
            </a:r>
            <a:endParaRPr lang="en-US" dirty="0">
              <a:solidFill>
                <a:srgbClr val="FF0000"/>
              </a:solidFill>
            </a:endParaRPr>
          </a:p>
        </p:txBody>
      </p:sp>
      <p:pic>
        <p:nvPicPr>
          <p:cNvPr id="25604" name="Picture 6" descr="http://dmshistory8.weebly.com/uploads/8/5/5/4/8554984/9751980_orig.jpg?56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5121" y="838200"/>
            <a:ext cx="82296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864761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3"/>
          <p:cNvSpPr>
            <a:spLocks noGrp="1" noChangeArrowheads="1"/>
          </p:cNvSpPr>
          <p:nvPr>
            <p:ph idx="1"/>
          </p:nvPr>
        </p:nvSpPr>
        <p:spPr>
          <a:xfrm>
            <a:off x="304800" y="1143000"/>
            <a:ext cx="8305800" cy="5638800"/>
          </a:xfrm>
        </p:spPr>
        <p:txBody>
          <a:bodyPr/>
          <a:lstStyle/>
          <a:p>
            <a:pPr eaLnBrk="1" hangingPunct="1">
              <a:lnSpc>
                <a:spcPct val="90000"/>
              </a:lnSpc>
            </a:pPr>
            <a:r>
              <a:rPr lang="en-US" altLang="en-US" dirty="0" smtClean="0">
                <a:latin typeface="Arial Narrow" pitchFamily="34" charset="0"/>
              </a:rPr>
              <a:t>Slavery started because:</a:t>
            </a:r>
          </a:p>
          <a:p>
            <a:pPr lvl="1" eaLnBrk="1" hangingPunct="1">
              <a:lnSpc>
                <a:spcPct val="90000"/>
              </a:lnSpc>
            </a:pPr>
            <a:r>
              <a:rPr lang="en-US" altLang="en-US" dirty="0" smtClean="0">
                <a:latin typeface="Arial Narrow" pitchFamily="34" charset="0"/>
              </a:rPr>
              <a:t>Natives of Americas were dying due to: over worked and  diseases brought by the Europeans</a:t>
            </a:r>
          </a:p>
          <a:p>
            <a:pPr lvl="1" eaLnBrk="1" hangingPunct="1">
              <a:lnSpc>
                <a:spcPct val="90000"/>
              </a:lnSpc>
            </a:pPr>
            <a:r>
              <a:rPr lang="en-US" altLang="en-US" dirty="0" smtClean="0">
                <a:latin typeface="Arial Narrow" pitchFamily="34" charset="0"/>
              </a:rPr>
              <a:t>Need for workers from same climate and uneducated </a:t>
            </a:r>
          </a:p>
          <a:p>
            <a:pPr lvl="1" eaLnBrk="1" hangingPunct="1">
              <a:lnSpc>
                <a:spcPct val="90000"/>
              </a:lnSpc>
            </a:pPr>
            <a:r>
              <a:rPr lang="en-US" altLang="en-US" dirty="0" smtClean="0">
                <a:latin typeface="Arial Narrow" pitchFamily="34" charset="0"/>
              </a:rPr>
              <a:t>The Triangle of Trade:</a:t>
            </a:r>
          </a:p>
          <a:p>
            <a:pPr lvl="2" eaLnBrk="1" hangingPunct="1">
              <a:lnSpc>
                <a:spcPct val="90000"/>
              </a:lnSpc>
            </a:pPr>
            <a:r>
              <a:rPr lang="en-US" altLang="en-US" sz="2800" dirty="0" smtClean="0">
                <a:latin typeface="Arial Narrow" pitchFamily="34" charset="0"/>
              </a:rPr>
              <a:t>Left from Europe to Africa carrying manufactured goods, weapons, livestock, etc.</a:t>
            </a:r>
          </a:p>
          <a:p>
            <a:pPr lvl="2" eaLnBrk="1" hangingPunct="1">
              <a:lnSpc>
                <a:spcPct val="90000"/>
              </a:lnSpc>
            </a:pPr>
            <a:r>
              <a:rPr lang="en-US" altLang="en-US" sz="2800" dirty="0" smtClean="0">
                <a:latin typeface="Arial Narrow" pitchFamily="34" charset="0"/>
              </a:rPr>
              <a:t>Went from Africa to the Americas or Caribbean with slaves or new products</a:t>
            </a:r>
          </a:p>
          <a:p>
            <a:pPr lvl="2" eaLnBrk="1" hangingPunct="1">
              <a:lnSpc>
                <a:spcPct val="90000"/>
              </a:lnSpc>
            </a:pPr>
            <a:r>
              <a:rPr lang="en-US" altLang="en-US" sz="2800" dirty="0" smtClean="0">
                <a:latin typeface="Arial Narrow" pitchFamily="34" charset="0"/>
              </a:rPr>
              <a:t>From the Americas or Caribbean to Europe with sugar, tobacco, rum, rice, cotton, etc.</a:t>
            </a:r>
          </a:p>
        </p:txBody>
      </p:sp>
      <p:sp>
        <p:nvSpPr>
          <p:cNvPr id="20482" name="Rectangle 2"/>
          <p:cNvSpPr>
            <a:spLocks noGrp="1" noChangeArrowheads="1"/>
          </p:cNvSpPr>
          <p:nvPr>
            <p:ph type="title"/>
          </p:nvPr>
        </p:nvSpPr>
        <p:spPr>
          <a:xfrm>
            <a:off x="685800" y="228600"/>
            <a:ext cx="7756263" cy="1054250"/>
          </a:xfrm>
        </p:spPr>
        <p:txBody>
          <a:bodyPr>
            <a:normAutofit fontScale="90000"/>
          </a:bodyPr>
          <a:lstStyle/>
          <a:p>
            <a:pPr algn="ctr" eaLnBrk="1" fontAlgn="auto" hangingPunct="1">
              <a:spcAft>
                <a:spcPts val="0"/>
              </a:spcAft>
              <a:defRPr/>
            </a:pPr>
            <a:r>
              <a:rPr lang="en-US" sz="4000" dirty="0">
                <a:solidFill>
                  <a:srgbClr val="FF0000"/>
                </a:solidFill>
              </a:rPr>
              <a:t>Slave Trade – Triangle of Trade</a:t>
            </a:r>
            <a:endParaRPr lang="en-US" sz="4000" dirty="0" smtClean="0">
              <a:solidFill>
                <a:srgbClr val="FF0000"/>
              </a:solidFill>
            </a:endParaRPr>
          </a:p>
        </p:txBody>
      </p:sp>
    </p:spTree>
    <p:extLst>
      <p:ext uri="{BB962C8B-B14F-4D97-AF65-F5344CB8AC3E}">
        <p14:creationId xmlns:p14="http://schemas.microsoft.com/office/powerpoint/2010/main" val="264693865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7"/>
          <p:cNvSpPr>
            <a:spLocks noGrp="1" noChangeArrowheads="1"/>
          </p:cNvSpPr>
          <p:nvPr>
            <p:ph idx="1"/>
          </p:nvPr>
        </p:nvSpPr>
        <p:spPr/>
        <p:txBody>
          <a:bodyPr/>
          <a:lstStyle/>
          <a:p>
            <a:pPr eaLnBrk="1" hangingPunct="1"/>
            <a:endParaRPr lang="en-US" altLang="en-US" smtClean="0"/>
          </a:p>
        </p:txBody>
      </p:sp>
      <p:sp>
        <p:nvSpPr>
          <p:cNvPr id="19458" name="Rectangle 2"/>
          <p:cNvSpPr>
            <a:spLocks noGrp="1" noChangeArrowheads="1"/>
          </p:cNvSpPr>
          <p:nvPr>
            <p:ph type="title"/>
          </p:nvPr>
        </p:nvSpPr>
        <p:spPr>
          <a:xfrm>
            <a:off x="692150" y="304800"/>
            <a:ext cx="7756263" cy="1054250"/>
          </a:xfrm>
        </p:spPr>
        <p:txBody>
          <a:bodyPr>
            <a:normAutofit fontScale="90000"/>
          </a:bodyPr>
          <a:lstStyle/>
          <a:p>
            <a:pPr algn="ctr" eaLnBrk="1" fontAlgn="auto" hangingPunct="1">
              <a:spcAft>
                <a:spcPts val="0"/>
              </a:spcAft>
              <a:defRPr/>
            </a:pPr>
            <a:r>
              <a:rPr lang="en-US" sz="4000" dirty="0" smtClean="0">
                <a:solidFill>
                  <a:srgbClr val="FF0000"/>
                </a:solidFill>
              </a:rPr>
              <a:t>Slave Trade – Triangle of Trade</a:t>
            </a:r>
          </a:p>
        </p:txBody>
      </p:sp>
      <p:pic>
        <p:nvPicPr>
          <p:cNvPr id="27652" name="Picture 6" descr="KnolSlaveTrad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600200"/>
            <a:ext cx="7658100" cy="4865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558560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3"/>
          <p:cNvSpPr>
            <a:spLocks noGrp="1" noChangeArrowheads="1"/>
          </p:cNvSpPr>
          <p:nvPr>
            <p:ph idx="1"/>
          </p:nvPr>
        </p:nvSpPr>
        <p:spPr>
          <a:xfrm>
            <a:off x="304800" y="1371600"/>
            <a:ext cx="8610600" cy="3276600"/>
          </a:xfrm>
        </p:spPr>
        <p:txBody>
          <a:bodyPr/>
          <a:lstStyle/>
          <a:p>
            <a:pPr eaLnBrk="1" hangingPunct="1"/>
            <a:r>
              <a:rPr lang="en-US" altLang="en-US" smtClean="0">
                <a:latin typeface="Arial Narrow" pitchFamily="34" charset="0"/>
              </a:rPr>
              <a:t>Mighty African kings sold their captives to European slave traders for such things as: metal cookware, livestock, and weapons (that they could use to fight other tribes and gain more captives).</a:t>
            </a:r>
          </a:p>
        </p:txBody>
      </p:sp>
      <p:sp>
        <p:nvSpPr>
          <p:cNvPr id="2" name="Title 1"/>
          <p:cNvSpPr>
            <a:spLocks noGrp="1"/>
          </p:cNvSpPr>
          <p:nvPr>
            <p:ph type="title"/>
          </p:nvPr>
        </p:nvSpPr>
        <p:spPr>
          <a:xfrm>
            <a:off x="646243" y="304800"/>
            <a:ext cx="7756263" cy="1054250"/>
          </a:xfrm>
        </p:spPr>
        <p:txBody>
          <a:bodyPr>
            <a:normAutofit fontScale="90000"/>
          </a:bodyPr>
          <a:lstStyle/>
          <a:p>
            <a:pPr algn="ctr" eaLnBrk="1" fontAlgn="auto" hangingPunct="1">
              <a:spcAft>
                <a:spcPts val="0"/>
              </a:spcAft>
              <a:defRPr/>
            </a:pPr>
            <a:r>
              <a:rPr lang="en-US" sz="4000" dirty="0">
                <a:solidFill>
                  <a:srgbClr val="FF0000"/>
                </a:solidFill>
              </a:rPr>
              <a:t>Slave Trade – Triangle of Trade</a:t>
            </a:r>
          </a:p>
        </p:txBody>
      </p:sp>
      <p:pic>
        <p:nvPicPr>
          <p:cNvPr id="28676" name="Picture 5" descr="slaver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24375" y="3429000"/>
            <a:ext cx="4029075" cy="313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7" name="Picture 7" descr="slavery_business_gallery_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3429000"/>
            <a:ext cx="3810000" cy="313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5555831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Grp="1" noChangeArrowheads="1"/>
          </p:cNvSpPr>
          <p:nvPr>
            <p:ph idx="1"/>
          </p:nvPr>
        </p:nvSpPr>
        <p:spPr>
          <a:xfrm>
            <a:off x="152400" y="762000"/>
            <a:ext cx="8763000" cy="5410200"/>
          </a:xfrm>
        </p:spPr>
        <p:txBody>
          <a:bodyPr rtlCol="0">
            <a:normAutofit fontScale="92500" lnSpcReduction="10000"/>
          </a:bodyPr>
          <a:lstStyle/>
          <a:p>
            <a:pPr marL="548640" indent="-411480" eaLnBrk="1" fontAlgn="auto" hangingPunct="1">
              <a:lnSpc>
                <a:spcPct val="80000"/>
              </a:lnSpc>
              <a:spcBef>
                <a:spcPts val="0"/>
              </a:spcBef>
              <a:spcAft>
                <a:spcPts val="0"/>
              </a:spcAft>
              <a:buClr>
                <a:schemeClr val="tx1">
                  <a:shade val="95000"/>
                </a:schemeClr>
              </a:buClr>
              <a:buFont typeface="Wingdings 2"/>
              <a:buChar char=""/>
              <a:defRPr/>
            </a:pPr>
            <a:r>
              <a:rPr lang="en-US" sz="2600" dirty="0" smtClean="0">
                <a:latin typeface="Arial Narrow" panose="020B0606020202030204" pitchFamily="34" charset="0"/>
              </a:rPr>
              <a:t>British ships dominated the market for slaves in the Americas and supplied African captives to Dutch, French, Portuguese and Spanish colonies.</a:t>
            </a:r>
          </a:p>
          <a:p>
            <a:pPr marL="137160" indent="0" eaLnBrk="1" fontAlgn="auto" hangingPunct="1">
              <a:lnSpc>
                <a:spcPct val="80000"/>
              </a:lnSpc>
              <a:spcBef>
                <a:spcPts val="0"/>
              </a:spcBef>
              <a:spcAft>
                <a:spcPts val="0"/>
              </a:spcAft>
              <a:buClr>
                <a:schemeClr val="tx1">
                  <a:shade val="95000"/>
                </a:schemeClr>
              </a:buClr>
              <a:buFont typeface="Wingdings 2" pitchFamily="18" charset="2"/>
              <a:buNone/>
              <a:defRPr/>
            </a:pPr>
            <a:endParaRPr lang="en-US" sz="2600" dirty="0" smtClean="0">
              <a:latin typeface="Arial Narrow" panose="020B0606020202030204" pitchFamily="34" charset="0"/>
            </a:endParaRPr>
          </a:p>
          <a:p>
            <a:pPr marL="548640" indent="-411480" eaLnBrk="1" fontAlgn="auto" hangingPunct="1">
              <a:lnSpc>
                <a:spcPct val="80000"/>
              </a:lnSpc>
              <a:spcBef>
                <a:spcPts val="0"/>
              </a:spcBef>
              <a:spcAft>
                <a:spcPts val="0"/>
              </a:spcAft>
              <a:buClr>
                <a:schemeClr val="tx1">
                  <a:shade val="95000"/>
                </a:schemeClr>
              </a:buClr>
              <a:buFont typeface="Wingdings 2"/>
              <a:buChar char=""/>
              <a:defRPr/>
            </a:pPr>
            <a:r>
              <a:rPr lang="en-US" sz="2600" dirty="0" smtClean="0">
                <a:latin typeface="Arial Narrow" panose="020B0606020202030204" pitchFamily="34" charset="0"/>
              </a:rPr>
              <a:t>The slaves were traded for or captured by raiding parties, imprisoned at coastal forts and forced to endure a horrific voyage as human freight. At its height British ships carried some 40,000 chained men, women and children across the Atlantic each year. Many died while being captured.</a:t>
            </a:r>
          </a:p>
          <a:p>
            <a:pPr marL="137160" indent="0" eaLnBrk="1" fontAlgn="auto" hangingPunct="1">
              <a:lnSpc>
                <a:spcPct val="80000"/>
              </a:lnSpc>
              <a:spcBef>
                <a:spcPts val="0"/>
              </a:spcBef>
              <a:spcAft>
                <a:spcPts val="0"/>
              </a:spcAft>
              <a:buClr>
                <a:schemeClr val="tx1">
                  <a:shade val="95000"/>
                </a:schemeClr>
              </a:buClr>
              <a:buFont typeface="Wingdings 2" pitchFamily="18" charset="2"/>
              <a:buNone/>
              <a:defRPr/>
            </a:pPr>
            <a:endParaRPr lang="en-US" sz="2600" dirty="0" smtClean="0">
              <a:latin typeface="Arial Narrow" panose="020B0606020202030204" pitchFamily="34" charset="0"/>
            </a:endParaRPr>
          </a:p>
          <a:p>
            <a:pPr marL="548640" indent="-411480" eaLnBrk="1" fontAlgn="auto" hangingPunct="1">
              <a:lnSpc>
                <a:spcPct val="80000"/>
              </a:lnSpc>
              <a:spcBef>
                <a:spcPts val="0"/>
              </a:spcBef>
              <a:spcAft>
                <a:spcPts val="0"/>
              </a:spcAft>
              <a:buClr>
                <a:schemeClr val="tx1">
                  <a:shade val="95000"/>
                </a:schemeClr>
              </a:buClr>
              <a:buFont typeface="Wingdings 2"/>
              <a:buChar char=""/>
              <a:defRPr/>
            </a:pPr>
            <a:r>
              <a:rPr lang="en-US" sz="2600" dirty="0" smtClean="0">
                <a:latin typeface="Arial Narrow" panose="020B0606020202030204" pitchFamily="34" charset="0"/>
              </a:rPr>
              <a:t>The “standard space per slave” laid down by the Royal Africa Company was 5 foot long, 11 inches wide and 23 inches high – for a voyage lasting at least 2 months. </a:t>
            </a:r>
          </a:p>
          <a:p>
            <a:pPr marL="548640" indent="-411480" eaLnBrk="1" fontAlgn="auto" hangingPunct="1">
              <a:lnSpc>
                <a:spcPct val="80000"/>
              </a:lnSpc>
              <a:spcBef>
                <a:spcPts val="0"/>
              </a:spcBef>
              <a:spcAft>
                <a:spcPts val="0"/>
              </a:spcAft>
              <a:buClr>
                <a:schemeClr val="tx1">
                  <a:shade val="95000"/>
                </a:schemeClr>
              </a:buClr>
              <a:buFont typeface="Wingdings 2"/>
              <a:buChar char=""/>
              <a:defRPr/>
            </a:pPr>
            <a:endParaRPr lang="en-US" sz="2600" dirty="0">
              <a:latin typeface="Arial Narrow" panose="020B0606020202030204" pitchFamily="34" charset="0"/>
            </a:endParaRPr>
          </a:p>
          <a:p>
            <a:pPr marL="548640" indent="-411480" eaLnBrk="1" fontAlgn="auto" hangingPunct="1">
              <a:lnSpc>
                <a:spcPct val="80000"/>
              </a:lnSpc>
              <a:spcBef>
                <a:spcPts val="0"/>
              </a:spcBef>
              <a:spcAft>
                <a:spcPts val="0"/>
              </a:spcAft>
              <a:buClr>
                <a:schemeClr val="tx1">
                  <a:shade val="95000"/>
                </a:schemeClr>
              </a:buClr>
              <a:buFont typeface="Wingdings 2"/>
              <a:buChar char=""/>
              <a:defRPr/>
            </a:pPr>
            <a:r>
              <a:rPr lang="en-US" sz="2600" dirty="0" smtClean="0">
                <a:latin typeface="Arial Narrow" panose="020B0606020202030204" pitchFamily="34" charset="0"/>
              </a:rPr>
              <a:t>Around 1 in 6 of the slaves died on the journey </a:t>
            </a:r>
            <a:r>
              <a:rPr lang="en-US" sz="2200" b="1" dirty="0" smtClean="0">
                <a:latin typeface="Arial Narrow" panose="020B0606020202030204" pitchFamily="34" charset="0"/>
                <a:cs typeface="Arial" panose="020B0604020202020204" pitchFamily="34" charset="0"/>
              </a:rPr>
              <a:t>(12- 13%). </a:t>
            </a:r>
            <a:r>
              <a:rPr lang="en-US" sz="2600" dirty="0" smtClean="0">
                <a:latin typeface="Arial Narrow" panose="020B0606020202030204" pitchFamily="34" charset="0"/>
              </a:rPr>
              <a:t>Those who survived were sold at auction into a life of brutal labor on plantations.</a:t>
            </a:r>
          </a:p>
          <a:p>
            <a:pPr marL="137160" indent="0" eaLnBrk="1" fontAlgn="auto" hangingPunct="1">
              <a:lnSpc>
                <a:spcPct val="80000"/>
              </a:lnSpc>
              <a:spcBef>
                <a:spcPts val="0"/>
              </a:spcBef>
              <a:spcAft>
                <a:spcPts val="0"/>
              </a:spcAft>
              <a:buClr>
                <a:schemeClr val="tx1">
                  <a:shade val="95000"/>
                </a:schemeClr>
              </a:buClr>
              <a:buFont typeface="Wingdings 2" pitchFamily="18" charset="2"/>
              <a:buNone/>
              <a:defRPr/>
            </a:pPr>
            <a:endParaRPr lang="en-US" sz="2600" dirty="0">
              <a:latin typeface="Arial Narrow" panose="020B0606020202030204" pitchFamily="34" charset="0"/>
            </a:endParaRPr>
          </a:p>
          <a:p>
            <a:pPr marL="548640" indent="-411480" eaLnBrk="1" fontAlgn="auto" hangingPunct="1">
              <a:lnSpc>
                <a:spcPct val="80000"/>
              </a:lnSpc>
              <a:spcBef>
                <a:spcPts val="0"/>
              </a:spcBef>
              <a:spcAft>
                <a:spcPts val="0"/>
              </a:spcAft>
              <a:buClr>
                <a:schemeClr val="tx1">
                  <a:shade val="95000"/>
                </a:schemeClr>
              </a:buClr>
              <a:buFont typeface="Wingdings 2"/>
              <a:buChar char=""/>
              <a:defRPr/>
            </a:pPr>
            <a:r>
              <a:rPr lang="en-US" sz="2600" dirty="0" smtClean="0">
                <a:latin typeface="Arial Narrow" panose="020B0606020202030204" pitchFamily="34" charset="0"/>
              </a:rPr>
              <a:t>26% were children</a:t>
            </a:r>
          </a:p>
          <a:p>
            <a:pPr marL="137160" indent="0" eaLnBrk="1" fontAlgn="auto" hangingPunct="1">
              <a:lnSpc>
                <a:spcPct val="80000"/>
              </a:lnSpc>
              <a:spcBef>
                <a:spcPts val="0"/>
              </a:spcBef>
              <a:spcAft>
                <a:spcPts val="0"/>
              </a:spcAft>
              <a:buClr>
                <a:schemeClr val="tx1">
                  <a:shade val="95000"/>
                </a:schemeClr>
              </a:buClr>
              <a:buFont typeface="Wingdings 2" pitchFamily="18" charset="2"/>
              <a:buNone/>
              <a:defRPr/>
            </a:pPr>
            <a:endParaRPr lang="en-US" sz="2600" dirty="0" smtClean="0">
              <a:latin typeface="Arial Narrow" panose="020B0606020202030204" pitchFamily="34" charset="0"/>
            </a:endParaRPr>
          </a:p>
          <a:p>
            <a:pPr marL="548640" indent="-411480" eaLnBrk="1" fontAlgn="auto" hangingPunct="1">
              <a:lnSpc>
                <a:spcPct val="80000"/>
              </a:lnSpc>
              <a:spcBef>
                <a:spcPts val="0"/>
              </a:spcBef>
              <a:spcAft>
                <a:spcPts val="0"/>
              </a:spcAft>
              <a:buClr>
                <a:schemeClr val="tx1">
                  <a:shade val="95000"/>
                </a:schemeClr>
              </a:buClr>
              <a:buFont typeface="Wingdings 2"/>
              <a:buChar char=""/>
              <a:defRPr/>
            </a:pPr>
            <a:r>
              <a:rPr lang="en-US" sz="2600" dirty="0" smtClean="0">
                <a:latin typeface="Arial Narrow" panose="020B0606020202030204" pitchFamily="34" charset="0"/>
              </a:rPr>
              <a:t>In the West Indies, on average, a slave mother gave birth to 18-20 children. So many bought the slave women first.</a:t>
            </a:r>
          </a:p>
        </p:txBody>
      </p:sp>
      <p:sp>
        <p:nvSpPr>
          <p:cNvPr id="21506" name="Rectangle 2"/>
          <p:cNvSpPr>
            <a:spLocks noGrp="1" noChangeArrowheads="1"/>
          </p:cNvSpPr>
          <p:nvPr>
            <p:ph type="title"/>
          </p:nvPr>
        </p:nvSpPr>
        <p:spPr>
          <a:xfrm>
            <a:off x="533400" y="20128"/>
            <a:ext cx="7756263" cy="894272"/>
          </a:xfrm>
        </p:spPr>
        <p:txBody>
          <a:bodyPr>
            <a:normAutofit fontScale="90000"/>
          </a:bodyPr>
          <a:lstStyle/>
          <a:p>
            <a:pPr algn="ctr" eaLnBrk="1" fontAlgn="auto" hangingPunct="1">
              <a:spcAft>
                <a:spcPts val="0"/>
              </a:spcAft>
              <a:defRPr/>
            </a:pPr>
            <a:r>
              <a:rPr lang="en-US" sz="4000" dirty="0">
                <a:solidFill>
                  <a:srgbClr val="FF0000"/>
                </a:solidFill>
              </a:rPr>
              <a:t>Slave Trade – Triangle of Trade</a:t>
            </a:r>
            <a:endParaRPr lang="en-US" sz="4000" dirty="0" smtClean="0">
              <a:solidFill>
                <a:srgbClr val="FF0000"/>
              </a:solidFill>
            </a:endParaRPr>
          </a:p>
        </p:txBody>
      </p:sp>
    </p:spTree>
    <p:extLst>
      <p:ext uri="{BB962C8B-B14F-4D97-AF65-F5344CB8AC3E}">
        <p14:creationId xmlns:p14="http://schemas.microsoft.com/office/powerpoint/2010/main" val="400591894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4"/>
          <p:cNvSpPr>
            <a:spLocks noGrp="1" noChangeArrowheads="1"/>
          </p:cNvSpPr>
          <p:nvPr>
            <p:ph type="title"/>
          </p:nvPr>
        </p:nvSpPr>
        <p:spPr>
          <a:xfrm>
            <a:off x="457200" y="152400"/>
            <a:ext cx="8229600" cy="1251062"/>
          </a:xfrm>
        </p:spPr>
        <p:txBody>
          <a:bodyPr/>
          <a:lstStyle/>
          <a:p>
            <a:pPr algn="ctr" eaLnBrk="1" fontAlgn="auto" hangingPunct="1">
              <a:spcAft>
                <a:spcPts val="0"/>
              </a:spcAft>
              <a:defRPr/>
            </a:pPr>
            <a:r>
              <a:rPr lang="en-US" sz="4000" dirty="0">
                <a:solidFill>
                  <a:srgbClr val="FF0000"/>
                </a:solidFill>
              </a:rPr>
              <a:t>Slave Trade – Triangle of Trade</a:t>
            </a:r>
            <a:endParaRPr lang="en-US" sz="4000" dirty="0" smtClean="0">
              <a:solidFill>
                <a:srgbClr val="FF0000"/>
              </a:solidFill>
            </a:endParaRPr>
          </a:p>
        </p:txBody>
      </p:sp>
      <p:pic>
        <p:nvPicPr>
          <p:cNvPr id="30723" name="Picture 8" descr="SlaveShipBrook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692275"/>
            <a:ext cx="8991600" cy="493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5790209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9568" y="241150"/>
            <a:ext cx="7756263" cy="1054250"/>
          </a:xfrm>
        </p:spPr>
        <p:txBody>
          <a:bodyPr>
            <a:normAutofit fontScale="90000"/>
          </a:bodyPr>
          <a:lstStyle/>
          <a:p>
            <a:pPr algn="ctr" eaLnBrk="1" fontAlgn="auto" hangingPunct="1">
              <a:spcAft>
                <a:spcPts val="0"/>
              </a:spcAft>
              <a:defRPr/>
            </a:pPr>
            <a:r>
              <a:rPr lang="en-US" sz="4000" dirty="0">
                <a:solidFill>
                  <a:srgbClr val="FF0000"/>
                </a:solidFill>
              </a:rPr>
              <a:t>Slave Trade – Triangle of Trade</a:t>
            </a:r>
          </a:p>
        </p:txBody>
      </p:sp>
      <p:pic>
        <p:nvPicPr>
          <p:cNvPr id="31747" name="Picture 2" descr="http://www.jackandjillpolitics.com/blog/wp-content/uploads/2011/02/slave-trade-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676400"/>
            <a:ext cx="7239000" cy="491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9228836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3"/>
          <p:cNvSpPr>
            <a:spLocks noGrp="1" noChangeArrowheads="1"/>
          </p:cNvSpPr>
          <p:nvPr>
            <p:ph idx="1"/>
          </p:nvPr>
        </p:nvSpPr>
        <p:spPr>
          <a:xfrm>
            <a:off x="533400" y="990600"/>
            <a:ext cx="8382000" cy="5562600"/>
          </a:xfrm>
        </p:spPr>
        <p:txBody>
          <a:bodyPr rtlCol="0">
            <a:normAutofit lnSpcReduction="10000"/>
          </a:bodyPr>
          <a:lstStyle/>
          <a:p>
            <a:pPr marL="548640" indent="-411480" eaLnBrk="1" fontAlgn="auto" hangingPunct="1">
              <a:lnSpc>
                <a:spcPct val="80000"/>
              </a:lnSpc>
              <a:spcBef>
                <a:spcPts val="0"/>
              </a:spcBef>
              <a:spcAft>
                <a:spcPts val="0"/>
              </a:spcAft>
              <a:buClr>
                <a:schemeClr val="tx1">
                  <a:shade val="95000"/>
                </a:schemeClr>
              </a:buClr>
              <a:buFont typeface="Wingdings 2"/>
              <a:buChar char=""/>
              <a:defRPr/>
            </a:pPr>
            <a:r>
              <a:rPr lang="en-US" sz="2400" dirty="0" smtClean="0">
                <a:latin typeface="Arial Narrow" panose="020B0606020202030204" pitchFamily="34" charset="0"/>
              </a:rPr>
              <a:t>As a warning to others, those who would not eat or who physically rebelled, faced a variety of tortures designed to kill them slowly. Slaves were frequently whipped “until they could let out not even a whimper” and then left tied to the deck through the sun and rain for days.</a:t>
            </a:r>
          </a:p>
          <a:p>
            <a:pPr marL="137160" indent="0" eaLnBrk="1" fontAlgn="auto" hangingPunct="1">
              <a:lnSpc>
                <a:spcPct val="80000"/>
              </a:lnSpc>
              <a:spcBef>
                <a:spcPts val="0"/>
              </a:spcBef>
              <a:spcAft>
                <a:spcPts val="0"/>
              </a:spcAft>
              <a:buClr>
                <a:schemeClr val="tx1">
                  <a:shade val="95000"/>
                </a:schemeClr>
              </a:buClr>
              <a:buFont typeface="Wingdings 2" pitchFamily="18" charset="2"/>
              <a:buNone/>
              <a:defRPr/>
            </a:pPr>
            <a:endParaRPr lang="en-US" sz="2400" dirty="0" smtClean="0">
              <a:latin typeface="Arial Narrow" panose="020B0606020202030204" pitchFamily="34" charset="0"/>
            </a:endParaRPr>
          </a:p>
          <a:p>
            <a:pPr marL="548640" indent="-411480" eaLnBrk="1" fontAlgn="auto" hangingPunct="1">
              <a:lnSpc>
                <a:spcPct val="80000"/>
              </a:lnSpc>
              <a:spcBef>
                <a:spcPts val="0"/>
              </a:spcBef>
              <a:spcAft>
                <a:spcPts val="0"/>
              </a:spcAft>
              <a:buClr>
                <a:schemeClr val="tx1">
                  <a:shade val="95000"/>
                </a:schemeClr>
              </a:buClr>
              <a:buFont typeface="Wingdings 2"/>
              <a:buChar char=""/>
              <a:defRPr/>
            </a:pPr>
            <a:r>
              <a:rPr lang="en-US" sz="2400" dirty="0" smtClean="0">
                <a:latin typeface="Arial Narrow" panose="020B0606020202030204" pitchFamily="34" charset="0"/>
              </a:rPr>
              <a:t>There were even cases of entire shiploads of slaves being thrown overboard to their death so that the ship’s owners could claim them as a “loss” against their insurance policies.</a:t>
            </a:r>
          </a:p>
          <a:p>
            <a:pPr marL="137160" indent="0" eaLnBrk="1" fontAlgn="auto" hangingPunct="1">
              <a:lnSpc>
                <a:spcPct val="80000"/>
              </a:lnSpc>
              <a:spcBef>
                <a:spcPts val="0"/>
              </a:spcBef>
              <a:spcAft>
                <a:spcPts val="0"/>
              </a:spcAft>
              <a:buClr>
                <a:schemeClr val="tx1">
                  <a:shade val="95000"/>
                </a:schemeClr>
              </a:buClr>
              <a:buFont typeface="Wingdings 2" pitchFamily="18" charset="2"/>
              <a:buNone/>
              <a:defRPr/>
            </a:pPr>
            <a:endParaRPr lang="en-US" sz="2400" dirty="0" smtClean="0">
              <a:latin typeface="Arial Narrow" panose="020B0606020202030204" pitchFamily="34" charset="0"/>
            </a:endParaRPr>
          </a:p>
          <a:p>
            <a:pPr marL="548640" indent="-411480" eaLnBrk="1" fontAlgn="auto" hangingPunct="1">
              <a:lnSpc>
                <a:spcPct val="80000"/>
              </a:lnSpc>
              <a:spcBef>
                <a:spcPts val="0"/>
              </a:spcBef>
              <a:spcAft>
                <a:spcPts val="0"/>
              </a:spcAft>
              <a:buClr>
                <a:schemeClr val="tx1">
                  <a:shade val="95000"/>
                </a:schemeClr>
              </a:buClr>
              <a:buFont typeface="Wingdings 2"/>
              <a:buChar char=""/>
              <a:defRPr/>
            </a:pPr>
            <a:r>
              <a:rPr lang="en-US" sz="2400" dirty="0" smtClean="0">
                <a:latin typeface="Arial Narrow" panose="020B0606020202030204" pitchFamily="34" charset="0"/>
              </a:rPr>
              <a:t>Slaves who chose to reject their masters by running away could expect the lash, and, at times, the iron collar and a straitjacket. Eventually most owners took to branding their slaves with a red-hot iron that carried the mark of their owner.</a:t>
            </a:r>
          </a:p>
          <a:p>
            <a:pPr marL="137160" indent="0" eaLnBrk="1" fontAlgn="auto" hangingPunct="1">
              <a:lnSpc>
                <a:spcPct val="80000"/>
              </a:lnSpc>
              <a:spcBef>
                <a:spcPts val="0"/>
              </a:spcBef>
              <a:spcAft>
                <a:spcPts val="0"/>
              </a:spcAft>
              <a:buClr>
                <a:schemeClr val="tx1">
                  <a:shade val="95000"/>
                </a:schemeClr>
              </a:buClr>
              <a:buFont typeface="Wingdings 2" pitchFamily="18" charset="2"/>
              <a:buNone/>
              <a:defRPr/>
            </a:pPr>
            <a:endParaRPr lang="en-US" sz="2400" dirty="0" smtClean="0">
              <a:latin typeface="Arial Narrow" panose="020B0606020202030204" pitchFamily="34" charset="0"/>
            </a:endParaRPr>
          </a:p>
          <a:p>
            <a:pPr marL="548640" indent="-411480" eaLnBrk="1" fontAlgn="auto" hangingPunct="1">
              <a:lnSpc>
                <a:spcPct val="80000"/>
              </a:lnSpc>
              <a:spcBef>
                <a:spcPts val="0"/>
              </a:spcBef>
              <a:spcAft>
                <a:spcPts val="0"/>
              </a:spcAft>
              <a:buClr>
                <a:schemeClr val="tx1">
                  <a:shade val="95000"/>
                </a:schemeClr>
              </a:buClr>
              <a:buFont typeface="Wingdings 2"/>
              <a:buChar char=""/>
              <a:defRPr/>
            </a:pPr>
            <a:r>
              <a:rPr lang="en-US" sz="2400" dirty="0" smtClean="0">
                <a:latin typeface="Arial Narrow" panose="020B0606020202030204" pitchFamily="34" charset="0"/>
              </a:rPr>
              <a:t>Estimates on the number of Africans who lost their lives due to slavery vary between 10 and 30 million. </a:t>
            </a:r>
          </a:p>
          <a:p>
            <a:pPr marL="137160" indent="0" eaLnBrk="1" fontAlgn="auto" hangingPunct="1">
              <a:lnSpc>
                <a:spcPct val="80000"/>
              </a:lnSpc>
              <a:spcBef>
                <a:spcPts val="0"/>
              </a:spcBef>
              <a:spcAft>
                <a:spcPts val="0"/>
              </a:spcAft>
              <a:buClr>
                <a:schemeClr val="tx1">
                  <a:shade val="95000"/>
                </a:schemeClr>
              </a:buClr>
              <a:buFont typeface="Wingdings 2" pitchFamily="18" charset="2"/>
              <a:buNone/>
              <a:defRPr/>
            </a:pPr>
            <a:endParaRPr lang="en-US" sz="2400" dirty="0" smtClean="0">
              <a:latin typeface="Arial Narrow" panose="020B0606020202030204" pitchFamily="34" charset="0"/>
            </a:endParaRPr>
          </a:p>
          <a:p>
            <a:pPr marL="548640" indent="-411480" eaLnBrk="1" fontAlgn="auto" hangingPunct="1">
              <a:lnSpc>
                <a:spcPct val="80000"/>
              </a:lnSpc>
              <a:spcBef>
                <a:spcPts val="0"/>
              </a:spcBef>
              <a:spcAft>
                <a:spcPts val="0"/>
              </a:spcAft>
              <a:buClr>
                <a:schemeClr val="tx1">
                  <a:shade val="95000"/>
                </a:schemeClr>
              </a:buClr>
              <a:buFont typeface="Wingdings 2"/>
              <a:buChar char=""/>
              <a:defRPr/>
            </a:pPr>
            <a:r>
              <a:rPr lang="en-US" sz="2400" dirty="0" smtClean="0">
                <a:latin typeface="Arial Narrow" panose="020B0606020202030204" pitchFamily="34" charset="0"/>
              </a:rPr>
              <a:t>Slavery official ended in the 1800s. That last continent to outlaw slavery was Africa.</a:t>
            </a:r>
          </a:p>
        </p:txBody>
      </p:sp>
      <p:sp>
        <p:nvSpPr>
          <p:cNvPr id="24578" name="Rectangle 2"/>
          <p:cNvSpPr>
            <a:spLocks noGrp="1" noChangeArrowheads="1"/>
          </p:cNvSpPr>
          <p:nvPr>
            <p:ph type="title"/>
          </p:nvPr>
        </p:nvSpPr>
        <p:spPr>
          <a:xfrm>
            <a:off x="685800" y="228600"/>
            <a:ext cx="7756263" cy="1054250"/>
          </a:xfrm>
        </p:spPr>
        <p:txBody>
          <a:bodyPr>
            <a:normAutofit fontScale="90000"/>
          </a:bodyPr>
          <a:lstStyle/>
          <a:p>
            <a:pPr algn="ctr" eaLnBrk="1" fontAlgn="auto" hangingPunct="1">
              <a:spcAft>
                <a:spcPts val="0"/>
              </a:spcAft>
              <a:defRPr/>
            </a:pPr>
            <a:r>
              <a:rPr lang="en-US" sz="4000" dirty="0">
                <a:solidFill>
                  <a:srgbClr val="FF0000"/>
                </a:solidFill>
              </a:rPr>
              <a:t>Slave Trade – Triangle of Trade</a:t>
            </a:r>
            <a:endParaRPr lang="en-US" sz="4000" dirty="0" smtClean="0">
              <a:solidFill>
                <a:srgbClr val="FF0000"/>
              </a:solidFill>
            </a:endParaRPr>
          </a:p>
        </p:txBody>
      </p:sp>
    </p:spTree>
    <p:extLst>
      <p:ext uri="{BB962C8B-B14F-4D97-AF65-F5344CB8AC3E}">
        <p14:creationId xmlns:p14="http://schemas.microsoft.com/office/powerpoint/2010/main" val="129879645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3"/>
          <p:cNvSpPr>
            <a:spLocks noGrp="1" noChangeArrowheads="1"/>
          </p:cNvSpPr>
          <p:nvPr>
            <p:ph idx="1"/>
          </p:nvPr>
        </p:nvSpPr>
        <p:spPr/>
        <p:txBody>
          <a:bodyPr/>
          <a:lstStyle/>
          <a:p>
            <a:pPr eaLnBrk="1" hangingPunct="1"/>
            <a:endParaRPr lang="en-US" altLang="en-US" smtClean="0"/>
          </a:p>
        </p:txBody>
      </p:sp>
      <p:sp>
        <p:nvSpPr>
          <p:cNvPr id="23554" name="Rectangle 2"/>
          <p:cNvSpPr>
            <a:spLocks noGrp="1" noChangeArrowheads="1"/>
          </p:cNvSpPr>
          <p:nvPr>
            <p:ph type="title"/>
          </p:nvPr>
        </p:nvSpPr>
        <p:spPr>
          <a:xfrm>
            <a:off x="673231" y="228600"/>
            <a:ext cx="7756263" cy="1054250"/>
          </a:xfrm>
        </p:spPr>
        <p:txBody>
          <a:bodyPr>
            <a:normAutofit fontScale="90000"/>
          </a:bodyPr>
          <a:lstStyle/>
          <a:p>
            <a:pPr algn="ctr" eaLnBrk="1" fontAlgn="auto" hangingPunct="1">
              <a:spcAft>
                <a:spcPts val="0"/>
              </a:spcAft>
              <a:defRPr/>
            </a:pPr>
            <a:r>
              <a:rPr lang="en-US" sz="4000" dirty="0">
                <a:solidFill>
                  <a:srgbClr val="FF0000"/>
                </a:solidFill>
              </a:rPr>
              <a:t>Slave Trade – Triangle of Trade</a:t>
            </a:r>
            <a:endParaRPr lang="en-US" sz="4000" dirty="0" smtClean="0">
              <a:solidFill>
                <a:srgbClr val="FF0000"/>
              </a:solidFill>
            </a:endParaRPr>
          </a:p>
        </p:txBody>
      </p:sp>
      <p:pic>
        <p:nvPicPr>
          <p:cNvPr id="33796" name="Picture 5" descr="Iron%20Shackles%20Used%20in%20Slave%20Trade_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51363" y="1447800"/>
            <a:ext cx="4495800" cy="526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7" name="Picture 7" descr="wiki-Cicatrices_de_flagellation_sur_un_esclav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563" y="1441450"/>
            <a:ext cx="44958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688207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33800" y="1219200"/>
            <a:ext cx="5410199" cy="6096000"/>
          </a:xfrm>
        </p:spPr>
        <p:txBody>
          <a:bodyPr>
            <a:noAutofit/>
          </a:bodyPr>
          <a:lstStyle/>
          <a:p>
            <a:pPr lvl="1">
              <a:buFont typeface="Wingdings" panose="05000000000000000000" pitchFamily="2" charset="2"/>
              <a:buChar char="Ø"/>
            </a:pPr>
            <a:r>
              <a:rPr lang="en-US" sz="2000" dirty="0" smtClean="0">
                <a:solidFill>
                  <a:schemeClr val="tx1"/>
                </a:solidFill>
                <a:latin typeface="Arial" pitchFamily="34" charset="0"/>
                <a:cs typeface="Arial" pitchFamily="34" charset="0"/>
              </a:rPr>
              <a:t>Inhabited the </a:t>
            </a:r>
            <a:r>
              <a:rPr lang="en-US" sz="2000" u="sng" dirty="0" smtClean="0">
                <a:solidFill>
                  <a:schemeClr val="tx1"/>
                </a:solidFill>
                <a:latin typeface="Arial" pitchFamily="34" charset="0"/>
                <a:cs typeface="Arial" pitchFamily="34" charset="0"/>
              </a:rPr>
              <a:t>Yucatan Peninsula</a:t>
            </a:r>
          </a:p>
          <a:p>
            <a:pPr lvl="1">
              <a:buFont typeface="Wingdings" panose="05000000000000000000" pitchFamily="2" charset="2"/>
              <a:buChar char="Ø"/>
            </a:pPr>
            <a:r>
              <a:rPr lang="en-US" sz="2000" dirty="0" smtClean="0">
                <a:solidFill>
                  <a:schemeClr val="tx1"/>
                </a:solidFill>
                <a:latin typeface="Arial" pitchFamily="34" charset="0"/>
                <a:cs typeface="Arial" pitchFamily="34" charset="0"/>
              </a:rPr>
              <a:t>Lived near natural water for survival and trade</a:t>
            </a:r>
          </a:p>
          <a:p>
            <a:pPr lvl="1">
              <a:buFont typeface="Wingdings" panose="05000000000000000000" pitchFamily="2" charset="2"/>
              <a:buChar char="Ø"/>
            </a:pPr>
            <a:r>
              <a:rPr lang="en-US" sz="2000" dirty="0" smtClean="0">
                <a:solidFill>
                  <a:schemeClr val="tx1"/>
                </a:solidFill>
                <a:latin typeface="Arial" pitchFamily="34" charset="0"/>
                <a:cs typeface="Arial" pitchFamily="34" charset="0"/>
              </a:rPr>
              <a:t>Farmers of maize, beans, squash, </a:t>
            </a:r>
            <a:r>
              <a:rPr lang="en-US" sz="2000" dirty="0">
                <a:solidFill>
                  <a:schemeClr val="tx1"/>
                </a:solidFill>
                <a:latin typeface="Arial" pitchFamily="34" charset="0"/>
                <a:cs typeface="Arial" pitchFamily="34" charset="0"/>
              </a:rPr>
              <a:t>cotton </a:t>
            </a:r>
            <a:r>
              <a:rPr lang="en-US" sz="2000" dirty="0" smtClean="0">
                <a:solidFill>
                  <a:schemeClr val="tx1"/>
                </a:solidFill>
                <a:latin typeface="Arial" pitchFamily="34" charset="0"/>
                <a:cs typeface="Arial" pitchFamily="34" charset="0"/>
              </a:rPr>
              <a:t>cacao, </a:t>
            </a:r>
            <a:r>
              <a:rPr lang="en-US" sz="2000" dirty="0">
                <a:solidFill>
                  <a:schemeClr val="tx1"/>
                </a:solidFill>
                <a:latin typeface="Arial" pitchFamily="34" charset="0"/>
                <a:cs typeface="Arial" pitchFamily="34" charset="0"/>
              </a:rPr>
              <a:t>and </a:t>
            </a:r>
            <a:r>
              <a:rPr lang="en-US" sz="2000" dirty="0" smtClean="0">
                <a:solidFill>
                  <a:schemeClr val="tx1"/>
                </a:solidFill>
                <a:latin typeface="Arial" pitchFamily="34" charset="0"/>
                <a:cs typeface="Arial" pitchFamily="34" charset="0"/>
              </a:rPr>
              <a:t>chili peppers</a:t>
            </a:r>
          </a:p>
          <a:p>
            <a:pPr lvl="1">
              <a:buFont typeface="Wingdings" panose="05000000000000000000" pitchFamily="2" charset="2"/>
              <a:buChar char="Ø"/>
            </a:pPr>
            <a:r>
              <a:rPr lang="en-US" sz="2000" u="sng" dirty="0" smtClean="0">
                <a:solidFill>
                  <a:srgbClr val="FF0000"/>
                </a:solidFill>
                <a:latin typeface="Arial" pitchFamily="34" charset="0"/>
                <a:cs typeface="Arial" pitchFamily="34" charset="0"/>
              </a:rPr>
              <a:t>Terrace</a:t>
            </a:r>
            <a:r>
              <a:rPr lang="en-US" sz="2000" dirty="0" smtClean="0">
                <a:solidFill>
                  <a:schemeClr val="tx1"/>
                </a:solidFill>
                <a:latin typeface="Arial" pitchFamily="34" charset="0"/>
                <a:cs typeface="Arial" pitchFamily="34" charset="0"/>
              </a:rPr>
              <a:t> farming and created canals for irrigation</a:t>
            </a:r>
          </a:p>
          <a:p>
            <a:pPr lvl="1">
              <a:buFont typeface="Wingdings" panose="05000000000000000000" pitchFamily="2" charset="2"/>
              <a:buChar char="Ø"/>
            </a:pPr>
            <a:r>
              <a:rPr lang="en-US" sz="2000" dirty="0" smtClean="0">
                <a:solidFill>
                  <a:schemeClr val="tx1"/>
                </a:solidFill>
                <a:latin typeface="Arial" pitchFamily="34" charset="0"/>
                <a:cs typeface="Arial" pitchFamily="34" charset="0"/>
              </a:rPr>
              <a:t>Built pyramids for religious sacrifices</a:t>
            </a:r>
          </a:p>
          <a:p>
            <a:pPr lvl="1">
              <a:buFont typeface="Wingdings" panose="05000000000000000000" pitchFamily="2" charset="2"/>
              <a:buChar char="Ø"/>
            </a:pPr>
            <a:r>
              <a:rPr lang="en-US" sz="2000" dirty="0" smtClean="0">
                <a:solidFill>
                  <a:schemeClr val="tx1"/>
                </a:solidFill>
                <a:latin typeface="Arial" pitchFamily="34" charset="0"/>
                <a:cs typeface="Arial" pitchFamily="34" charset="0"/>
              </a:rPr>
              <a:t>Play </a:t>
            </a:r>
            <a:r>
              <a:rPr lang="en-US" sz="2000" dirty="0" err="1" smtClean="0">
                <a:solidFill>
                  <a:schemeClr val="tx1"/>
                </a:solidFill>
                <a:latin typeface="Arial" pitchFamily="34" charset="0"/>
                <a:cs typeface="Arial" pitchFamily="34" charset="0"/>
              </a:rPr>
              <a:t>Pok</a:t>
            </a:r>
            <a:r>
              <a:rPr lang="en-US" sz="2000" dirty="0" smtClean="0">
                <a:solidFill>
                  <a:schemeClr val="tx1"/>
                </a:solidFill>
                <a:latin typeface="Arial" pitchFamily="34" charset="0"/>
                <a:cs typeface="Arial" pitchFamily="34" charset="0"/>
              </a:rPr>
              <a:t>-ta-</a:t>
            </a:r>
            <a:r>
              <a:rPr lang="en-US" sz="2000" dirty="0" err="1" smtClean="0">
                <a:solidFill>
                  <a:schemeClr val="tx1"/>
                </a:solidFill>
                <a:latin typeface="Arial" pitchFamily="34" charset="0"/>
                <a:cs typeface="Arial" pitchFamily="34" charset="0"/>
              </a:rPr>
              <a:t>Pok</a:t>
            </a:r>
            <a:r>
              <a:rPr lang="en-US" sz="2000" dirty="0" smtClean="0">
                <a:solidFill>
                  <a:schemeClr val="tx1"/>
                </a:solidFill>
                <a:latin typeface="Arial" pitchFamily="34" charset="0"/>
                <a:cs typeface="Arial" pitchFamily="34" charset="0"/>
              </a:rPr>
              <a:t> </a:t>
            </a:r>
          </a:p>
          <a:p>
            <a:pPr lvl="1">
              <a:buFont typeface="Wingdings" panose="05000000000000000000" pitchFamily="2" charset="2"/>
              <a:buChar char="Ø"/>
            </a:pPr>
            <a:r>
              <a:rPr lang="en-US" sz="2000" dirty="0" smtClean="0">
                <a:solidFill>
                  <a:schemeClr val="tx1"/>
                </a:solidFill>
                <a:latin typeface="Arial" pitchFamily="34" charset="0"/>
                <a:cs typeface="Arial" pitchFamily="34" charset="0"/>
              </a:rPr>
              <a:t>Starvation, natural disasters, diseases, or invasion by outsiders is believed to have led to their disappearance </a:t>
            </a:r>
            <a:r>
              <a:rPr lang="en-US" sz="2000" dirty="0" smtClean="0">
                <a:solidFill>
                  <a:srgbClr val="FF0000"/>
                </a:solidFill>
                <a:latin typeface="Arial" pitchFamily="34" charset="0"/>
                <a:cs typeface="Arial" pitchFamily="34" charset="0"/>
              </a:rPr>
              <a:t>(but not known for sure</a:t>
            </a:r>
            <a:r>
              <a:rPr lang="en-US" sz="2000" dirty="0" smtClean="0">
                <a:solidFill>
                  <a:schemeClr val="tx1"/>
                </a:solidFill>
                <a:latin typeface="Arial" pitchFamily="34" charset="0"/>
                <a:cs typeface="Arial" pitchFamily="34" charset="0"/>
              </a:rPr>
              <a:t>). After 900 AD, the Mayans disappeared from area, but reappeared in Belize and Guatemala.</a:t>
            </a:r>
          </a:p>
          <a:p>
            <a:pPr lvl="1">
              <a:buFont typeface="Wingdings" panose="05000000000000000000" pitchFamily="2" charset="2"/>
              <a:buChar char="Ø"/>
            </a:pPr>
            <a:endParaRPr lang="en-US" sz="2000" dirty="0">
              <a:solidFill>
                <a:schemeClr val="tx1"/>
              </a:solidFill>
              <a:latin typeface="Arial" pitchFamily="34" charset="0"/>
              <a:cs typeface="Arial" pitchFamily="34" charset="0"/>
            </a:endParaRPr>
          </a:p>
        </p:txBody>
      </p:sp>
      <p:sp>
        <p:nvSpPr>
          <p:cNvPr id="2" name="Title 1"/>
          <p:cNvSpPr>
            <a:spLocks noGrp="1"/>
          </p:cNvSpPr>
          <p:nvPr>
            <p:ph type="title"/>
          </p:nvPr>
        </p:nvSpPr>
        <p:spPr>
          <a:xfrm>
            <a:off x="228600" y="914400"/>
            <a:ext cx="9220200" cy="838200"/>
          </a:xfrm>
        </p:spPr>
        <p:txBody>
          <a:bodyPr>
            <a:normAutofit fontScale="90000"/>
          </a:bodyPr>
          <a:lstStyle/>
          <a:p>
            <a:pPr lvl="0"/>
            <a:r>
              <a:rPr lang="en-US" sz="3600" dirty="0" smtClean="0">
                <a:solidFill>
                  <a:srgbClr val="FF0000"/>
                </a:solidFill>
                <a:latin typeface="Arial" panose="020B0604020202020204" pitchFamily="34" charset="0"/>
                <a:cs typeface="Arial" panose="020B0604020202020204" pitchFamily="34" charset="0"/>
              </a:rPr>
              <a:t>History:</a:t>
            </a:r>
            <a:r>
              <a:rPr lang="en-US" sz="3600" dirty="0" smtClean="0">
                <a:solidFill>
                  <a:srgbClr val="FF0000"/>
                </a:solidFill>
              </a:rPr>
              <a:t> </a:t>
            </a:r>
            <a:r>
              <a:rPr lang="en-US" sz="4400" dirty="0" smtClean="0">
                <a:solidFill>
                  <a:srgbClr val="FF0000"/>
                </a:solidFill>
                <a:latin typeface="Arial" pitchFamily="34" charset="0"/>
                <a:cs typeface="Arial" pitchFamily="34" charset="0"/>
              </a:rPr>
              <a:t>Mayans </a:t>
            </a:r>
            <a:r>
              <a:rPr lang="en-US" sz="4400" dirty="0">
                <a:solidFill>
                  <a:srgbClr val="FF0000"/>
                </a:solidFill>
                <a:latin typeface="Arial" pitchFamily="34" charset="0"/>
                <a:cs typeface="Arial" pitchFamily="34" charset="0"/>
              </a:rPr>
              <a:t>(1500 BC – 900 AD)</a:t>
            </a:r>
            <a:r>
              <a:rPr lang="en-US" sz="4400" dirty="0">
                <a:solidFill>
                  <a:schemeClr val="tx1"/>
                </a:solidFill>
                <a:latin typeface="Arial" pitchFamily="34" charset="0"/>
                <a:cs typeface="Arial" pitchFamily="34" charset="0"/>
              </a:rPr>
              <a:t/>
            </a:r>
            <a:br>
              <a:rPr lang="en-US" sz="4400" dirty="0">
                <a:solidFill>
                  <a:schemeClr val="tx1"/>
                </a:solidFill>
                <a:latin typeface="Arial" pitchFamily="34" charset="0"/>
                <a:cs typeface="Arial" pitchFamily="34" charset="0"/>
              </a:rPr>
            </a:br>
            <a:r>
              <a:rPr lang="en-US" sz="4400" dirty="0" smtClean="0"/>
              <a:t/>
            </a:r>
            <a:br>
              <a:rPr lang="en-US" sz="4400" dirty="0" smtClean="0"/>
            </a:br>
            <a:endParaRPr lang="en-US" sz="4400" dirty="0"/>
          </a:p>
        </p:txBody>
      </p:sp>
      <p:pic>
        <p:nvPicPr>
          <p:cNvPr id="3074" name="Picture 2" descr="http://swh.schoolworkhelper.netdna-cdn.com/wp-content/uploads/2012/05/The-Mayans.gif?e6ece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733800"/>
            <a:ext cx="3697939" cy="25146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www.jacksbromeliads.com/olmecmap_phix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143000"/>
            <a:ext cx="3743325" cy="23594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225968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371600"/>
            <a:ext cx="6096000" cy="5638800"/>
          </a:xfrm>
        </p:spPr>
        <p:txBody>
          <a:bodyPr>
            <a:noAutofit/>
          </a:bodyPr>
          <a:lstStyle/>
          <a:p>
            <a:pPr lvl="0"/>
            <a:r>
              <a:rPr lang="en-US" sz="2000" dirty="0" smtClean="0">
                <a:latin typeface="Arial" pitchFamily="34" charset="0"/>
                <a:cs typeface="Arial" pitchFamily="34" charset="0"/>
              </a:rPr>
              <a:t>At the end of the French Revolution, the new French government granted freedom to all blacks and mulattoes. The plantation owners in the Caribbean were furious, so the government changed its mind. Toussaint L’Ouverture led a slave army and defeated the French troops.</a:t>
            </a:r>
          </a:p>
          <a:p>
            <a:pPr lvl="0"/>
            <a:r>
              <a:rPr lang="en-US" sz="2000" dirty="0" smtClean="0">
                <a:latin typeface="Arial" pitchFamily="34" charset="0"/>
                <a:cs typeface="Arial" pitchFamily="34" charset="0"/>
              </a:rPr>
              <a:t>Toussaint L’Ouverture was invited to France to discuss a peace treaty. He was captured and died in prison. Within 2 years, St. </a:t>
            </a:r>
            <a:r>
              <a:rPr lang="en-US" sz="2000" dirty="0" smtClean="0">
                <a:latin typeface="Arial" pitchFamily="34" charset="0"/>
                <a:cs typeface="Arial" pitchFamily="34" charset="0"/>
              </a:rPr>
              <a:t>Domingo </a:t>
            </a:r>
            <a:r>
              <a:rPr lang="en-US" sz="2000" dirty="0" smtClean="0">
                <a:latin typeface="Arial" pitchFamily="34" charset="0"/>
                <a:cs typeface="Arial" pitchFamily="34" charset="0"/>
              </a:rPr>
              <a:t>declared their independence and renamed itself Haiti.</a:t>
            </a:r>
          </a:p>
          <a:p>
            <a:pPr lvl="0"/>
            <a:r>
              <a:rPr lang="en-US" sz="2000" dirty="0" smtClean="0">
                <a:latin typeface="Arial" pitchFamily="34" charset="0"/>
                <a:cs typeface="Arial" pitchFamily="34" charset="0"/>
              </a:rPr>
              <a:t>Haiti was the first Caribbean nation to gain independence from European powers. </a:t>
            </a:r>
            <a:r>
              <a:rPr lang="en-US" sz="2000" u="sng" dirty="0" smtClean="0">
                <a:latin typeface="Arial" pitchFamily="34" charset="0"/>
                <a:cs typeface="Arial" pitchFamily="34" charset="0"/>
              </a:rPr>
              <a:t>Haiti became the world's oldest black republic</a:t>
            </a:r>
            <a:r>
              <a:rPr lang="en-US" sz="2000" dirty="0" smtClean="0">
                <a:latin typeface="Arial" pitchFamily="34" charset="0"/>
                <a:cs typeface="Arial" pitchFamily="34" charset="0"/>
              </a:rPr>
              <a:t>. </a:t>
            </a:r>
          </a:p>
        </p:txBody>
      </p:sp>
      <p:sp>
        <p:nvSpPr>
          <p:cNvPr id="2" name="Title 1"/>
          <p:cNvSpPr>
            <a:spLocks noGrp="1"/>
          </p:cNvSpPr>
          <p:nvPr>
            <p:ph type="title"/>
          </p:nvPr>
        </p:nvSpPr>
        <p:spPr>
          <a:xfrm>
            <a:off x="217773" y="332509"/>
            <a:ext cx="8686800" cy="838200"/>
          </a:xfrm>
        </p:spPr>
        <p:txBody>
          <a:bodyPr/>
          <a:lstStyle/>
          <a:p>
            <a:r>
              <a:rPr lang="en-US" dirty="0" smtClean="0">
                <a:solidFill>
                  <a:srgbClr val="FF0000"/>
                </a:solidFill>
                <a:latin typeface="Arial" pitchFamily="34" charset="0"/>
                <a:cs typeface="Arial" pitchFamily="34" charset="0"/>
              </a:rPr>
              <a:t>History Continued</a:t>
            </a:r>
            <a:endParaRPr lang="en-US" dirty="0">
              <a:solidFill>
                <a:srgbClr val="FF0000"/>
              </a:solidFill>
              <a:latin typeface="Arial" pitchFamily="34" charset="0"/>
              <a:cs typeface="Arial" pitchFamily="34" charset="0"/>
            </a:endParaRPr>
          </a:p>
        </p:txBody>
      </p:sp>
      <p:pic>
        <p:nvPicPr>
          <p:cNvPr id="6146" name="Picture 2" descr="http://upload.wikimedia.org/wikipedia/commons/thumb/3/32/G%C3%A9n%C3%A9ral_Toussaint_Louverture.jpg/220px-G%C3%A9n%C3%A9ral_Toussaint_Louverture.jpg"/>
          <p:cNvPicPr>
            <a:picLocks noChangeAspect="1" noChangeArrowheads="1"/>
          </p:cNvPicPr>
          <p:nvPr/>
        </p:nvPicPr>
        <p:blipFill>
          <a:blip r:embed="rId2" cstate="print"/>
          <a:srcRect/>
          <a:stretch>
            <a:fillRect/>
          </a:stretch>
        </p:blipFill>
        <p:spPr bwMode="auto">
          <a:xfrm>
            <a:off x="6248400" y="1524000"/>
            <a:ext cx="2656173" cy="4672446"/>
          </a:xfrm>
          <a:prstGeom prst="rect">
            <a:avLst/>
          </a:prstGeom>
          <a:noFill/>
        </p:spPr>
      </p:pic>
    </p:spTree>
    <p:extLst>
      <p:ext uri="{BB962C8B-B14F-4D97-AF65-F5344CB8AC3E}">
        <p14:creationId xmlns:p14="http://schemas.microsoft.com/office/powerpoint/2010/main" val="341739444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143000"/>
            <a:ext cx="8458200" cy="5715000"/>
          </a:xfrm>
        </p:spPr>
        <p:txBody>
          <a:bodyPr>
            <a:noAutofit/>
          </a:bodyPr>
          <a:lstStyle/>
          <a:p>
            <a:pPr lvl="0"/>
            <a:r>
              <a:rPr lang="en-US" sz="2100" dirty="0" smtClean="0">
                <a:latin typeface="Times New Roman" pitchFamily="18" charset="0"/>
                <a:cs typeface="Times New Roman" pitchFamily="18" charset="0"/>
              </a:rPr>
              <a:t>Spain controlled Cuba for four centuries starting in the 1400s. </a:t>
            </a:r>
          </a:p>
          <a:p>
            <a:pPr lvl="0"/>
            <a:r>
              <a:rPr lang="en-US" sz="2100" dirty="0" smtClean="0">
                <a:latin typeface="Times New Roman" pitchFamily="18" charset="0"/>
                <a:cs typeface="Times New Roman" pitchFamily="18" charset="0"/>
              </a:rPr>
              <a:t>Cuba's independence came when the United States won the Spanish American War in 1898 and granted Cuba independence in 1902. </a:t>
            </a:r>
          </a:p>
          <a:p>
            <a:pPr lvl="0"/>
            <a:r>
              <a:rPr lang="en-US" sz="2100" dirty="0" smtClean="0">
                <a:latin typeface="Times New Roman" pitchFamily="18" charset="0"/>
                <a:cs typeface="Times New Roman" pitchFamily="18" charset="0"/>
              </a:rPr>
              <a:t>The new Cuban constitution is established in 1940. The </a:t>
            </a:r>
            <a:r>
              <a:rPr lang="en-US" sz="2100" u="sng" dirty="0" smtClean="0">
                <a:latin typeface="Times New Roman" pitchFamily="18" charset="0"/>
                <a:cs typeface="Times New Roman" pitchFamily="18" charset="0"/>
              </a:rPr>
              <a:t>communist </a:t>
            </a:r>
            <a:r>
              <a:rPr lang="en-US" sz="2100" dirty="0" smtClean="0">
                <a:latin typeface="Times New Roman" pitchFamily="18" charset="0"/>
                <a:cs typeface="Times New Roman" pitchFamily="18" charset="0"/>
              </a:rPr>
              <a:t>party is created.</a:t>
            </a:r>
          </a:p>
          <a:p>
            <a:pPr lvl="0"/>
            <a:r>
              <a:rPr lang="en-US" sz="2100" dirty="0" smtClean="0">
                <a:latin typeface="Times New Roman" pitchFamily="18" charset="0"/>
                <a:cs typeface="Times New Roman" pitchFamily="18" charset="0"/>
              </a:rPr>
              <a:t>On March 1952, General Batista overthrew the president of Cuba, and canceled all elections. This angered the young lawyer Fidel Castro, and for the next seven years he attempted to overthrow Batista’s government (</a:t>
            </a:r>
            <a:r>
              <a:rPr lang="en-US" sz="2100" b="1" dirty="0">
                <a:latin typeface="Times New Roman" pitchFamily="18" charset="0"/>
                <a:cs typeface="Times New Roman" pitchFamily="18" charset="0"/>
              </a:rPr>
              <a:t>CUBAN REVOLUTION</a:t>
            </a:r>
            <a:r>
              <a:rPr lang="en-US" sz="2100" dirty="0" smtClean="0">
                <a:latin typeface="Times New Roman" pitchFamily="18" charset="0"/>
                <a:cs typeface="Times New Roman" pitchFamily="18" charset="0"/>
              </a:rPr>
              <a:t>). He began using </a:t>
            </a:r>
            <a:r>
              <a:rPr lang="en-US" sz="2100" u="sng" dirty="0" smtClean="0">
                <a:latin typeface="Times New Roman" pitchFamily="18" charset="0"/>
                <a:cs typeface="Times New Roman" pitchFamily="18" charset="0"/>
              </a:rPr>
              <a:t>guerrilla</a:t>
            </a:r>
            <a:r>
              <a:rPr lang="en-US" sz="2100" dirty="0" smtClean="0">
                <a:latin typeface="Times New Roman" pitchFamily="18" charset="0"/>
                <a:cs typeface="Times New Roman" pitchFamily="18" charset="0"/>
              </a:rPr>
              <a:t> tactics to fight Batista’s armed forces, and with the aid of other rebels throughout Cuba and the United States, he forced Batista to resign and flee the country on January 1, 1959.  </a:t>
            </a:r>
            <a:endParaRPr lang="en-US" sz="2100" dirty="0"/>
          </a:p>
        </p:txBody>
      </p:sp>
      <p:sp>
        <p:nvSpPr>
          <p:cNvPr id="2" name="Title 1"/>
          <p:cNvSpPr>
            <a:spLocks noGrp="1"/>
          </p:cNvSpPr>
          <p:nvPr>
            <p:ph type="title"/>
          </p:nvPr>
        </p:nvSpPr>
        <p:spPr>
          <a:xfrm>
            <a:off x="457200" y="0"/>
            <a:ext cx="8229600" cy="1143000"/>
          </a:xfrm>
        </p:spPr>
        <p:txBody>
          <a:bodyPr/>
          <a:lstStyle/>
          <a:p>
            <a:r>
              <a:rPr lang="en-US" sz="4000" dirty="0" smtClean="0">
                <a:solidFill>
                  <a:srgbClr val="FF0000"/>
                </a:solidFill>
              </a:rPr>
              <a:t>History: Cuban</a:t>
            </a:r>
            <a:endParaRPr lang="en-US" sz="4000" dirty="0">
              <a:solidFill>
                <a:srgbClr val="FF0000"/>
              </a:solidFill>
            </a:endParaRPr>
          </a:p>
        </p:txBody>
      </p:sp>
    </p:spTree>
    <p:extLst>
      <p:ext uri="{BB962C8B-B14F-4D97-AF65-F5344CB8AC3E}">
        <p14:creationId xmlns:p14="http://schemas.microsoft.com/office/powerpoint/2010/main" val="115194715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762000"/>
            <a:ext cx="9144000" cy="6477000"/>
          </a:xfrm>
        </p:spPr>
        <p:txBody>
          <a:bodyPr>
            <a:noAutofit/>
          </a:bodyPr>
          <a:lstStyle/>
          <a:p>
            <a:r>
              <a:rPr lang="en-US" sz="2000" dirty="0" smtClean="0">
                <a:latin typeface="Times New Roman" pitchFamily="18" charset="0"/>
                <a:cs typeface="Times New Roman" pitchFamily="18" charset="0"/>
              </a:rPr>
              <a:t>Castro became the Prime Minister of Cuba in February and had about 550 of Batista’s associates executed. He soon suspended all elections and named himself "President for Life", jailing or executing all who opposed him. He established a communist government with himself as a dictator and began relations with the Soviet Union.</a:t>
            </a:r>
          </a:p>
          <a:p>
            <a:r>
              <a:rPr lang="en-US" sz="2000" dirty="0">
                <a:latin typeface="Times New Roman" pitchFamily="18" charset="0"/>
                <a:cs typeface="Times New Roman" pitchFamily="18" charset="0"/>
              </a:rPr>
              <a:t>O</a:t>
            </a:r>
            <a:r>
              <a:rPr lang="en-US" sz="2000" dirty="0" smtClean="0">
                <a:latin typeface="Times New Roman" pitchFamily="18" charset="0"/>
                <a:cs typeface="Times New Roman" pitchFamily="18" charset="0"/>
              </a:rPr>
              <a:t>nce Castro embraced communism, the U.S. attempted to overthrow him. Cuban exiles, armed and trained by Americans, formed an army of 1320 and invaded Cuba’s </a:t>
            </a:r>
            <a:r>
              <a:rPr lang="en-US" sz="2000" b="1" dirty="0" smtClean="0">
                <a:latin typeface="Times New Roman" pitchFamily="18" charset="0"/>
                <a:cs typeface="Times New Roman" pitchFamily="18" charset="0"/>
              </a:rPr>
              <a:t>Bay of Pigs </a:t>
            </a:r>
            <a:r>
              <a:rPr lang="en-US" sz="2000" dirty="0" smtClean="0">
                <a:latin typeface="Times New Roman" pitchFamily="18" charset="0"/>
                <a:cs typeface="Times New Roman" pitchFamily="18" charset="0"/>
              </a:rPr>
              <a:t>on April 1961. The army was crushed by Castro’s army (235,000) after President Kennedy refused to directly involve the U.S. armed forces, and 1200 of the invaders were captured (120 died). The United States was forced to give $53 million worth of food and supplies to Cuba for the release of the captives. </a:t>
            </a:r>
          </a:p>
        </p:txBody>
      </p:sp>
      <p:sp>
        <p:nvSpPr>
          <p:cNvPr id="2" name="Title 1"/>
          <p:cNvSpPr>
            <a:spLocks noGrp="1"/>
          </p:cNvSpPr>
          <p:nvPr>
            <p:ph type="title"/>
          </p:nvPr>
        </p:nvSpPr>
        <p:spPr>
          <a:xfrm>
            <a:off x="457200" y="0"/>
            <a:ext cx="8229600" cy="762000"/>
          </a:xfrm>
        </p:spPr>
        <p:txBody>
          <a:bodyPr>
            <a:normAutofit/>
          </a:bodyPr>
          <a:lstStyle/>
          <a:p>
            <a:r>
              <a:rPr lang="en-US" sz="4000" dirty="0" smtClean="0">
                <a:solidFill>
                  <a:srgbClr val="FF0000"/>
                </a:solidFill>
              </a:rPr>
              <a:t>History: Cuban</a:t>
            </a:r>
            <a:endParaRPr lang="en-US" sz="4000" dirty="0">
              <a:solidFill>
                <a:srgbClr val="FF0000"/>
              </a:solidFill>
            </a:endParaRPr>
          </a:p>
        </p:txBody>
      </p:sp>
      <p:pic>
        <p:nvPicPr>
          <p:cNvPr id="4098" name="Picture 2" descr="http://thoughtsoninternetmarketing.com/wp-content/uploads/2011/08/BayofPig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0" y="4419600"/>
            <a:ext cx="6188678" cy="22704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869397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048000"/>
            <a:ext cx="8229600" cy="2895600"/>
          </a:xfrm>
        </p:spPr>
        <p:txBody>
          <a:bodyPr>
            <a:normAutofit fontScale="77500" lnSpcReduction="20000"/>
          </a:bodyPr>
          <a:lstStyle/>
          <a:p>
            <a:r>
              <a:rPr lang="en-US" sz="2800" dirty="0">
                <a:latin typeface="Times New Roman" pitchFamily="18" charset="0"/>
                <a:cs typeface="Times New Roman" pitchFamily="18" charset="0"/>
              </a:rPr>
              <a:t>At the time the US had missiles </a:t>
            </a:r>
            <a:r>
              <a:rPr lang="en-US" sz="2800" dirty="0" smtClean="0">
                <a:latin typeface="Times New Roman" pitchFamily="18" charset="0"/>
                <a:cs typeface="Times New Roman" pitchFamily="18" charset="0"/>
              </a:rPr>
              <a:t>in Turkey since the end of WWII. USSR felt threatened. Due </a:t>
            </a:r>
            <a:r>
              <a:rPr lang="en-US" sz="2800" dirty="0">
                <a:latin typeface="Times New Roman" pitchFamily="18" charset="0"/>
                <a:cs typeface="Times New Roman" pitchFamily="18" charset="0"/>
              </a:rPr>
              <a:t>to </a:t>
            </a:r>
            <a:r>
              <a:rPr lang="en-US" sz="2800" dirty="0" smtClean="0">
                <a:latin typeface="Times New Roman" pitchFamily="18" charset="0"/>
                <a:cs typeface="Times New Roman" pitchFamily="18" charset="0"/>
              </a:rPr>
              <a:t>US involvement </a:t>
            </a:r>
            <a:r>
              <a:rPr lang="en-US" sz="2800" dirty="0">
                <a:latin typeface="Times New Roman" pitchFamily="18" charset="0"/>
                <a:cs typeface="Times New Roman" pitchFamily="18" charset="0"/>
              </a:rPr>
              <a:t>in the Bay of Pigs invasion, </a:t>
            </a:r>
            <a:r>
              <a:rPr lang="en-US" sz="2800" dirty="0" smtClean="0">
                <a:latin typeface="Times New Roman" pitchFamily="18" charset="0"/>
                <a:cs typeface="Times New Roman" pitchFamily="18" charset="0"/>
              </a:rPr>
              <a:t>Soviet leader Nikita Khrushchev, felt </a:t>
            </a:r>
            <a:r>
              <a:rPr lang="en-US" sz="2800" dirty="0">
                <a:latin typeface="Times New Roman" pitchFamily="18" charset="0"/>
                <a:cs typeface="Times New Roman" pitchFamily="18" charset="0"/>
              </a:rPr>
              <a:t>that the </a:t>
            </a:r>
            <a:r>
              <a:rPr lang="en-US" sz="2800" dirty="0" smtClean="0">
                <a:latin typeface="Times New Roman" pitchFamily="18" charset="0"/>
                <a:cs typeface="Times New Roman" pitchFamily="18" charset="0"/>
              </a:rPr>
              <a:t>US </a:t>
            </a:r>
            <a:r>
              <a:rPr lang="en-US" sz="2800" dirty="0">
                <a:latin typeface="Times New Roman" pitchFamily="18" charset="0"/>
                <a:cs typeface="Times New Roman" pitchFamily="18" charset="0"/>
              </a:rPr>
              <a:t>would do little to resist Soviet Expansion. So, in July 1962, Khrushchev began installing missile sites in Cuba. </a:t>
            </a:r>
            <a:r>
              <a:rPr lang="en-US" sz="2800" dirty="0" smtClean="0">
                <a:latin typeface="Times New Roman" pitchFamily="18" charset="0"/>
                <a:cs typeface="Times New Roman" pitchFamily="18" charset="0"/>
              </a:rPr>
              <a:t>When </a:t>
            </a:r>
            <a:r>
              <a:rPr lang="en-US" sz="2800" dirty="0">
                <a:latin typeface="Times New Roman" pitchFamily="18" charset="0"/>
                <a:cs typeface="Times New Roman" pitchFamily="18" charset="0"/>
              </a:rPr>
              <a:t>this was discovered, Kennedy completely blockaded Cuba and threatened to </a:t>
            </a:r>
            <a:r>
              <a:rPr lang="en-US" sz="2800" dirty="0" smtClean="0">
                <a:latin typeface="Times New Roman" pitchFamily="18" charset="0"/>
                <a:cs typeface="Times New Roman" pitchFamily="18" charset="0"/>
              </a:rPr>
              <a:t>invade or fire on USSR directly. </a:t>
            </a:r>
            <a:r>
              <a:rPr lang="en-US" sz="2800" dirty="0">
                <a:latin typeface="Times New Roman" pitchFamily="18" charset="0"/>
                <a:cs typeface="Times New Roman" pitchFamily="18" charset="0"/>
              </a:rPr>
              <a:t>The </a:t>
            </a:r>
            <a:r>
              <a:rPr lang="en-US" sz="2800" dirty="0" smtClean="0">
                <a:latin typeface="Times New Roman" pitchFamily="18" charset="0"/>
                <a:cs typeface="Times New Roman" pitchFamily="18" charset="0"/>
              </a:rPr>
              <a:t>USSR </a:t>
            </a:r>
            <a:r>
              <a:rPr lang="en-US" sz="2800" dirty="0">
                <a:latin typeface="Times New Roman" pitchFamily="18" charset="0"/>
                <a:cs typeface="Times New Roman" pitchFamily="18" charset="0"/>
              </a:rPr>
              <a:t>promised to withdraw from Cuba if the </a:t>
            </a:r>
            <a:r>
              <a:rPr lang="en-US" sz="2800" dirty="0" smtClean="0">
                <a:latin typeface="Times New Roman" pitchFamily="18" charset="0"/>
                <a:cs typeface="Times New Roman" pitchFamily="18" charset="0"/>
              </a:rPr>
              <a:t>US promised to never invade Cuba and if the US would remove missiles from Turkey. </a:t>
            </a:r>
            <a:r>
              <a:rPr lang="en-US" sz="2800" dirty="0">
                <a:latin typeface="Times New Roman" pitchFamily="18" charset="0"/>
                <a:cs typeface="Times New Roman" pitchFamily="18" charset="0"/>
              </a:rPr>
              <a:t>T</a:t>
            </a:r>
            <a:r>
              <a:rPr lang="en-US" sz="2800" dirty="0" smtClean="0">
                <a:latin typeface="Times New Roman" pitchFamily="18" charset="0"/>
                <a:cs typeface="Times New Roman" pitchFamily="18" charset="0"/>
              </a:rPr>
              <a:t>he </a:t>
            </a:r>
            <a:r>
              <a:rPr lang="en-US" sz="2800" dirty="0">
                <a:latin typeface="Times New Roman" pitchFamily="18" charset="0"/>
                <a:cs typeface="Times New Roman" pitchFamily="18" charset="0"/>
              </a:rPr>
              <a:t>conflict known as the </a:t>
            </a:r>
            <a:r>
              <a:rPr lang="en-US" sz="2800" b="1" dirty="0" smtClean="0">
                <a:latin typeface="Times New Roman" pitchFamily="18" charset="0"/>
                <a:cs typeface="Times New Roman" pitchFamily="18" charset="0"/>
                <a:hlinkClick r:id="rId2" action="ppaction://hlinkfile"/>
              </a:rPr>
              <a:t>Cuban Missile Crisis </a:t>
            </a:r>
            <a:r>
              <a:rPr lang="en-US" sz="2800" dirty="0" smtClean="0">
                <a:latin typeface="Times New Roman" pitchFamily="18" charset="0"/>
                <a:cs typeface="Times New Roman" pitchFamily="18" charset="0"/>
              </a:rPr>
              <a:t>was </a:t>
            </a:r>
            <a:r>
              <a:rPr lang="en-US" sz="2800" dirty="0">
                <a:latin typeface="Times New Roman" pitchFamily="18" charset="0"/>
                <a:cs typeface="Times New Roman" pitchFamily="18" charset="0"/>
              </a:rPr>
              <a:t>resolved. </a:t>
            </a:r>
          </a:p>
          <a:p>
            <a:endParaRPr lang="en-US" dirty="0"/>
          </a:p>
        </p:txBody>
      </p:sp>
      <p:sp>
        <p:nvSpPr>
          <p:cNvPr id="2" name="Title 1"/>
          <p:cNvSpPr>
            <a:spLocks noGrp="1"/>
          </p:cNvSpPr>
          <p:nvPr>
            <p:ph type="title"/>
          </p:nvPr>
        </p:nvSpPr>
        <p:spPr/>
        <p:txBody>
          <a:bodyPr/>
          <a:lstStyle/>
          <a:p>
            <a:endParaRPr lang="en-US" dirty="0"/>
          </a:p>
        </p:txBody>
      </p:sp>
      <p:pic>
        <p:nvPicPr>
          <p:cNvPr id="3074" name="Picture 2" descr="http://library.thinkquest.org/11046/home_collage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81200" y="152400"/>
            <a:ext cx="4533900" cy="27900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776438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066800"/>
            <a:ext cx="8382000" cy="4724400"/>
          </a:xfrm>
        </p:spPr>
        <p:txBody>
          <a:bodyPr>
            <a:normAutofit/>
          </a:bodyPr>
          <a:lstStyle/>
          <a:p>
            <a:r>
              <a:rPr lang="en-US" sz="2000" dirty="0" smtClean="0">
                <a:latin typeface="Times New Roman" pitchFamily="18" charset="0"/>
                <a:cs typeface="Times New Roman" pitchFamily="18" charset="0"/>
              </a:rPr>
              <a:t>Soviet aid represented 75% of Cuba’s economy. The United States had issued a trade </a:t>
            </a:r>
            <a:r>
              <a:rPr lang="en-US" sz="2000" u="sng" dirty="0" smtClean="0">
                <a:solidFill>
                  <a:srgbClr val="FF0000"/>
                </a:solidFill>
                <a:latin typeface="Times New Roman" pitchFamily="18" charset="0"/>
                <a:cs typeface="Times New Roman" pitchFamily="18" charset="0"/>
              </a:rPr>
              <a:t>embargo</a:t>
            </a:r>
            <a:r>
              <a:rPr lang="en-US" sz="2000" dirty="0" smtClean="0">
                <a:latin typeface="Times New Roman" pitchFamily="18" charset="0"/>
                <a:cs typeface="Times New Roman" pitchFamily="18" charset="0"/>
              </a:rPr>
              <a:t> around Cuba, so when the Soviet Union collapsed in 1991, so did Cuba’s economy. </a:t>
            </a:r>
          </a:p>
          <a:p>
            <a:pPr lvl="0"/>
            <a:r>
              <a:rPr lang="en-US" sz="2000" dirty="0" smtClean="0">
                <a:latin typeface="Times New Roman" pitchFamily="18" charset="0"/>
                <a:cs typeface="Times New Roman" pitchFamily="18" charset="0"/>
              </a:rPr>
              <a:t>The Cuban people have lost all personal freedom, lost all personal property and now occupy government-owned, rotting, worn-out buildings that are crumbling around them.</a:t>
            </a:r>
          </a:p>
          <a:p>
            <a:pPr lvl="0"/>
            <a:r>
              <a:rPr lang="en-US" sz="2000" dirty="0" smtClean="0">
                <a:latin typeface="Times New Roman" pitchFamily="18" charset="0"/>
                <a:cs typeface="Times New Roman" pitchFamily="18" charset="0"/>
              </a:rPr>
              <a:t>In October 2006, it was officially declared that the political power of Cuba was transferred to Castro's brother, Raul, on account of Castro's health. </a:t>
            </a:r>
          </a:p>
          <a:p>
            <a:pPr lvl="0"/>
            <a:r>
              <a:rPr lang="en-US" sz="2000" dirty="0" smtClean="0">
                <a:latin typeface="Times New Roman" pitchFamily="18" charset="0"/>
                <a:cs typeface="Times New Roman" pitchFamily="18" charset="0"/>
              </a:rPr>
              <a:t>Ex-President Obama has eased the embargo on Cuba, making it easier for trade. The relationship between the two countries is currently changing.</a:t>
            </a:r>
          </a:p>
          <a:p>
            <a:endParaRPr lang="en-US" dirty="0"/>
          </a:p>
        </p:txBody>
      </p:sp>
      <p:sp>
        <p:nvSpPr>
          <p:cNvPr id="2" name="Title 1"/>
          <p:cNvSpPr>
            <a:spLocks noGrp="1"/>
          </p:cNvSpPr>
          <p:nvPr>
            <p:ph type="title"/>
          </p:nvPr>
        </p:nvSpPr>
        <p:spPr>
          <a:xfrm>
            <a:off x="457200" y="152400"/>
            <a:ext cx="8229600" cy="838200"/>
          </a:xfrm>
        </p:spPr>
        <p:txBody>
          <a:bodyPr>
            <a:normAutofit/>
          </a:bodyPr>
          <a:lstStyle/>
          <a:p>
            <a:r>
              <a:rPr lang="en-US" sz="4000" dirty="0" smtClean="0">
                <a:solidFill>
                  <a:srgbClr val="FF0000"/>
                </a:solidFill>
              </a:rPr>
              <a:t>History: Cuban</a:t>
            </a:r>
            <a:endParaRPr lang="en-US" sz="4000" dirty="0">
              <a:solidFill>
                <a:srgbClr val="FF0000"/>
              </a:solidFill>
            </a:endParaRPr>
          </a:p>
        </p:txBody>
      </p:sp>
      <p:pic>
        <p:nvPicPr>
          <p:cNvPr id="2050" name="Picture 2" descr="http://upload.wikimedia.org/wikipedia/commons/thumb/4/4d/Fidel_Castro.jpg/250px-Fidel_Castr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76400" y="4515116"/>
            <a:ext cx="2133600" cy="224454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encrypted-tbn1.google.com/images?q=tbn:ANd9GcS7VKg-fVQ1gEur7FlK-7kfvHsB1dbzrnlhGgoJu_vSk-WC4Ej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70847" y="4495800"/>
            <a:ext cx="1674044" cy="22638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458157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Content Placeholder 2"/>
          <p:cNvSpPr>
            <a:spLocks noGrp="1"/>
          </p:cNvSpPr>
          <p:nvPr>
            <p:ph idx="1"/>
          </p:nvPr>
        </p:nvSpPr>
        <p:spPr>
          <a:xfrm>
            <a:off x="381000" y="777081"/>
            <a:ext cx="6096000" cy="5303838"/>
          </a:xfrm>
        </p:spPr>
        <p:txBody>
          <a:bodyPr/>
          <a:lstStyle/>
          <a:p>
            <a:pPr eaLnBrk="1" hangingPunct="1"/>
            <a:r>
              <a:rPr lang="en-US" altLang="en-US" sz="2000" dirty="0" smtClean="0">
                <a:solidFill>
                  <a:schemeClr val="tx1"/>
                </a:solidFill>
                <a:latin typeface="Times New Roman" pitchFamily="18" charset="0"/>
                <a:cs typeface="Times New Roman" pitchFamily="18" charset="0"/>
              </a:rPr>
              <a:t>They arose from the highlands of Peru from 1438 to 1533</a:t>
            </a:r>
          </a:p>
          <a:p>
            <a:pPr eaLnBrk="1" hangingPunct="1"/>
            <a:r>
              <a:rPr lang="en-US" altLang="en-US" sz="2000" dirty="0" smtClean="0">
                <a:solidFill>
                  <a:schemeClr val="tx1"/>
                </a:solidFill>
                <a:latin typeface="Times New Roman" pitchFamily="18" charset="0"/>
                <a:cs typeface="Times New Roman" pitchFamily="18" charset="0"/>
              </a:rPr>
              <a:t>In 1521, Herman Cortés conquered the Aztecs; this conquest inspired Francisco </a:t>
            </a:r>
            <a:r>
              <a:rPr lang="en-US" altLang="en-US" sz="2000" u="sng" dirty="0" smtClean="0">
                <a:solidFill>
                  <a:schemeClr val="tx1"/>
                </a:solidFill>
                <a:latin typeface="Times New Roman" pitchFamily="18" charset="0"/>
                <a:cs typeface="Times New Roman" pitchFamily="18" charset="0"/>
              </a:rPr>
              <a:t>Pizarro</a:t>
            </a:r>
            <a:r>
              <a:rPr lang="en-US" altLang="en-US" sz="2000" dirty="0" smtClean="0">
                <a:solidFill>
                  <a:schemeClr val="tx1"/>
                </a:solidFill>
                <a:latin typeface="Times New Roman" pitchFamily="18" charset="0"/>
                <a:cs typeface="Times New Roman" pitchFamily="18" charset="0"/>
              </a:rPr>
              <a:t> to invade the Incas in 1531. He only had two hundred soldiers. However, he convinced the ruler of the Incas, </a:t>
            </a:r>
            <a:r>
              <a:rPr lang="en-US" altLang="en-US" sz="2000" u="sng" dirty="0" smtClean="0">
                <a:solidFill>
                  <a:schemeClr val="tx1"/>
                </a:solidFill>
                <a:latin typeface="Times New Roman" pitchFamily="18" charset="0"/>
                <a:cs typeface="Times New Roman" pitchFamily="18" charset="0"/>
              </a:rPr>
              <a:t>Atahualpa</a:t>
            </a:r>
            <a:r>
              <a:rPr lang="en-US" altLang="en-US" sz="2000" dirty="0" smtClean="0">
                <a:solidFill>
                  <a:schemeClr val="tx1"/>
                </a:solidFill>
                <a:latin typeface="Times New Roman" pitchFamily="18" charset="0"/>
                <a:cs typeface="Times New Roman" pitchFamily="18" charset="0"/>
              </a:rPr>
              <a:t>, to come to a meeting. When Atahualpa arrived, Pizarro kidnapped him and killed several hundred of his family and followers. Atahualpa tried to ransom himself, but Pizarro tried to use him as a puppet ruler. When that failed, Pizarro simply executed him in 1533. </a:t>
            </a:r>
          </a:p>
          <a:p>
            <a:pPr eaLnBrk="1" hangingPunct="1"/>
            <a:r>
              <a:rPr lang="en-US" altLang="en-US" sz="2000" dirty="0" smtClean="0">
                <a:solidFill>
                  <a:schemeClr val="tx1"/>
                </a:solidFill>
                <a:latin typeface="Times New Roman" pitchFamily="18" charset="0"/>
                <a:cs typeface="Times New Roman" pitchFamily="18" charset="0"/>
              </a:rPr>
              <a:t>Over the next thirty years the Spanish struggled against various up risings, but, with the help of native allies and diseases, they finally gained control of the Inca empire in the 1560's.</a:t>
            </a:r>
          </a:p>
          <a:p>
            <a:pPr eaLnBrk="1" hangingPunct="1"/>
            <a:endParaRPr lang="en-US" altLang="en-US" sz="2000" dirty="0" smtClean="0">
              <a:solidFill>
                <a:schemeClr val="tx1"/>
              </a:solidFill>
            </a:endParaRPr>
          </a:p>
          <a:p>
            <a:pPr eaLnBrk="1" hangingPunct="1"/>
            <a:endParaRPr lang="en-US" altLang="en-US" sz="2000" dirty="0" smtClean="0"/>
          </a:p>
        </p:txBody>
      </p:sp>
      <p:sp>
        <p:nvSpPr>
          <p:cNvPr id="2" name="Title 1"/>
          <p:cNvSpPr>
            <a:spLocks noGrp="1"/>
          </p:cNvSpPr>
          <p:nvPr>
            <p:ph type="title"/>
          </p:nvPr>
        </p:nvSpPr>
        <p:spPr>
          <a:xfrm>
            <a:off x="464414" y="0"/>
            <a:ext cx="7080105" cy="1054250"/>
          </a:xfrm>
        </p:spPr>
        <p:txBody>
          <a:bodyPr/>
          <a:lstStyle/>
          <a:p>
            <a:pPr eaLnBrk="1" fontAlgn="auto" hangingPunct="1">
              <a:spcAft>
                <a:spcPts val="0"/>
              </a:spcAft>
              <a:defRPr/>
            </a:pPr>
            <a:r>
              <a:rPr lang="en-US" sz="4000" dirty="0" smtClean="0">
                <a:solidFill>
                  <a:srgbClr val="FF0000"/>
                </a:solidFill>
              </a:rPr>
              <a:t>The INCAS</a:t>
            </a:r>
            <a:endParaRPr lang="en-US" sz="4000" dirty="0">
              <a:solidFill>
                <a:srgbClr val="FF0000"/>
              </a:solidFill>
            </a:endParaRPr>
          </a:p>
        </p:txBody>
      </p:sp>
      <p:pic>
        <p:nvPicPr>
          <p:cNvPr id="46084" name="Picture 5" descr="http://www.about-peru-history.com/image-files/francisco_pizarr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3200" y="304800"/>
            <a:ext cx="2057400" cy="301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5" name="Picture 7" descr="http://worldgeopost07.wikispaces.com/file/view/atahualpa.jpg/31746089/atahualp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0" y="3429000"/>
            <a:ext cx="2314575" cy="300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6604331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Content Placeholder 2"/>
          <p:cNvSpPr>
            <a:spLocks noGrp="1"/>
          </p:cNvSpPr>
          <p:nvPr>
            <p:ph idx="1"/>
          </p:nvPr>
        </p:nvSpPr>
        <p:spPr>
          <a:xfrm>
            <a:off x="533400" y="762000"/>
            <a:ext cx="8382000" cy="5562600"/>
          </a:xfrm>
        </p:spPr>
        <p:txBody>
          <a:bodyPr/>
          <a:lstStyle/>
          <a:p>
            <a:pPr marL="342900" lvl="1" indent="-342900" eaLnBrk="1" hangingPunct="1">
              <a:buFont typeface="Wingdings 2" pitchFamily="18" charset="2"/>
              <a:buChar char=""/>
            </a:pPr>
            <a:r>
              <a:rPr lang="en-US" altLang="en-US" sz="2400" dirty="0" smtClean="0">
                <a:solidFill>
                  <a:schemeClr val="tx1"/>
                </a:solidFill>
                <a:latin typeface="Times New Roman" pitchFamily="18" charset="0"/>
                <a:cs typeface="Times New Roman" pitchFamily="18" charset="0"/>
              </a:rPr>
              <a:t>They built roads through the mountains from Ecuador to Chile with tunnels and rope bridges.</a:t>
            </a:r>
          </a:p>
          <a:p>
            <a:pPr marL="342900" lvl="1" indent="-342900" eaLnBrk="1" hangingPunct="1">
              <a:buFont typeface="Wingdings 2" pitchFamily="18" charset="2"/>
              <a:buChar char=""/>
            </a:pPr>
            <a:r>
              <a:rPr lang="en-US" altLang="en-US" sz="2400" dirty="0" smtClean="0">
                <a:solidFill>
                  <a:schemeClr val="tx1"/>
                </a:solidFill>
                <a:latin typeface="Times New Roman" pitchFamily="18" charset="0"/>
                <a:cs typeface="Times New Roman" pitchFamily="18" charset="0"/>
              </a:rPr>
              <a:t>They also built aqueducts to their cities as the Romans had. </a:t>
            </a:r>
          </a:p>
          <a:p>
            <a:pPr marL="342900" lvl="1" indent="-342900" eaLnBrk="1" hangingPunct="1">
              <a:buFont typeface="Wingdings 2" pitchFamily="18" charset="2"/>
              <a:buChar char=""/>
            </a:pPr>
            <a:r>
              <a:rPr lang="en-US" altLang="en-US" sz="2400" dirty="0" smtClean="0">
                <a:solidFill>
                  <a:schemeClr val="tx1"/>
                </a:solidFill>
                <a:latin typeface="Times New Roman" pitchFamily="18" charset="0"/>
                <a:cs typeface="Times New Roman" pitchFamily="18" charset="0"/>
              </a:rPr>
              <a:t>The Inca made many discoveries in medicine. They performed successful skull surgery, which involved cutting holes in the skull to release pressure from head wounds. </a:t>
            </a:r>
          </a:p>
          <a:p>
            <a:pPr eaLnBrk="1" hangingPunct="1"/>
            <a:r>
              <a:rPr lang="en-US" altLang="en-US" sz="2400" dirty="0" smtClean="0">
                <a:solidFill>
                  <a:schemeClr val="tx1"/>
                </a:solidFill>
                <a:latin typeface="Times New Roman" pitchFamily="18" charset="0"/>
                <a:cs typeface="Times New Roman" pitchFamily="18" charset="0"/>
              </a:rPr>
              <a:t>Coca (ingredient of cocaine) leaves were used to lessen hunger and pain. Messengers chewed coca leaves for extra energy to carry on their tasks as runners delivering messages throughout the empire. </a:t>
            </a:r>
          </a:p>
          <a:p>
            <a:pPr eaLnBrk="1" hangingPunct="1"/>
            <a:r>
              <a:rPr lang="en-US" altLang="en-US" sz="2400" dirty="0" smtClean="0">
                <a:solidFill>
                  <a:schemeClr val="tx1"/>
                </a:solidFill>
                <a:latin typeface="Times New Roman" pitchFamily="18" charset="0"/>
                <a:cs typeface="Times New Roman" pitchFamily="18" charset="0"/>
              </a:rPr>
              <a:t>The Inca also practiced cranial deformation. They achieved this by wrapping tight cloth straps around the heads of newborns in order to alter the shape of their still-soft skulls. These deformations did not result in brain damage.</a:t>
            </a:r>
          </a:p>
          <a:p>
            <a:pPr eaLnBrk="1" hangingPunct="1"/>
            <a:endParaRPr lang="en-US" altLang="en-US" dirty="0" smtClean="0"/>
          </a:p>
        </p:txBody>
      </p:sp>
      <p:sp>
        <p:nvSpPr>
          <p:cNvPr id="2" name="Title 1"/>
          <p:cNvSpPr>
            <a:spLocks noGrp="1"/>
          </p:cNvSpPr>
          <p:nvPr>
            <p:ph type="title"/>
          </p:nvPr>
        </p:nvSpPr>
        <p:spPr>
          <a:xfrm>
            <a:off x="381000" y="76200"/>
            <a:ext cx="8686800" cy="838200"/>
          </a:xfrm>
        </p:spPr>
        <p:txBody>
          <a:bodyPr/>
          <a:lstStyle/>
          <a:p>
            <a:pPr eaLnBrk="1" hangingPunct="1">
              <a:defRPr/>
            </a:pPr>
            <a:r>
              <a:rPr lang="en-US" sz="4000" dirty="0" smtClean="0">
                <a:solidFill>
                  <a:srgbClr val="FF0000"/>
                </a:solidFill>
              </a:rPr>
              <a:t>Inca Achievements:</a:t>
            </a:r>
            <a:endParaRPr lang="en-US" sz="4000" dirty="0">
              <a:solidFill>
                <a:srgbClr val="FF0000"/>
              </a:solidFill>
            </a:endParaRPr>
          </a:p>
        </p:txBody>
      </p:sp>
    </p:spTree>
    <p:extLst>
      <p:ext uri="{BB962C8B-B14F-4D97-AF65-F5344CB8AC3E}">
        <p14:creationId xmlns:p14="http://schemas.microsoft.com/office/powerpoint/2010/main" val="259048024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US" dirty="0"/>
          </a:p>
        </p:txBody>
      </p:sp>
      <p:pic>
        <p:nvPicPr>
          <p:cNvPr id="48131" name="Picture 4" descr="http://upload.wikimedia.org/wikipedia/commons/thumb/8/83/Kane_Caw_Wacham.jpg/220px-Kane_Caw_Wacha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26000" y="128588"/>
            <a:ext cx="30480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2" name="Picture 6" descr="http://2.bp.blogspot.com/-OV2aNXlGN_g/TvULD-fUydI/AAAAAAAAKxk/6krVfnhXcSU/s1600/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28588"/>
            <a:ext cx="4029075" cy="530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3"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62275" y="3733800"/>
            <a:ext cx="6097588" cy="298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9988596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295400"/>
            <a:ext cx="5867400" cy="4572000"/>
          </a:xfrm>
        </p:spPr>
        <p:txBody>
          <a:bodyPr>
            <a:normAutofit fontScale="85000" lnSpcReduction="10000"/>
          </a:bodyPr>
          <a:lstStyle/>
          <a:p>
            <a:pPr eaLnBrk="1" fontAlgn="auto" hangingPunct="1">
              <a:spcAft>
                <a:spcPts val="0"/>
              </a:spcAft>
              <a:buFont typeface="Wingdings 2"/>
              <a:buChar char=""/>
              <a:defRPr/>
            </a:pPr>
            <a:r>
              <a:rPr lang="en-US" sz="2600" dirty="0" smtClean="0">
                <a:solidFill>
                  <a:schemeClr val="tx1"/>
                </a:solidFill>
                <a:latin typeface="Times New Roman" pitchFamily="18" charset="0"/>
                <a:cs typeface="Times New Roman" pitchFamily="18" charset="0"/>
              </a:rPr>
              <a:t>After Columbus came into the area other countries followed. Spain and Portugal fought over the entire area.</a:t>
            </a:r>
          </a:p>
          <a:p>
            <a:pPr eaLnBrk="1" fontAlgn="auto" hangingPunct="1">
              <a:spcAft>
                <a:spcPts val="0"/>
              </a:spcAft>
              <a:buFont typeface="Wingdings 2"/>
              <a:buChar char=""/>
              <a:defRPr/>
            </a:pPr>
            <a:r>
              <a:rPr lang="en-US" sz="2600" dirty="0" smtClean="0">
                <a:solidFill>
                  <a:schemeClr val="tx1"/>
                </a:solidFill>
                <a:latin typeface="Times New Roman" pitchFamily="18" charset="0"/>
                <a:cs typeface="Times New Roman" pitchFamily="18" charset="0"/>
              </a:rPr>
              <a:t>Pope Alexander VI divided South America between the two countries. </a:t>
            </a:r>
            <a:r>
              <a:rPr lang="en-US" sz="2600" dirty="0" smtClean="0">
                <a:solidFill>
                  <a:srgbClr val="FF0000"/>
                </a:solidFill>
                <a:latin typeface="Times New Roman" pitchFamily="18" charset="0"/>
                <a:cs typeface="Times New Roman" pitchFamily="18" charset="0"/>
              </a:rPr>
              <a:t>(Line of Demarcation)</a:t>
            </a:r>
          </a:p>
          <a:p>
            <a:pPr eaLnBrk="1" fontAlgn="auto" hangingPunct="1">
              <a:spcAft>
                <a:spcPts val="0"/>
              </a:spcAft>
              <a:buFont typeface="Wingdings 2"/>
              <a:buChar char=""/>
              <a:defRPr/>
            </a:pPr>
            <a:r>
              <a:rPr lang="en-US" sz="2600" dirty="0" smtClean="0">
                <a:solidFill>
                  <a:schemeClr val="tx1"/>
                </a:solidFill>
                <a:latin typeface="Times New Roman" pitchFamily="18" charset="0"/>
                <a:cs typeface="Times New Roman" pitchFamily="18" charset="0"/>
              </a:rPr>
              <a:t>Simon Bolivar (a Venezuelan) was known as the </a:t>
            </a:r>
            <a:r>
              <a:rPr lang="en-US" sz="2600" b="1" dirty="0" smtClean="0">
                <a:solidFill>
                  <a:schemeClr val="tx1"/>
                </a:solidFill>
                <a:latin typeface="Times New Roman" pitchFamily="18" charset="0"/>
                <a:cs typeface="Times New Roman" pitchFamily="18" charset="0"/>
              </a:rPr>
              <a:t>LIBERATOR</a:t>
            </a:r>
            <a:r>
              <a:rPr lang="en-US" sz="2600" dirty="0" smtClean="0">
                <a:solidFill>
                  <a:schemeClr val="tx1"/>
                </a:solidFill>
                <a:latin typeface="Times New Roman" pitchFamily="18" charset="0"/>
                <a:cs typeface="Times New Roman" pitchFamily="18" charset="0"/>
              </a:rPr>
              <a:t>. He fought the Spanish to win the independence of Venezuela, Colombia, Ecuador, Peru, and Bolivia. </a:t>
            </a:r>
          </a:p>
          <a:p>
            <a:pPr eaLnBrk="1" fontAlgn="auto" hangingPunct="1">
              <a:spcAft>
                <a:spcPts val="0"/>
              </a:spcAft>
              <a:buFont typeface="Wingdings 2"/>
              <a:buChar char=""/>
              <a:defRPr/>
            </a:pPr>
            <a:r>
              <a:rPr lang="en-US" sz="2600" dirty="0" smtClean="0">
                <a:solidFill>
                  <a:schemeClr val="tx1"/>
                </a:solidFill>
                <a:latin typeface="Times New Roman" pitchFamily="18" charset="0"/>
                <a:cs typeface="Times New Roman" pitchFamily="18" charset="0"/>
              </a:rPr>
              <a:t>Almost all of the colonies had gained their independence by the 19</a:t>
            </a:r>
            <a:r>
              <a:rPr lang="en-US" sz="2600" baseline="30000" dirty="0" smtClean="0">
                <a:solidFill>
                  <a:schemeClr val="tx1"/>
                </a:solidFill>
                <a:latin typeface="Times New Roman" pitchFamily="18" charset="0"/>
                <a:cs typeface="Times New Roman" pitchFamily="18" charset="0"/>
              </a:rPr>
              <a:t>th</a:t>
            </a:r>
            <a:r>
              <a:rPr lang="en-US" sz="2600" dirty="0" smtClean="0">
                <a:solidFill>
                  <a:schemeClr val="tx1"/>
                </a:solidFill>
                <a:latin typeface="Times New Roman" pitchFamily="18" charset="0"/>
                <a:cs typeface="Times New Roman" pitchFamily="18" charset="0"/>
              </a:rPr>
              <a:t> century. Europe still has involvement with many of the countries.</a:t>
            </a:r>
          </a:p>
          <a:p>
            <a:pPr eaLnBrk="1" fontAlgn="auto" hangingPunct="1">
              <a:spcAft>
                <a:spcPts val="0"/>
              </a:spcAft>
              <a:buFont typeface="Wingdings 2"/>
              <a:buChar char=""/>
              <a:defRPr/>
            </a:pPr>
            <a:endParaRPr lang="en-US" dirty="0" smtClean="0"/>
          </a:p>
          <a:p>
            <a:pPr eaLnBrk="1" fontAlgn="auto" hangingPunct="1">
              <a:spcAft>
                <a:spcPts val="0"/>
              </a:spcAft>
              <a:buFont typeface="Wingdings 2"/>
              <a:buChar char=""/>
              <a:defRPr/>
            </a:pPr>
            <a:endParaRPr lang="en-US" dirty="0"/>
          </a:p>
        </p:txBody>
      </p:sp>
      <p:sp>
        <p:nvSpPr>
          <p:cNvPr id="2" name="Title 1"/>
          <p:cNvSpPr>
            <a:spLocks noGrp="1"/>
          </p:cNvSpPr>
          <p:nvPr>
            <p:ph type="title"/>
          </p:nvPr>
        </p:nvSpPr>
        <p:spPr>
          <a:xfrm>
            <a:off x="457200" y="125413"/>
            <a:ext cx="7543800" cy="1143000"/>
          </a:xfrm>
        </p:spPr>
        <p:txBody>
          <a:bodyPr>
            <a:normAutofit/>
          </a:bodyPr>
          <a:lstStyle/>
          <a:p>
            <a:pPr algn="l">
              <a:defRPr/>
            </a:pPr>
            <a:r>
              <a:rPr lang="en-US" sz="4000" dirty="0" smtClean="0">
                <a:solidFill>
                  <a:srgbClr val="FF0000"/>
                </a:solidFill>
              </a:rPr>
              <a:t>History: South America</a:t>
            </a:r>
            <a:endParaRPr lang="en-US" sz="4000" dirty="0">
              <a:solidFill>
                <a:srgbClr val="FF0000"/>
              </a:solidFill>
            </a:endParaRPr>
          </a:p>
        </p:txBody>
      </p:sp>
      <p:pic>
        <p:nvPicPr>
          <p:cNvPr id="24580" name="Picture 5" descr="http://t0.gstatic.com/images?q=tbn:ANd9GcQrueN3dO7izAmD3XL1FM2kTqlc8BrBklOJ6-TniUNhKvKzqHVd&amp;t=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1800" y="3429000"/>
            <a:ext cx="1943100" cy="302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1"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696913"/>
            <a:ext cx="2709863" cy="25796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696191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00400" y="865909"/>
            <a:ext cx="5943600" cy="5735782"/>
          </a:xfrm>
        </p:spPr>
        <p:txBody>
          <a:bodyPr>
            <a:noAutofit/>
          </a:bodyPr>
          <a:lstStyle/>
          <a:p>
            <a:pPr lvl="1"/>
            <a:r>
              <a:rPr lang="en-US" sz="2000" dirty="0" smtClean="0">
                <a:solidFill>
                  <a:schemeClr val="tx1"/>
                </a:solidFill>
                <a:latin typeface="Arial" pitchFamily="34" charset="0"/>
                <a:cs typeface="Arial" pitchFamily="34" charset="0"/>
              </a:rPr>
              <a:t>Located in Central Mexico</a:t>
            </a:r>
          </a:p>
          <a:p>
            <a:pPr lvl="1"/>
            <a:r>
              <a:rPr lang="en-US" sz="2000" dirty="0" smtClean="0">
                <a:solidFill>
                  <a:schemeClr val="tx1"/>
                </a:solidFill>
                <a:latin typeface="Arial" pitchFamily="34" charset="0"/>
                <a:cs typeface="Arial" pitchFamily="34" charset="0"/>
              </a:rPr>
              <a:t>They believed they were the chosen people of the sun and war god (religion called </a:t>
            </a:r>
            <a:r>
              <a:rPr lang="en-US" sz="2000" dirty="0" err="1" smtClean="0">
                <a:solidFill>
                  <a:schemeClr val="tx1"/>
                </a:solidFill>
                <a:latin typeface="Arial" pitchFamily="34" charset="0"/>
                <a:cs typeface="Arial" pitchFamily="34" charset="0"/>
              </a:rPr>
              <a:t>Mexica</a:t>
            </a:r>
            <a:r>
              <a:rPr lang="en-US" sz="2000" dirty="0" smtClean="0">
                <a:solidFill>
                  <a:schemeClr val="tx1"/>
                </a:solidFill>
                <a:latin typeface="Arial" pitchFamily="34" charset="0"/>
                <a:cs typeface="Arial" pitchFamily="34" charset="0"/>
              </a:rPr>
              <a:t>)</a:t>
            </a:r>
          </a:p>
          <a:p>
            <a:pPr lvl="1"/>
            <a:r>
              <a:rPr lang="en-US" sz="2000" dirty="0" smtClean="0">
                <a:solidFill>
                  <a:schemeClr val="tx1"/>
                </a:solidFill>
                <a:latin typeface="Arial" pitchFamily="34" charset="0"/>
                <a:cs typeface="Arial" pitchFamily="34" charset="0"/>
              </a:rPr>
              <a:t>They were told that the place they would live would be marked for them. It would be marked by a bird eating a snake while sitting in a tree. They wandered the area until one day they came upon an eagle perched on a cactus eating a snake. They built their city there.</a:t>
            </a:r>
          </a:p>
          <a:p>
            <a:pPr lvl="1"/>
            <a:r>
              <a:rPr lang="en-US" sz="2000" dirty="0" smtClean="0">
                <a:solidFill>
                  <a:schemeClr val="tx1"/>
                </a:solidFill>
                <a:latin typeface="Arial" pitchFamily="34" charset="0"/>
                <a:cs typeface="Arial" pitchFamily="34" charset="0"/>
              </a:rPr>
              <a:t>The Aztec founded the city of Tenochtitlan (Tay-nawch-teet-lahn) on an island in Lake Texcoco, which is now Mexico City. </a:t>
            </a:r>
          </a:p>
          <a:p>
            <a:pPr lvl="1"/>
            <a:r>
              <a:rPr lang="en-US" sz="2000" dirty="0" smtClean="0">
                <a:solidFill>
                  <a:schemeClr val="tx1"/>
                </a:solidFill>
                <a:latin typeface="Arial" pitchFamily="34" charset="0"/>
                <a:cs typeface="Arial" pitchFamily="34" charset="0"/>
              </a:rPr>
              <a:t>It became a major city with trading, markets, temples, different classes of people: (priest, tax collectors, warriors, and merchants).</a:t>
            </a:r>
          </a:p>
        </p:txBody>
      </p:sp>
      <p:sp>
        <p:nvSpPr>
          <p:cNvPr id="2" name="Title 1"/>
          <p:cNvSpPr>
            <a:spLocks noGrp="1"/>
          </p:cNvSpPr>
          <p:nvPr>
            <p:ph type="title"/>
          </p:nvPr>
        </p:nvSpPr>
        <p:spPr>
          <a:xfrm>
            <a:off x="457200" y="304800"/>
            <a:ext cx="8686800" cy="921326"/>
          </a:xfrm>
        </p:spPr>
        <p:txBody>
          <a:bodyPr>
            <a:noAutofit/>
          </a:bodyPr>
          <a:lstStyle/>
          <a:p>
            <a:pPr lvl="0"/>
            <a:r>
              <a:rPr lang="en-US" sz="3200" dirty="0" smtClean="0">
                <a:solidFill>
                  <a:srgbClr val="FF0000"/>
                </a:solidFill>
                <a:latin typeface="Arial" panose="020B0604020202020204" pitchFamily="34" charset="0"/>
                <a:cs typeface="Arial" panose="020B0604020202020204" pitchFamily="34" charset="0"/>
              </a:rPr>
              <a:t>History: </a:t>
            </a:r>
            <a:r>
              <a:rPr lang="en-US" sz="4000" dirty="0" smtClean="0">
                <a:solidFill>
                  <a:srgbClr val="FF0000"/>
                </a:solidFill>
                <a:latin typeface="Arial" panose="020B0604020202020204" pitchFamily="34" charset="0"/>
                <a:cs typeface="Arial" panose="020B0604020202020204" pitchFamily="34" charset="0"/>
              </a:rPr>
              <a:t>Aztecs </a:t>
            </a:r>
            <a:r>
              <a:rPr lang="en-US" sz="4000" dirty="0">
                <a:solidFill>
                  <a:srgbClr val="FF0000"/>
                </a:solidFill>
                <a:latin typeface="Arial" pitchFamily="34" charset="0"/>
                <a:cs typeface="Arial" pitchFamily="34" charset="0"/>
              </a:rPr>
              <a:t>(1200 BC – 1521 AD)</a:t>
            </a:r>
            <a:r>
              <a:rPr lang="en-US" sz="4000" dirty="0">
                <a:solidFill>
                  <a:schemeClr val="tx1"/>
                </a:solidFill>
                <a:latin typeface="Arial" pitchFamily="34" charset="0"/>
                <a:cs typeface="Arial" pitchFamily="34" charset="0"/>
              </a:rPr>
              <a:t/>
            </a:r>
            <a:br>
              <a:rPr lang="en-US" sz="4000" dirty="0">
                <a:solidFill>
                  <a:schemeClr val="tx1"/>
                </a:solidFill>
                <a:latin typeface="Arial" pitchFamily="34" charset="0"/>
                <a:cs typeface="Arial" pitchFamily="34" charset="0"/>
              </a:rPr>
            </a:br>
            <a:endParaRPr lang="en-US" sz="4000" dirty="0">
              <a:solidFill>
                <a:srgbClr val="FF0000"/>
              </a:solidFill>
            </a:endParaRPr>
          </a:p>
        </p:txBody>
      </p:sp>
      <p:pic>
        <p:nvPicPr>
          <p:cNvPr id="7174" name="Picture 6" descr="http://news.xinhuanet.com/english/2009-02/08/xin_1020206081010281117906.jpg"/>
          <p:cNvPicPr>
            <a:picLocks noChangeAspect="1" noChangeArrowheads="1"/>
          </p:cNvPicPr>
          <p:nvPr/>
        </p:nvPicPr>
        <p:blipFill>
          <a:blip r:embed="rId2" cstate="print"/>
          <a:srcRect/>
          <a:stretch>
            <a:fillRect/>
          </a:stretch>
        </p:blipFill>
        <p:spPr bwMode="auto">
          <a:xfrm>
            <a:off x="235527" y="3733800"/>
            <a:ext cx="3423016" cy="2971800"/>
          </a:xfrm>
          <a:prstGeom prst="rect">
            <a:avLst/>
          </a:prstGeom>
          <a:noFill/>
        </p:spPr>
      </p:pic>
      <p:pic>
        <p:nvPicPr>
          <p:cNvPr id="4098" name="Picture 2" descr="http://2.bp.blogspot.com/_f-qRNcELtnE/TOMLIMOkYMI/AAAAAAAAABc/xlxcBbM_-sQ/s1600/Aztec+Geography+Map.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9290" y="1143000"/>
            <a:ext cx="3015490" cy="24788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9975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8" descr="http://www.33ff.com/flags/XL_flags/Mexico_flag.gif"/>
          <p:cNvPicPr>
            <a:picLocks noGrp="1" noChangeAspect="1" noChangeArrowheads="1"/>
          </p:cNvPicPr>
          <p:nvPr>
            <p:ph idx="1"/>
          </p:nvPr>
        </p:nvPicPr>
        <p:blipFill>
          <a:blip r:embed="rId2" cstate="print"/>
          <a:srcRect/>
          <a:stretch>
            <a:fillRect/>
          </a:stretch>
        </p:blipFill>
        <p:spPr bwMode="auto">
          <a:xfrm>
            <a:off x="228600" y="1219200"/>
            <a:ext cx="3429000" cy="2286000"/>
          </a:xfrm>
          <a:prstGeom prst="rect">
            <a:avLst/>
          </a:prstGeom>
          <a:noFill/>
        </p:spPr>
      </p:pic>
      <p:sp>
        <p:nvSpPr>
          <p:cNvPr id="2" name="Title 1"/>
          <p:cNvSpPr>
            <a:spLocks noGrp="1"/>
          </p:cNvSpPr>
          <p:nvPr>
            <p:ph type="title"/>
          </p:nvPr>
        </p:nvSpPr>
        <p:spPr>
          <a:xfrm>
            <a:off x="304800" y="304800"/>
            <a:ext cx="8686800" cy="838200"/>
          </a:xfrm>
        </p:spPr>
        <p:txBody>
          <a:bodyPr/>
          <a:lstStyle/>
          <a:p>
            <a:pPr algn="ctr"/>
            <a:r>
              <a:rPr lang="en-US" dirty="0" smtClean="0">
                <a:solidFill>
                  <a:srgbClr val="FF0000"/>
                </a:solidFill>
                <a:latin typeface="Arial" pitchFamily="34" charset="0"/>
                <a:cs typeface="Arial" pitchFamily="34" charset="0"/>
              </a:rPr>
              <a:t>Tenochtitlan</a:t>
            </a:r>
            <a:endParaRPr lang="en-US" dirty="0">
              <a:solidFill>
                <a:srgbClr val="FF0000"/>
              </a:solidFill>
            </a:endParaRPr>
          </a:p>
        </p:txBody>
      </p:sp>
      <p:pic>
        <p:nvPicPr>
          <p:cNvPr id="4" name="Picture 2" descr="http://learninglatinamerica.wikispaces.com/file/view/tenochtitlan.jpg/30642476/tenochtitlan.jpg"/>
          <p:cNvPicPr>
            <a:picLocks noChangeAspect="1" noChangeArrowheads="1"/>
          </p:cNvPicPr>
          <p:nvPr/>
        </p:nvPicPr>
        <p:blipFill>
          <a:blip r:embed="rId3" cstate="print"/>
          <a:srcRect/>
          <a:stretch>
            <a:fillRect/>
          </a:stretch>
        </p:blipFill>
        <p:spPr bwMode="auto">
          <a:xfrm>
            <a:off x="3761407" y="1219200"/>
            <a:ext cx="5382593" cy="5269869"/>
          </a:xfrm>
          <a:prstGeom prst="rect">
            <a:avLst/>
          </a:prstGeom>
          <a:noFill/>
        </p:spPr>
      </p:pic>
      <p:pic>
        <p:nvPicPr>
          <p:cNvPr id="5122" name="Picture 2" descr="http://www.historyfiles.co.uk/images/Americas/Central/Aztecs_Tenochtitlan01_full.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3983328"/>
            <a:ext cx="3854450" cy="24962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31602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93084" y="990600"/>
            <a:ext cx="7050916" cy="6096000"/>
          </a:xfrm>
        </p:spPr>
        <p:txBody>
          <a:bodyPr>
            <a:normAutofit fontScale="40000" lnSpcReduction="20000"/>
          </a:bodyPr>
          <a:lstStyle/>
          <a:p>
            <a:pPr lvl="1"/>
            <a:r>
              <a:rPr lang="en-US" sz="4300" dirty="0" smtClean="0">
                <a:solidFill>
                  <a:schemeClr val="tx1"/>
                </a:solidFill>
                <a:latin typeface="Arial" pitchFamily="34" charset="0"/>
                <a:cs typeface="Arial" pitchFamily="34" charset="0"/>
              </a:rPr>
              <a:t>1519 Spanish </a:t>
            </a:r>
            <a:r>
              <a:rPr lang="en-US" sz="4300" u="sng" dirty="0" smtClean="0">
                <a:solidFill>
                  <a:schemeClr val="tx1"/>
                </a:solidFill>
                <a:latin typeface="Arial" pitchFamily="34" charset="0"/>
                <a:cs typeface="Arial" pitchFamily="34" charset="0"/>
              </a:rPr>
              <a:t>Conquistador</a:t>
            </a:r>
            <a:r>
              <a:rPr lang="en-US" sz="4300" dirty="0" smtClean="0">
                <a:solidFill>
                  <a:schemeClr val="tx1"/>
                </a:solidFill>
                <a:latin typeface="Arial" pitchFamily="34" charset="0"/>
                <a:cs typeface="Arial" pitchFamily="34" charset="0"/>
              </a:rPr>
              <a:t> (Spanish adventurer), Cortes arrived on the Yucatan Peninsula with about 600 men and 16 horses. The soldiers had muskets. The Aztecs had never seen a white person, nor had they ever seen a horse. </a:t>
            </a:r>
          </a:p>
          <a:p>
            <a:pPr lvl="1"/>
            <a:r>
              <a:rPr lang="en-US" sz="4300" dirty="0" smtClean="0">
                <a:solidFill>
                  <a:schemeClr val="tx1"/>
                </a:solidFill>
                <a:latin typeface="Arial" pitchFamily="34" charset="0"/>
                <a:cs typeface="Arial" pitchFamily="34" charset="0"/>
              </a:rPr>
              <a:t>The legend stated that Quetzalcoatl would return one day as a white man with a white beard. Cortes was a white man with a beard.</a:t>
            </a:r>
          </a:p>
          <a:p>
            <a:pPr lvl="1"/>
            <a:r>
              <a:rPr lang="en-US" sz="4300" dirty="0" smtClean="0">
                <a:solidFill>
                  <a:schemeClr val="tx1"/>
                </a:solidFill>
                <a:latin typeface="Arial" pitchFamily="34" charset="0"/>
                <a:cs typeface="Arial" pitchFamily="34" charset="0"/>
              </a:rPr>
              <a:t>The Aztec ruler, Montezuma II, thought that Quetzalcoatl had returned. So he welcomed Cortes and brought him many things including GOLD. </a:t>
            </a:r>
          </a:p>
          <a:p>
            <a:pPr lvl="1"/>
            <a:r>
              <a:rPr lang="en-US" sz="4300" dirty="0" smtClean="0">
                <a:solidFill>
                  <a:schemeClr val="tx1"/>
                </a:solidFill>
                <a:latin typeface="Arial" pitchFamily="34" charset="0"/>
                <a:cs typeface="Arial" pitchFamily="34" charset="0"/>
              </a:rPr>
              <a:t>Montezuma convinced the people that Cortes was the reincarnation of Quetzalcoatl. </a:t>
            </a:r>
          </a:p>
          <a:p>
            <a:pPr lvl="1"/>
            <a:r>
              <a:rPr lang="en-US" sz="4300" dirty="0" smtClean="0">
                <a:solidFill>
                  <a:schemeClr val="tx1"/>
                </a:solidFill>
                <a:latin typeface="Arial" pitchFamily="34" charset="0"/>
                <a:cs typeface="Arial" pitchFamily="34" charset="0"/>
              </a:rPr>
              <a:t>Cortes learned enough of the Aztec language, Cortes kidnapped Montezuma until he could get all of the Aztec gold.</a:t>
            </a:r>
          </a:p>
          <a:p>
            <a:pPr lvl="1"/>
            <a:r>
              <a:rPr lang="en-US" sz="4300" dirty="0" smtClean="0">
                <a:solidFill>
                  <a:schemeClr val="tx1"/>
                </a:solidFill>
                <a:latin typeface="Arial" pitchFamily="34" charset="0"/>
                <a:cs typeface="Arial" pitchFamily="34" charset="0"/>
              </a:rPr>
              <a:t>The Aztec people rebelled. Cortes tried to stop the rebellion by persuading Montezuma to get on the roof and ask for peace. </a:t>
            </a:r>
          </a:p>
          <a:p>
            <a:pPr lvl="1"/>
            <a:r>
              <a:rPr lang="en-US" sz="4300" dirty="0" smtClean="0">
                <a:solidFill>
                  <a:schemeClr val="tx1"/>
                </a:solidFill>
                <a:latin typeface="Arial" pitchFamily="34" charset="0"/>
                <a:cs typeface="Arial" pitchFamily="34" charset="0"/>
              </a:rPr>
              <a:t>The people responded by insulting him, stoning him and shooting him with arrows. Eventually killing him.</a:t>
            </a:r>
          </a:p>
          <a:p>
            <a:pPr lvl="1"/>
            <a:r>
              <a:rPr lang="en-US" sz="4300" dirty="0" smtClean="0">
                <a:solidFill>
                  <a:schemeClr val="tx1"/>
                </a:solidFill>
                <a:latin typeface="Arial" pitchFamily="34" charset="0"/>
                <a:cs typeface="Arial" pitchFamily="34" charset="0"/>
              </a:rPr>
              <a:t>Cortes escaped, but returned in about 6 months. He found many of the Aztecs dead. Cortes eventually defeated the Aztecs by using his soldiers and weapons and killing them with diseases (small pox) that he didn’t know he brought. </a:t>
            </a:r>
          </a:p>
          <a:p>
            <a:pPr lvl="1"/>
            <a:r>
              <a:rPr lang="en-US" sz="4300" dirty="0" smtClean="0">
                <a:solidFill>
                  <a:schemeClr val="tx1"/>
                </a:solidFill>
                <a:latin typeface="Arial" pitchFamily="34" charset="0"/>
                <a:cs typeface="Arial" pitchFamily="34" charset="0"/>
              </a:rPr>
              <a:t>He called the newly conquered land NEW SPAIN. </a:t>
            </a:r>
          </a:p>
          <a:p>
            <a:endParaRPr lang="en-US" dirty="0"/>
          </a:p>
        </p:txBody>
      </p:sp>
      <p:sp>
        <p:nvSpPr>
          <p:cNvPr id="2" name="Title 1"/>
          <p:cNvSpPr>
            <a:spLocks noGrp="1"/>
          </p:cNvSpPr>
          <p:nvPr>
            <p:ph type="title"/>
          </p:nvPr>
        </p:nvSpPr>
        <p:spPr>
          <a:xfrm>
            <a:off x="3124200" y="228600"/>
            <a:ext cx="5791200" cy="838200"/>
          </a:xfrm>
        </p:spPr>
        <p:txBody>
          <a:bodyPr/>
          <a:lstStyle/>
          <a:p>
            <a:r>
              <a:rPr lang="en-US" sz="3200" dirty="0" smtClean="0">
                <a:solidFill>
                  <a:srgbClr val="FF0000"/>
                </a:solidFill>
              </a:rPr>
              <a:t>History: </a:t>
            </a:r>
            <a:r>
              <a:rPr lang="en-US" sz="4000" dirty="0" smtClean="0">
                <a:solidFill>
                  <a:srgbClr val="FF0000"/>
                </a:solidFill>
              </a:rPr>
              <a:t>Mexico</a:t>
            </a:r>
            <a:endParaRPr lang="en-US" sz="4000" dirty="0"/>
          </a:p>
        </p:txBody>
      </p:sp>
      <p:pic>
        <p:nvPicPr>
          <p:cNvPr id="6148" name="Picture 4" descr="http://farm1.static.flickr.com/25/47814722_f735374364.jpg"/>
          <p:cNvPicPr>
            <a:picLocks noChangeAspect="1" noChangeArrowheads="1"/>
          </p:cNvPicPr>
          <p:nvPr/>
        </p:nvPicPr>
        <p:blipFill>
          <a:blip r:embed="rId2" cstate="print"/>
          <a:srcRect/>
          <a:stretch>
            <a:fillRect/>
          </a:stretch>
        </p:blipFill>
        <p:spPr bwMode="auto">
          <a:xfrm>
            <a:off x="381000" y="457200"/>
            <a:ext cx="1940684" cy="2455804"/>
          </a:xfrm>
          <a:prstGeom prst="rect">
            <a:avLst/>
          </a:prstGeom>
          <a:noFill/>
        </p:spPr>
      </p:pic>
      <p:pic>
        <p:nvPicPr>
          <p:cNvPr id="6150" name="Picture 6" descr="http://theipadkids.com/wp-content/uploads/2010/10/montezumapic.jpg"/>
          <p:cNvPicPr>
            <a:picLocks noChangeAspect="1" noChangeArrowheads="1"/>
          </p:cNvPicPr>
          <p:nvPr/>
        </p:nvPicPr>
        <p:blipFill>
          <a:blip r:embed="rId3" cstate="print"/>
          <a:srcRect/>
          <a:stretch>
            <a:fillRect/>
          </a:stretch>
        </p:blipFill>
        <p:spPr bwMode="auto">
          <a:xfrm>
            <a:off x="609600" y="3276600"/>
            <a:ext cx="1886858" cy="2438400"/>
          </a:xfrm>
          <a:prstGeom prst="rect">
            <a:avLst/>
          </a:prstGeom>
          <a:noFill/>
        </p:spPr>
      </p:pic>
    </p:spTree>
    <p:extLst>
      <p:ext uri="{BB962C8B-B14F-4D97-AF65-F5344CB8AC3E}">
        <p14:creationId xmlns:p14="http://schemas.microsoft.com/office/powerpoint/2010/main" val="13409384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32926" y="1066800"/>
            <a:ext cx="5029200" cy="4876800"/>
          </a:xfrm>
        </p:spPr>
        <p:txBody>
          <a:bodyPr>
            <a:normAutofit/>
          </a:bodyPr>
          <a:lstStyle/>
          <a:p>
            <a:r>
              <a:rPr lang="en-US" sz="2400" dirty="0" smtClean="0">
                <a:solidFill>
                  <a:schemeClr val="tx1"/>
                </a:solidFill>
                <a:latin typeface="Arial" pitchFamily="34" charset="0"/>
                <a:cs typeface="Arial" pitchFamily="34" charset="0"/>
              </a:rPr>
              <a:t>Roman Catholic </a:t>
            </a:r>
            <a:r>
              <a:rPr lang="en-US" sz="2400" u="sng" dirty="0" smtClean="0">
                <a:solidFill>
                  <a:schemeClr val="tx1"/>
                </a:solidFill>
                <a:latin typeface="Arial" pitchFamily="34" charset="0"/>
                <a:cs typeface="Arial" pitchFamily="34" charset="0"/>
              </a:rPr>
              <a:t>missionaries</a:t>
            </a:r>
            <a:r>
              <a:rPr lang="en-US" sz="2400" dirty="0" smtClean="0">
                <a:solidFill>
                  <a:schemeClr val="tx1"/>
                </a:solidFill>
                <a:latin typeface="Arial" pitchFamily="34" charset="0"/>
                <a:cs typeface="Arial" pitchFamily="34" charset="0"/>
              </a:rPr>
              <a:t> were in New Spain trying to convert the natives to Christianity. In 1810, a native priest, Father Miguel Hidalgo, began a revolt against Spanish rule. He was killed in 1811. This turned the population against the Spanish. They revolted against the Spanish until they won their independence in 1821.</a:t>
            </a:r>
          </a:p>
          <a:p>
            <a:pPr lvl="0"/>
            <a:endParaRPr lang="en-US" dirty="0" smtClean="0"/>
          </a:p>
          <a:p>
            <a:endParaRPr lang="en-US" dirty="0"/>
          </a:p>
        </p:txBody>
      </p:sp>
      <p:sp>
        <p:nvSpPr>
          <p:cNvPr id="2" name="Title 1"/>
          <p:cNvSpPr>
            <a:spLocks noGrp="1"/>
          </p:cNvSpPr>
          <p:nvPr>
            <p:ph type="title"/>
          </p:nvPr>
        </p:nvSpPr>
        <p:spPr>
          <a:xfrm>
            <a:off x="3657600" y="304800"/>
            <a:ext cx="5486400" cy="838200"/>
          </a:xfrm>
        </p:spPr>
        <p:txBody>
          <a:bodyPr/>
          <a:lstStyle/>
          <a:p>
            <a:r>
              <a:rPr lang="en-US" sz="3200" dirty="0" smtClean="0">
                <a:solidFill>
                  <a:srgbClr val="FF0000"/>
                </a:solidFill>
              </a:rPr>
              <a:t>History</a:t>
            </a:r>
            <a:r>
              <a:rPr lang="en-US" sz="4000" dirty="0" smtClean="0">
                <a:solidFill>
                  <a:srgbClr val="FF0000"/>
                </a:solidFill>
              </a:rPr>
              <a:t>: Mexico</a:t>
            </a:r>
            <a:endParaRPr lang="en-US" sz="4000" dirty="0"/>
          </a:p>
        </p:txBody>
      </p:sp>
      <p:pic>
        <p:nvPicPr>
          <p:cNvPr id="4098" name="Picture 2" descr="http://eltriangular.info/IMG/arton2234.jpg"/>
          <p:cNvPicPr>
            <a:picLocks noChangeAspect="1" noChangeArrowheads="1"/>
          </p:cNvPicPr>
          <p:nvPr/>
        </p:nvPicPr>
        <p:blipFill>
          <a:blip r:embed="rId2" cstate="print"/>
          <a:srcRect/>
          <a:stretch>
            <a:fillRect/>
          </a:stretch>
        </p:blipFill>
        <p:spPr bwMode="auto">
          <a:xfrm>
            <a:off x="304800" y="76200"/>
            <a:ext cx="3238500" cy="3000375"/>
          </a:xfrm>
          <a:prstGeom prst="rect">
            <a:avLst/>
          </a:prstGeom>
          <a:noFill/>
        </p:spPr>
      </p:pic>
      <p:pic>
        <p:nvPicPr>
          <p:cNvPr id="4100" name="Picture 4" descr="http://cache.virtualtourist.com/1491371-Church_in_main_square-Ciudad_de_Dolores_Hidalgo.jpg"/>
          <p:cNvPicPr>
            <a:picLocks noChangeAspect="1" noChangeArrowheads="1"/>
          </p:cNvPicPr>
          <p:nvPr/>
        </p:nvPicPr>
        <p:blipFill>
          <a:blip r:embed="rId3" cstate="print"/>
          <a:srcRect/>
          <a:stretch>
            <a:fillRect/>
          </a:stretch>
        </p:blipFill>
        <p:spPr bwMode="auto">
          <a:xfrm>
            <a:off x="935247" y="2906138"/>
            <a:ext cx="2971800" cy="3951862"/>
          </a:xfrm>
          <a:prstGeom prst="rect">
            <a:avLst/>
          </a:prstGeom>
          <a:noFill/>
        </p:spPr>
      </p:pic>
    </p:spTree>
    <p:extLst>
      <p:ext uri="{BB962C8B-B14F-4D97-AF65-F5344CB8AC3E}">
        <p14:creationId xmlns:p14="http://schemas.microsoft.com/office/powerpoint/2010/main" val="22964952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609600" y="228600"/>
            <a:ext cx="7772400" cy="1143000"/>
          </a:xfrm>
        </p:spPr>
        <p:txBody>
          <a:bodyPr/>
          <a:lstStyle/>
          <a:p>
            <a:r>
              <a:rPr lang="en-US" altLang="en-US" dirty="0" smtClean="0">
                <a:solidFill>
                  <a:srgbClr val="FF0000"/>
                </a:solidFill>
              </a:rPr>
              <a:t>The Panama Canal</a:t>
            </a:r>
          </a:p>
        </p:txBody>
      </p:sp>
      <p:pic>
        <p:nvPicPr>
          <p:cNvPr id="14339" name="Picture 4" descr="http://www.scd.eu/Panama/panama_canal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219200"/>
            <a:ext cx="2819400" cy="415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0" name="Picture 6" descr="http://21stcenturywaves.com/wp-content/uploads/2009/05/panam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27788" y="1219200"/>
            <a:ext cx="2716212" cy="427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3352800" y="1371600"/>
            <a:ext cx="2667000" cy="584200"/>
          </a:xfrm>
          <a:prstGeom prst="rect">
            <a:avLst/>
          </a:prstGeom>
          <a:noFill/>
        </p:spPr>
        <p:txBody>
          <a:bodyPr>
            <a:spAutoFit/>
          </a:bodyPr>
          <a:lstStyle/>
          <a:p>
            <a:pPr algn="ctr">
              <a:defRPr/>
            </a:pPr>
            <a:r>
              <a:rPr lang="en-US" sz="2000" dirty="0">
                <a:solidFill>
                  <a:srgbClr val="FFFF00"/>
                </a:solidFill>
                <a:hlinkClick r:id="rId4"/>
              </a:rPr>
              <a:t> </a:t>
            </a:r>
            <a:r>
              <a:rPr lang="en-US" sz="3200" dirty="0">
                <a:solidFill>
                  <a:schemeClr val="tx1">
                    <a:lumMod val="10000"/>
                  </a:schemeClr>
                </a:solidFill>
                <a:hlinkClick r:id="rId4"/>
              </a:rPr>
              <a:t>Operation</a:t>
            </a:r>
            <a:endParaRPr lang="en-US" sz="3200" dirty="0">
              <a:solidFill>
                <a:schemeClr val="tx1">
                  <a:lumMod val="10000"/>
                </a:schemeClr>
              </a:solidFill>
            </a:endParaRPr>
          </a:p>
        </p:txBody>
      </p:sp>
      <p:pic>
        <p:nvPicPr>
          <p:cNvPr id="14342" name="Picture 2" descr="http://upload.wikimedia.org/wikipedia/commons/5/5c/Panama-Canal-rough-diagram-quick.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38400" y="2438400"/>
            <a:ext cx="4267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443830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Content Placeholder 2"/>
          <p:cNvSpPr>
            <a:spLocks noGrp="1"/>
          </p:cNvSpPr>
          <p:nvPr>
            <p:ph idx="1"/>
          </p:nvPr>
        </p:nvSpPr>
        <p:spPr>
          <a:xfrm>
            <a:off x="0" y="914400"/>
            <a:ext cx="8991600" cy="5715000"/>
          </a:xfrm>
        </p:spPr>
        <p:txBody>
          <a:bodyPr>
            <a:normAutofit/>
          </a:bodyPr>
          <a:lstStyle/>
          <a:p>
            <a:pPr lvl="1">
              <a:defRPr/>
            </a:pPr>
            <a:r>
              <a:rPr lang="en-US" sz="2000" dirty="0" smtClean="0"/>
              <a:t>US President Theodore Roosevelt started project through a treaty that gave the US control over a strip of land 10 miles wide and 50 miles long on either side of the Panama Canal Zone. In the zone, the US would build a canal, administer it, fortify it, and defend it for 99 years.</a:t>
            </a:r>
          </a:p>
          <a:p>
            <a:pPr lvl="1">
              <a:defRPr/>
            </a:pPr>
            <a:r>
              <a:rPr lang="en-US" sz="2000" dirty="0" smtClean="0"/>
              <a:t>It was built by the US Army Corps of Engineers between 1904 and 1914.</a:t>
            </a:r>
          </a:p>
          <a:p>
            <a:pPr lvl="1">
              <a:defRPr/>
            </a:pPr>
            <a:r>
              <a:rPr lang="en-US" sz="2000" dirty="0"/>
              <a:t>The canal is made up of locks. These locks raise and lower the water level by gravity for the ships.</a:t>
            </a:r>
          </a:p>
          <a:p>
            <a:pPr lvl="1">
              <a:defRPr/>
            </a:pPr>
            <a:r>
              <a:rPr lang="en-US" sz="2000" dirty="0" smtClean="0"/>
              <a:t>It is located at the narrowest passage of the isthmus</a:t>
            </a:r>
          </a:p>
          <a:p>
            <a:pPr lvl="1">
              <a:defRPr/>
            </a:pPr>
            <a:r>
              <a:rPr lang="en-US" sz="2000" dirty="0" smtClean="0"/>
              <a:t>It connects the Caribbean Sea (Atlantic Ocean) and the Pacific Ocean</a:t>
            </a:r>
          </a:p>
          <a:p>
            <a:pPr lvl="1">
              <a:defRPr/>
            </a:pPr>
            <a:r>
              <a:rPr lang="en-US" sz="2000" dirty="0" smtClean="0"/>
              <a:t>The 50 miles takes 8-10 hours to pass through</a:t>
            </a:r>
          </a:p>
          <a:p>
            <a:pPr lvl="1">
              <a:defRPr/>
            </a:pPr>
            <a:r>
              <a:rPr lang="en-US" sz="2000" dirty="0" smtClean="0"/>
              <a:t>Cost is $800-$3200 depending on size of ship/boat</a:t>
            </a:r>
          </a:p>
          <a:p>
            <a:pPr lvl="1">
              <a:defRPr/>
            </a:pPr>
            <a:r>
              <a:rPr lang="en-US" sz="2000" dirty="0" smtClean="0"/>
              <a:t>35-40 vessels per day</a:t>
            </a:r>
          </a:p>
        </p:txBody>
      </p:sp>
      <p:sp>
        <p:nvSpPr>
          <p:cNvPr id="2" name="Title 1"/>
          <p:cNvSpPr>
            <a:spLocks noGrp="1"/>
          </p:cNvSpPr>
          <p:nvPr>
            <p:ph type="title"/>
          </p:nvPr>
        </p:nvSpPr>
        <p:spPr>
          <a:xfrm>
            <a:off x="685800" y="0"/>
            <a:ext cx="7772400" cy="914400"/>
          </a:xfrm>
        </p:spPr>
        <p:txBody>
          <a:bodyPr/>
          <a:lstStyle/>
          <a:p>
            <a:pPr>
              <a:defRPr/>
            </a:pPr>
            <a:r>
              <a:rPr lang="en-US" dirty="0" smtClean="0">
                <a:solidFill>
                  <a:srgbClr val="FF0000"/>
                </a:solidFill>
              </a:rPr>
              <a:t>Panama Canal</a:t>
            </a:r>
            <a:endParaRPr lang="en-US" dirty="0">
              <a:solidFill>
                <a:srgbClr val="FF0000"/>
              </a:solidFill>
            </a:endParaRPr>
          </a:p>
        </p:txBody>
      </p:sp>
    </p:spTree>
    <p:extLst>
      <p:ext uri="{BB962C8B-B14F-4D97-AF65-F5344CB8AC3E}">
        <p14:creationId xmlns:p14="http://schemas.microsoft.com/office/powerpoint/2010/main" val="33110746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Content Placeholder 2"/>
          <p:cNvSpPr>
            <a:spLocks noGrp="1"/>
          </p:cNvSpPr>
          <p:nvPr>
            <p:ph idx="1"/>
          </p:nvPr>
        </p:nvSpPr>
        <p:spPr>
          <a:xfrm>
            <a:off x="76200" y="914400"/>
            <a:ext cx="8839200" cy="5257800"/>
          </a:xfrm>
        </p:spPr>
        <p:txBody>
          <a:bodyPr>
            <a:normAutofit fontScale="92500" lnSpcReduction="10000"/>
          </a:bodyPr>
          <a:lstStyle/>
          <a:p>
            <a:pPr lvl="1">
              <a:defRPr/>
            </a:pPr>
            <a:r>
              <a:rPr lang="en-US" sz="2200" dirty="0"/>
              <a:t>The builders dealt with tremendous rain, heat, diseases, landslides and mudslides.</a:t>
            </a:r>
          </a:p>
          <a:p>
            <a:pPr lvl="1">
              <a:defRPr/>
            </a:pPr>
            <a:r>
              <a:rPr lang="en-US" sz="2200" dirty="0" smtClean="0"/>
              <a:t>During the construction over 25,000 died due to disease.</a:t>
            </a:r>
          </a:p>
          <a:p>
            <a:pPr lvl="1">
              <a:defRPr/>
            </a:pPr>
            <a:r>
              <a:rPr lang="en-US" sz="2200" dirty="0" smtClean="0"/>
              <a:t>The cost was $375,000,000 (at the time the most expensive project ever)</a:t>
            </a:r>
            <a:r>
              <a:rPr lang="en-US" sz="2200" dirty="0"/>
              <a:t> (roughly equivalent to $8,600,000,000 </a:t>
            </a:r>
            <a:r>
              <a:rPr lang="en-US" sz="2200" dirty="0" smtClean="0"/>
              <a:t>now)</a:t>
            </a:r>
          </a:p>
          <a:p>
            <a:pPr lvl="1">
              <a:defRPr/>
            </a:pPr>
            <a:r>
              <a:rPr lang="en-US" sz="2200" dirty="0" smtClean="0"/>
              <a:t>The canal saved ships traveling from the Atlantic coast to the Pacific coast 7,872 miles</a:t>
            </a:r>
          </a:p>
          <a:p>
            <a:pPr lvl="1">
              <a:defRPr/>
            </a:pPr>
            <a:r>
              <a:rPr lang="en-US" sz="2200" dirty="0" smtClean="0"/>
              <a:t>The Canal provides approximately $1 billion dollars a year in revenue</a:t>
            </a:r>
          </a:p>
          <a:p>
            <a:pPr lvl="1">
              <a:defRPr/>
            </a:pPr>
            <a:r>
              <a:rPr lang="en-US" sz="2200" dirty="0" smtClean="0"/>
              <a:t>Work force is approximately 9,000 a day and operates 24 hours, 365 days  year</a:t>
            </a:r>
          </a:p>
          <a:p>
            <a:pPr lvl="1">
              <a:defRPr/>
            </a:pPr>
            <a:r>
              <a:rPr lang="en-US" sz="2200" dirty="0" smtClean="0"/>
              <a:t>Only certain sizes of ships can pass, many ships are too large to pass</a:t>
            </a:r>
            <a:endParaRPr lang="en-US" sz="2200" dirty="0"/>
          </a:p>
          <a:p>
            <a:pPr lvl="1">
              <a:defRPr/>
            </a:pPr>
            <a:r>
              <a:rPr lang="en-US" sz="2200" dirty="0" smtClean="0"/>
              <a:t>President Jimmy Carter gave the control to Panama in 1977 (15 years before the time was up).</a:t>
            </a:r>
          </a:p>
          <a:p>
            <a:pPr lvl="1">
              <a:defRPr/>
            </a:pPr>
            <a:r>
              <a:rPr lang="en-US" sz="2200" dirty="0" smtClean="0"/>
              <a:t>2016, the canal opened a new lane for larger ships</a:t>
            </a:r>
          </a:p>
        </p:txBody>
      </p:sp>
      <p:sp>
        <p:nvSpPr>
          <p:cNvPr id="16387" name="Title 1"/>
          <p:cNvSpPr>
            <a:spLocks noGrp="1"/>
          </p:cNvSpPr>
          <p:nvPr>
            <p:ph type="title"/>
          </p:nvPr>
        </p:nvSpPr>
        <p:spPr>
          <a:xfrm>
            <a:off x="609600" y="25400"/>
            <a:ext cx="7772400" cy="1143000"/>
          </a:xfrm>
        </p:spPr>
        <p:txBody>
          <a:bodyPr/>
          <a:lstStyle/>
          <a:p>
            <a:r>
              <a:rPr lang="en-US" altLang="en-US" dirty="0" smtClean="0">
                <a:solidFill>
                  <a:srgbClr val="FF0000"/>
                </a:solidFill>
              </a:rPr>
              <a:t>The Panama Canal</a:t>
            </a:r>
          </a:p>
        </p:txBody>
      </p:sp>
    </p:spTree>
    <p:extLst>
      <p:ext uri="{BB962C8B-B14F-4D97-AF65-F5344CB8AC3E}">
        <p14:creationId xmlns:p14="http://schemas.microsoft.com/office/powerpoint/2010/main" val="92752147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1721</TotalTime>
  <Words>2493</Words>
  <Application>Microsoft Office PowerPoint</Application>
  <PresentationFormat>On-screen Show (4:3)</PresentationFormat>
  <Paragraphs>126</Paragraphs>
  <Slides>28</Slides>
  <Notes>0</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Concourse</vt:lpstr>
      <vt:lpstr>History of Latin America</vt:lpstr>
      <vt:lpstr>History: Mayans (1500 BC – 900 AD)  </vt:lpstr>
      <vt:lpstr>History: Aztecs (1200 BC – 1521 AD) </vt:lpstr>
      <vt:lpstr>Tenochtitlan</vt:lpstr>
      <vt:lpstr>History: Mexico</vt:lpstr>
      <vt:lpstr>History: Mexico</vt:lpstr>
      <vt:lpstr>The Panama Canal</vt:lpstr>
      <vt:lpstr>Panama Canal</vt:lpstr>
      <vt:lpstr>The Panama Canal</vt:lpstr>
      <vt:lpstr>  History: Caribbean</vt:lpstr>
      <vt:lpstr>Columbian Exchange</vt:lpstr>
      <vt:lpstr>Slave Trade – Triangle of Trade</vt:lpstr>
      <vt:lpstr>Slave Trade – Triangle of Trade</vt:lpstr>
      <vt:lpstr>Slave Trade – Triangle of Trade</vt:lpstr>
      <vt:lpstr>Slave Trade – Triangle of Trade</vt:lpstr>
      <vt:lpstr>Slave Trade – Triangle of Trade</vt:lpstr>
      <vt:lpstr>Slave Trade – Triangle of Trade</vt:lpstr>
      <vt:lpstr>Slave Trade – Triangle of Trade</vt:lpstr>
      <vt:lpstr>Slave Trade – Triangle of Trade</vt:lpstr>
      <vt:lpstr>History Continued</vt:lpstr>
      <vt:lpstr>History: Cuban</vt:lpstr>
      <vt:lpstr>History: Cuban</vt:lpstr>
      <vt:lpstr>PowerPoint Presentation</vt:lpstr>
      <vt:lpstr>History: Cuban</vt:lpstr>
      <vt:lpstr>The INCAS</vt:lpstr>
      <vt:lpstr>Inca Achievements:</vt:lpstr>
      <vt:lpstr>PowerPoint Presentation</vt:lpstr>
      <vt:lpstr>History: South America</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History of Latin America</dc:title>
  <dc:creator>mike wheeler</dc:creator>
  <cp:lastModifiedBy>Wheeler, Michael</cp:lastModifiedBy>
  <cp:revision>21</cp:revision>
  <cp:lastPrinted>2017-01-26T21:33:35Z</cp:lastPrinted>
  <dcterms:created xsi:type="dcterms:W3CDTF">2016-12-28T22:27:09Z</dcterms:created>
  <dcterms:modified xsi:type="dcterms:W3CDTF">2017-02-06T19:07:41Z</dcterms:modified>
</cp:coreProperties>
</file>