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handoutMasterIdLst>
    <p:handoutMasterId r:id="rId31"/>
  </p:handoutMasterIdLst>
  <p:sldIdLst>
    <p:sldId id="256" r:id="rId2"/>
    <p:sldId id="264" r:id="rId3"/>
    <p:sldId id="265" r:id="rId4"/>
    <p:sldId id="269" r:id="rId5"/>
    <p:sldId id="261" r:id="rId6"/>
    <p:sldId id="266" r:id="rId7"/>
    <p:sldId id="267" r:id="rId8"/>
    <p:sldId id="263" r:id="rId9"/>
    <p:sldId id="262" r:id="rId10"/>
    <p:sldId id="258"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7" r:id="rId24"/>
    <p:sldId id="288" r:id="rId25"/>
    <p:sldId id="289" r:id="rId26"/>
    <p:sldId id="290" r:id="rId27"/>
    <p:sldId id="291" r:id="rId28"/>
    <p:sldId id="292" r:id="rId29"/>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079" tIns="47040" rIns="94079" bIns="4704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079" tIns="47040" rIns="94079" bIns="47040" rtlCol="0"/>
          <a:lstStyle>
            <a:lvl1pPr algn="r">
              <a:defRPr sz="1200"/>
            </a:lvl1pPr>
          </a:lstStyle>
          <a:p>
            <a:fld id="{BA433D1E-DDFC-4094-B031-F4AF0162005A}" type="datetimeFigureOut">
              <a:rPr lang="en-US" smtClean="0"/>
              <a:t>12/4/2016</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079" tIns="47040" rIns="94079" bIns="4704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079" tIns="47040" rIns="94079" bIns="47040" rtlCol="0" anchor="b"/>
          <a:lstStyle>
            <a:lvl1pPr algn="r">
              <a:defRPr sz="1200"/>
            </a:lvl1pPr>
          </a:lstStyle>
          <a:p>
            <a:fld id="{0BBF1B87-C03D-4F80-9728-04B14BFA2BEC}" type="slidenum">
              <a:rPr lang="en-US" smtClean="0"/>
              <a:t>‹#›</a:t>
            </a:fld>
            <a:endParaRPr lang="en-US"/>
          </a:p>
        </p:txBody>
      </p:sp>
    </p:spTree>
    <p:extLst>
      <p:ext uri="{BB962C8B-B14F-4D97-AF65-F5344CB8AC3E}">
        <p14:creationId xmlns:p14="http://schemas.microsoft.com/office/powerpoint/2010/main" val="1396573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079" tIns="47040" rIns="94079" bIns="4704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079" tIns="47040" rIns="94079" bIns="47040" rtlCol="0"/>
          <a:lstStyle>
            <a:lvl1pPr algn="r">
              <a:defRPr sz="1200"/>
            </a:lvl1pPr>
          </a:lstStyle>
          <a:p>
            <a:fld id="{8E0B1003-6E3E-46D4-9EFC-898D3889E078}" type="datetimeFigureOut">
              <a:rPr lang="en-US" smtClean="0"/>
              <a:t>12/4/2016</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079" tIns="47040" rIns="94079" bIns="47040" rtlCol="0" anchor="ctr"/>
          <a:lstStyle/>
          <a:p>
            <a:endParaRPr lang="en-US"/>
          </a:p>
        </p:txBody>
      </p:sp>
      <p:sp>
        <p:nvSpPr>
          <p:cNvPr id="5" name="Notes Placeholder 4"/>
          <p:cNvSpPr>
            <a:spLocks noGrp="1"/>
          </p:cNvSpPr>
          <p:nvPr>
            <p:ph type="body" sz="quarter" idx="3"/>
          </p:nvPr>
        </p:nvSpPr>
        <p:spPr>
          <a:xfrm>
            <a:off x="710248" y="4450481"/>
            <a:ext cx="5681980" cy="4216241"/>
          </a:xfrm>
          <a:prstGeom prst="rect">
            <a:avLst/>
          </a:prstGeom>
        </p:spPr>
        <p:txBody>
          <a:bodyPr vert="horz" lIns="94079" tIns="47040" rIns="94079" bIns="470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079" tIns="47040" rIns="94079" bIns="4704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079" tIns="47040" rIns="94079" bIns="47040" rtlCol="0" anchor="b"/>
          <a:lstStyle>
            <a:lvl1pPr algn="r">
              <a:defRPr sz="1200"/>
            </a:lvl1pPr>
          </a:lstStyle>
          <a:p>
            <a:fld id="{D11D664C-38B0-482E-B9AB-BE7FD5B95F8C}" type="slidenum">
              <a:rPr lang="en-US" smtClean="0"/>
              <a:t>‹#›</a:t>
            </a:fld>
            <a:endParaRPr lang="en-US"/>
          </a:p>
        </p:txBody>
      </p:sp>
    </p:spTree>
    <p:extLst>
      <p:ext uri="{BB962C8B-B14F-4D97-AF65-F5344CB8AC3E}">
        <p14:creationId xmlns:p14="http://schemas.microsoft.com/office/powerpoint/2010/main" val="388120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 The teacher</a:t>
            </a:r>
            <a:r>
              <a:rPr lang="en-US" baseline="0" dirty="0" smtClean="0"/>
              <a:t> may want to ask the class to answer the two questions based on their previous knowledge from earlier lessons.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t>11</a:t>
            </a:fld>
            <a:endParaRPr lang="en-US"/>
          </a:p>
        </p:txBody>
      </p:sp>
    </p:spTree>
    <p:extLst>
      <p:ext uri="{BB962C8B-B14F-4D97-AF65-F5344CB8AC3E}">
        <p14:creationId xmlns:p14="http://schemas.microsoft.com/office/powerpoint/2010/main" val="64247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50570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2161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2161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 The teacher may want</a:t>
            </a:r>
            <a:r>
              <a:rPr lang="en-US" baseline="0" dirty="0" smtClean="0"/>
              <a:t> to ask the students what type of information might the government deem as “sensitive”. Opposition movements or political parties are often restricted. Additionally, ask the students if there have been any recent events in which the government might have controlled the type and amount of information its citizens received (the situation with Ukraine).</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2383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t>12</a:t>
            </a:fld>
            <a:endParaRPr lang="en-US"/>
          </a:p>
        </p:txBody>
      </p:sp>
    </p:spTree>
    <p:extLst>
      <p:ext uri="{BB962C8B-B14F-4D97-AF65-F5344CB8AC3E}">
        <p14:creationId xmlns:p14="http://schemas.microsoft.com/office/powerpoint/2010/main" val="250570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t>13</a:t>
            </a:fld>
            <a:endParaRPr lang="en-US"/>
          </a:p>
        </p:txBody>
      </p:sp>
    </p:spTree>
    <p:extLst>
      <p:ext uri="{BB962C8B-B14F-4D97-AF65-F5344CB8AC3E}">
        <p14:creationId xmlns:p14="http://schemas.microsoft.com/office/powerpoint/2010/main" val="102161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 The teacher may want to start by asking students what hereditary</a:t>
            </a:r>
            <a:r>
              <a:rPr lang="en-US" baseline="0" dirty="0" smtClean="0"/>
              <a:t> means.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2161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2383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 The teacher</a:t>
            </a:r>
            <a:r>
              <a:rPr lang="en-US" baseline="0" dirty="0" smtClean="0"/>
              <a:t> may want to ask the class to answer the two questions based on their previous knowledge from earlier lessons.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4247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0570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2383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notes. The teacher</a:t>
            </a:r>
            <a:r>
              <a:rPr lang="en-US" baseline="0" dirty="0" smtClean="0"/>
              <a:t> may want to ask the class to answer the two questions based on their previous knowledge from earlier lessons.</a:t>
            </a:r>
            <a:endParaRPr lang="en-US" dirty="0"/>
          </a:p>
        </p:txBody>
      </p:sp>
      <p:sp>
        <p:nvSpPr>
          <p:cNvPr id="4" name="Slide Number Placeholder 3"/>
          <p:cNvSpPr>
            <a:spLocks noGrp="1"/>
          </p:cNvSpPr>
          <p:nvPr>
            <p:ph type="sldNum" sz="quarter" idx="10"/>
          </p:nvPr>
        </p:nvSpPr>
        <p:spPr/>
        <p:txBody>
          <a:bodyPr/>
          <a:lstStyle/>
          <a:p>
            <a:fld id="{DD947521-EA55-4430-B5FC-7A4B98F8475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4247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1440A2-5ED1-494B-B629-D7C83EDDCAC1}"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FAAA-55CD-4D47-9C1D-3270DBC98FC1}"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440A2-5ED1-494B-B629-D7C83EDDCAC1}"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FAAA-55CD-4D47-9C1D-3270DBC98F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440A2-5ED1-494B-B629-D7C83EDDCAC1}"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FAAA-55CD-4D47-9C1D-3270DBC98F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440A2-5ED1-494B-B629-D7C83EDDCAC1}"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FAAA-55CD-4D47-9C1D-3270DBC98F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440A2-5ED1-494B-B629-D7C83EDDCAC1}"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1FAAA-55CD-4D47-9C1D-3270DBC98FC1}"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440A2-5ED1-494B-B629-D7C83EDDCAC1}"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1FAAA-55CD-4D47-9C1D-3270DBC98F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440A2-5ED1-494B-B629-D7C83EDDCAC1}"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1FAAA-55CD-4D47-9C1D-3270DBC98FC1}"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1440A2-5ED1-494B-B629-D7C83EDDCAC1}"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1FAAA-55CD-4D47-9C1D-3270DBC98F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440A2-5ED1-494B-B629-D7C83EDDCAC1}"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1FAAA-55CD-4D47-9C1D-3270DBC98F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440A2-5ED1-494B-B629-D7C83EDDCAC1}"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1FAAA-55CD-4D47-9C1D-3270DBC98FC1}"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440A2-5ED1-494B-B629-D7C83EDDCAC1}"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1FAAA-55CD-4D47-9C1D-3270DBC98F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21440A2-5ED1-494B-B629-D7C83EDDCAC1}" type="datetimeFigureOut">
              <a:rPr lang="en-US" smtClean="0"/>
              <a:t>12/4/2016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941FAAA-55CD-4D47-9C1D-3270DBC98FC1}"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657600"/>
            <a:ext cx="7543800" cy="1524000"/>
          </a:xfrm>
        </p:spPr>
        <p:txBody>
          <a:bodyPr>
            <a:normAutofit fontScale="90000"/>
          </a:bodyPr>
          <a:lstStyle/>
          <a:p>
            <a:r>
              <a:rPr lang="en-US" dirty="0" smtClean="0"/>
              <a:t>The Governments of Europe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7166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2971800"/>
            <a:ext cx="4245649" cy="584775"/>
          </a:xfrm>
          <a:prstGeom prst="rect">
            <a:avLst/>
          </a:prstGeom>
        </p:spPr>
        <p:txBody>
          <a:bodyPr wrap="none">
            <a:spAutoFit/>
          </a:bodyPr>
          <a:lstStyle/>
          <a:p>
            <a:r>
              <a:rPr lang="en-US" sz="3200" dirty="0" smtClean="0">
                <a:latin typeface="Arial" pitchFamily="34" charset="0"/>
                <a:cs typeface="Arial" pitchFamily="34" charset="0"/>
              </a:rPr>
              <a:t>Italy </a:t>
            </a:r>
            <a:r>
              <a:rPr lang="en-US" sz="3200" dirty="0">
                <a:latin typeface="Arial" pitchFamily="34" charset="0"/>
                <a:cs typeface="Arial" pitchFamily="34" charset="0"/>
              </a:rPr>
              <a:t>: </a:t>
            </a:r>
            <a:r>
              <a:rPr lang="en-US" sz="3200" dirty="0">
                <a:solidFill>
                  <a:srgbClr val="FFFF00"/>
                </a:solidFill>
                <a:latin typeface="Arial" pitchFamily="34" charset="0"/>
                <a:cs typeface="Arial" pitchFamily="34" charset="0"/>
              </a:rPr>
              <a:t> </a:t>
            </a:r>
            <a:r>
              <a:rPr lang="en-US" sz="3200" dirty="0">
                <a:solidFill>
                  <a:srgbClr val="FF0000"/>
                </a:solidFill>
              </a:rPr>
              <a:t>Sergio Mattarella</a:t>
            </a:r>
          </a:p>
        </p:txBody>
      </p:sp>
      <p:sp>
        <p:nvSpPr>
          <p:cNvPr id="5" name="Rectangle 4"/>
          <p:cNvSpPr/>
          <p:nvPr/>
        </p:nvSpPr>
        <p:spPr>
          <a:xfrm>
            <a:off x="2960099" y="4724400"/>
            <a:ext cx="4935967" cy="584775"/>
          </a:xfrm>
          <a:prstGeom prst="rect">
            <a:avLst/>
          </a:prstGeom>
        </p:spPr>
        <p:txBody>
          <a:bodyPr wrap="none">
            <a:spAutoFit/>
          </a:bodyPr>
          <a:lstStyle/>
          <a:p>
            <a:r>
              <a:rPr lang="en-US" sz="3200" dirty="0" smtClean="0">
                <a:latin typeface="Arial" pitchFamily="34" charset="0"/>
                <a:cs typeface="Arial" pitchFamily="34" charset="0"/>
              </a:rPr>
              <a:t>France </a:t>
            </a:r>
            <a:r>
              <a:rPr lang="en-US" sz="3200" dirty="0">
                <a:latin typeface="Arial" pitchFamily="34" charset="0"/>
                <a:cs typeface="Arial" pitchFamily="34" charset="0"/>
              </a:rPr>
              <a:t>: </a:t>
            </a:r>
            <a:r>
              <a:rPr lang="en-US" sz="3200" dirty="0">
                <a:solidFill>
                  <a:srgbClr val="FFFF00"/>
                </a:solidFill>
                <a:latin typeface="Arial" pitchFamily="34" charset="0"/>
                <a:cs typeface="Arial" pitchFamily="34" charset="0"/>
              </a:rPr>
              <a:t> </a:t>
            </a:r>
            <a:r>
              <a:rPr lang="en-US" sz="3200" dirty="0">
                <a:solidFill>
                  <a:srgbClr val="FF0000"/>
                </a:solidFill>
              </a:rPr>
              <a:t>François Hollande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375" y="1672696"/>
            <a:ext cx="1744892" cy="242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967792"/>
            <a:ext cx="2184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47" y="754014"/>
            <a:ext cx="1837401" cy="213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09800" y="1660139"/>
            <a:ext cx="4342856" cy="584775"/>
          </a:xfrm>
          <a:prstGeom prst="rect">
            <a:avLst/>
          </a:prstGeom>
        </p:spPr>
        <p:txBody>
          <a:bodyPr wrap="none">
            <a:spAutoFit/>
          </a:bodyPr>
          <a:lstStyle/>
          <a:p>
            <a:r>
              <a:rPr lang="en-US" sz="3200" dirty="0" smtClean="0">
                <a:latin typeface="Arial" pitchFamily="34" charset="0"/>
                <a:cs typeface="Arial" pitchFamily="34" charset="0"/>
              </a:rPr>
              <a:t>Russia </a:t>
            </a:r>
            <a:r>
              <a:rPr lang="en-US" sz="3200" dirty="0">
                <a:latin typeface="Arial" pitchFamily="34" charset="0"/>
                <a:cs typeface="Arial" pitchFamily="34" charset="0"/>
              </a:rPr>
              <a:t>: </a:t>
            </a:r>
            <a:r>
              <a:rPr lang="en-US" sz="3200" dirty="0">
                <a:solidFill>
                  <a:srgbClr val="FFFF00"/>
                </a:solidFill>
                <a:latin typeface="Arial" pitchFamily="34" charset="0"/>
                <a:cs typeface="Arial" pitchFamily="34" charset="0"/>
              </a:rPr>
              <a:t> </a:t>
            </a:r>
            <a:r>
              <a:rPr lang="en-US" sz="3200" dirty="0" smtClean="0">
                <a:solidFill>
                  <a:srgbClr val="FF0000"/>
                </a:solidFill>
              </a:rPr>
              <a:t>Vladimir Putin</a:t>
            </a:r>
            <a:endParaRPr lang="en-US" sz="3200" dirty="0">
              <a:solidFill>
                <a:srgbClr val="FF0000"/>
              </a:solidFill>
            </a:endParaRPr>
          </a:p>
        </p:txBody>
      </p:sp>
      <p:sp>
        <p:nvSpPr>
          <p:cNvPr id="2" name="TextBox 1"/>
          <p:cNvSpPr txBox="1"/>
          <p:nvPr/>
        </p:nvSpPr>
        <p:spPr>
          <a:xfrm>
            <a:off x="2870200" y="533400"/>
            <a:ext cx="3200400" cy="769441"/>
          </a:xfrm>
          <a:prstGeom prst="rect">
            <a:avLst/>
          </a:prstGeom>
          <a:noFill/>
        </p:spPr>
        <p:txBody>
          <a:bodyPr wrap="square" rtlCol="0">
            <a:spAutoFit/>
          </a:bodyPr>
          <a:lstStyle/>
          <a:p>
            <a:r>
              <a:rPr lang="en-US" sz="4400" dirty="0" smtClean="0"/>
              <a:t>Presidential</a:t>
            </a:r>
            <a:endParaRPr lang="en-US" sz="4400" dirty="0"/>
          </a:p>
        </p:txBody>
      </p:sp>
    </p:spTree>
    <p:extLst>
      <p:ext uri="{BB962C8B-B14F-4D97-AF65-F5344CB8AC3E}">
        <p14:creationId xmlns:p14="http://schemas.microsoft.com/office/powerpoint/2010/main" val="216555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k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064"/>
            <a:ext cx="75438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228600"/>
            <a:ext cx="8229600" cy="1752600"/>
          </a:xfrm>
        </p:spPr>
        <p:txBody>
          <a:bodyPr>
            <a:noAutofit/>
          </a:bodyPr>
          <a:lstStyle/>
          <a:p>
            <a:r>
              <a:rPr lang="en-US" b="1" dirty="0" smtClean="0">
                <a:ln w="13970" cmpd="sng">
                  <a:solidFill>
                    <a:schemeClr val="tx1">
                      <a:alpha val="61000"/>
                    </a:schemeClr>
                  </a:solidFill>
                  <a:prstDash val="solid"/>
                </a:ln>
                <a:solidFill>
                  <a:schemeClr val="bg1"/>
                </a:solidFill>
                <a:effectLst/>
                <a:latin typeface="Cambria" panose="02040503050406030204" pitchFamily="18" charset="0"/>
              </a:rPr>
              <a:t>United Kingdom</a:t>
            </a:r>
            <a:endParaRPr lang="en-US" b="1" dirty="0">
              <a:ln w="13970" cmpd="sng">
                <a:solidFill>
                  <a:schemeClr val="tx1">
                    <a:alpha val="61000"/>
                  </a:schemeClr>
                </a:solidFill>
                <a:prstDash val="solid"/>
              </a:ln>
              <a:solidFill>
                <a:schemeClr val="bg1"/>
              </a:solidFill>
              <a:effectLst/>
              <a:latin typeface="Cambria" panose="02040503050406030204" pitchFamily="18" charset="0"/>
            </a:endParaRPr>
          </a:p>
        </p:txBody>
      </p:sp>
      <p:sp>
        <p:nvSpPr>
          <p:cNvPr id="3" name="Content Placeholder 2"/>
          <p:cNvSpPr>
            <a:spLocks noGrp="1"/>
          </p:cNvSpPr>
          <p:nvPr>
            <p:ph type="body" idx="1"/>
          </p:nvPr>
        </p:nvSpPr>
        <p:spPr>
          <a:xfrm>
            <a:off x="609600" y="3352800"/>
            <a:ext cx="8382000" cy="2057400"/>
          </a:xfrm>
        </p:spPr>
        <p:txBody>
          <a:bodyPr>
            <a:noAutofit/>
          </a:bodyPr>
          <a:lstStyle/>
          <a:p>
            <a:pPr algn="ctr"/>
            <a:r>
              <a:rPr lang="en-US" b="1" dirty="0" smtClean="0">
                <a:latin typeface="Cambria" panose="02040503050406030204" pitchFamily="18" charset="0"/>
              </a:rPr>
              <a:t>The United Kingdom is a Parliamentary Democracy with a </a:t>
            </a:r>
            <a:r>
              <a:rPr lang="en-US" b="1" dirty="0">
                <a:latin typeface="Cambria" panose="02040503050406030204" pitchFamily="18" charset="0"/>
              </a:rPr>
              <a:t>C</a:t>
            </a:r>
            <a:r>
              <a:rPr lang="en-US" b="1" dirty="0" smtClean="0">
                <a:latin typeface="Cambria" panose="02040503050406030204" pitchFamily="18" charset="0"/>
              </a:rPr>
              <a:t>onstitutional Monarchy</a:t>
            </a:r>
            <a:endParaRPr lang="en-US" b="1" dirty="0">
              <a:latin typeface="Cambria" panose="02040503050406030204" pitchFamily="18" charset="0"/>
            </a:endParaRPr>
          </a:p>
        </p:txBody>
      </p:sp>
      <p:sp>
        <p:nvSpPr>
          <p:cNvPr id="5" name="Title 1"/>
          <p:cNvSpPr txBox="1">
            <a:spLocks/>
          </p:cNvSpPr>
          <p:nvPr/>
        </p:nvSpPr>
        <p:spPr>
          <a:xfrm>
            <a:off x="152400" y="4617764"/>
            <a:ext cx="8991600" cy="111880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7200" b="0" kern="1200" cap="none" spc="0" baseline="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3200" b="1" dirty="0" smtClean="0">
                <a:ln w="13970" cmpd="sng">
                  <a:solidFill>
                    <a:schemeClr val="tx1">
                      <a:alpha val="61000"/>
                    </a:schemeClr>
                  </a:solidFill>
                  <a:prstDash val="solid"/>
                </a:ln>
                <a:solidFill>
                  <a:schemeClr val="tx1"/>
                </a:solidFill>
                <a:effectLst/>
                <a:latin typeface="Cambria" panose="02040503050406030204" pitchFamily="18" charset="0"/>
              </a:rPr>
              <a:t>How is power distributed? </a:t>
            </a:r>
            <a:br>
              <a:rPr lang="en-US" sz="3200" b="1" dirty="0" smtClean="0">
                <a:ln w="13970" cmpd="sng">
                  <a:solidFill>
                    <a:schemeClr val="tx1">
                      <a:alpha val="61000"/>
                    </a:schemeClr>
                  </a:solidFill>
                  <a:prstDash val="solid"/>
                </a:ln>
                <a:solidFill>
                  <a:schemeClr val="tx1"/>
                </a:solidFill>
                <a:effectLst/>
                <a:latin typeface="Cambria" panose="02040503050406030204" pitchFamily="18" charset="0"/>
              </a:rPr>
            </a:br>
            <a:r>
              <a:rPr lang="en-US" sz="3200" b="1" dirty="0" smtClean="0">
                <a:ln w="13970" cmpd="sng">
                  <a:solidFill>
                    <a:schemeClr val="tx1">
                      <a:alpha val="61000"/>
                    </a:schemeClr>
                  </a:solidFill>
                  <a:prstDash val="solid"/>
                </a:ln>
                <a:solidFill>
                  <a:schemeClr val="tx1"/>
                </a:solidFill>
                <a:effectLst/>
                <a:latin typeface="Cambria" panose="02040503050406030204" pitchFamily="18" charset="0"/>
              </a:rPr>
              <a:t>How do citizens participate?</a:t>
            </a:r>
            <a:endParaRPr lang="en-US" sz="3200" b="1" dirty="0">
              <a:ln w="13970" cmpd="sng">
                <a:solidFill>
                  <a:schemeClr val="tx1">
                    <a:alpha val="61000"/>
                  </a:schemeClr>
                </a:solidFill>
                <a:prstDash val="solid"/>
              </a:ln>
              <a:solidFill>
                <a:schemeClr val="tx1"/>
              </a:solidFill>
              <a:effectLst/>
              <a:latin typeface="Cambria" panose="02040503050406030204" pitchFamily="18" charset="0"/>
            </a:endParaRPr>
          </a:p>
        </p:txBody>
      </p:sp>
    </p:spTree>
    <p:extLst>
      <p:ext uri="{BB962C8B-B14F-4D97-AF65-F5344CB8AC3E}">
        <p14:creationId xmlns:p14="http://schemas.microsoft.com/office/powerpoint/2010/main" val="400447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9144000" cy="1111664"/>
          </a:xfrm>
        </p:spPr>
        <p:txBody>
          <a:bodyPr>
            <a:noAutofit/>
          </a:bodyPr>
          <a:lstStyle/>
          <a:p>
            <a:pPr algn="ctr"/>
            <a:r>
              <a:rPr lang="en-US" sz="4200" b="1" dirty="0" smtClean="0">
                <a:ln w="13970" cmpd="sng">
                  <a:solidFill>
                    <a:schemeClr val="tx1"/>
                  </a:solidFill>
                  <a:prstDash val="solid"/>
                </a:ln>
                <a:solidFill>
                  <a:schemeClr val="tx1"/>
                </a:solidFill>
                <a:effectLst/>
                <a:latin typeface="Cambria" panose="02040503050406030204" pitchFamily="18" charset="0"/>
              </a:rPr>
              <a:t>Structure of Government: </a:t>
            </a:r>
            <a:br>
              <a:rPr lang="en-US" sz="4200" b="1" dirty="0" smtClean="0">
                <a:ln w="13970" cmpd="sng">
                  <a:solidFill>
                    <a:schemeClr val="tx1"/>
                  </a:solidFill>
                  <a:prstDash val="solid"/>
                </a:ln>
                <a:solidFill>
                  <a:schemeClr val="tx1"/>
                </a:solidFill>
                <a:effectLst/>
                <a:latin typeface="Cambria" panose="02040503050406030204" pitchFamily="18" charset="0"/>
              </a:rPr>
            </a:br>
            <a:r>
              <a:rPr lang="en-US" sz="4200" b="1" dirty="0" smtClean="0">
                <a:ln w="13970" cmpd="sng">
                  <a:solidFill>
                    <a:schemeClr val="tx1"/>
                  </a:solidFill>
                  <a:prstDash val="solid"/>
                </a:ln>
                <a:solidFill>
                  <a:schemeClr val="tx1"/>
                </a:solidFill>
                <a:effectLst/>
                <a:latin typeface="Cambria" panose="02040503050406030204" pitchFamily="18" charset="0"/>
              </a:rPr>
              <a:t>United Kingdom</a:t>
            </a:r>
            <a:endParaRPr lang="en-US" sz="42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304800" y="2286000"/>
            <a:ext cx="8534400" cy="3429000"/>
          </a:xfrm>
        </p:spPr>
        <p:txBody>
          <a:bodyPr>
            <a:normAutofit lnSpcReduction="10000"/>
          </a:bodyPr>
          <a:lstStyle/>
          <a:p>
            <a:pPr marL="0" indent="0" algn="ctr">
              <a:buNone/>
            </a:pPr>
            <a:r>
              <a:rPr lang="en-US" sz="4800" dirty="0" smtClean="0">
                <a:latin typeface="Cambria" panose="02040503050406030204" pitchFamily="18" charset="0"/>
              </a:rPr>
              <a:t>A parliamentary system in which the power in the United Kingdom’s government lies with the Parliament (legislature). </a:t>
            </a:r>
          </a:p>
          <a:p>
            <a:endParaRPr lang="en-US" sz="3200" b="1" dirty="0"/>
          </a:p>
        </p:txBody>
      </p:sp>
    </p:spTree>
    <p:extLst>
      <p:ext uri="{BB962C8B-B14F-4D97-AF65-F5344CB8AC3E}">
        <p14:creationId xmlns:p14="http://schemas.microsoft.com/office/powerpoint/2010/main" val="196913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91400" cy="1111664"/>
          </a:xfrm>
        </p:spPr>
        <p:txBody>
          <a:bodyPr>
            <a:noAutofit/>
          </a:bodyPr>
          <a:lstStyle/>
          <a:p>
            <a:pPr algn="ctr"/>
            <a:r>
              <a:rPr lang="en-US" sz="4000" b="1" dirty="0" smtClean="0">
                <a:ln w="13970" cmpd="sng">
                  <a:solidFill>
                    <a:schemeClr val="tx1"/>
                  </a:solidFill>
                  <a:prstDash val="solid"/>
                </a:ln>
                <a:solidFill>
                  <a:schemeClr val="tx1"/>
                </a:solidFill>
                <a:effectLst/>
                <a:latin typeface="Cambria" panose="02040503050406030204" pitchFamily="18" charset="0"/>
              </a:rPr>
              <a:t>Form of Leadership: United Kingdom</a:t>
            </a:r>
            <a:endParaRPr lang="en-US" sz="40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228600" y="1828800"/>
            <a:ext cx="8839200" cy="4419600"/>
          </a:xfrm>
        </p:spPr>
        <p:txBody>
          <a:bodyPr>
            <a:normAutofit fontScale="92500" lnSpcReduction="20000"/>
          </a:bodyPr>
          <a:lstStyle/>
          <a:p>
            <a:pPr marL="0" indent="0">
              <a:buNone/>
            </a:pPr>
            <a:r>
              <a:rPr lang="en-US" altLang="en-US" sz="3300" b="1" dirty="0">
                <a:latin typeface="Cambria" panose="02040503050406030204" pitchFamily="18" charset="0"/>
              </a:rPr>
              <a:t>Prime Minister </a:t>
            </a:r>
            <a:r>
              <a:rPr lang="en-US" altLang="en-US" sz="3300" dirty="0">
                <a:latin typeface="Cambria" panose="02040503050406030204" pitchFamily="18" charset="0"/>
              </a:rPr>
              <a:t>is the chief executive with the MOST power</a:t>
            </a:r>
          </a:p>
          <a:p>
            <a:pPr lvl="1"/>
            <a:r>
              <a:rPr lang="en-US" altLang="en-US" sz="3300" dirty="0">
                <a:latin typeface="Cambria" panose="02040503050406030204" pitchFamily="18" charset="0"/>
              </a:rPr>
              <a:t>Leader of the British Parliament, works with legislative branch</a:t>
            </a:r>
          </a:p>
          <a:p>
            <a:pPr lvl="1"/>
            <a:r>
              <a:rPr lang="en-US" altLang="en-US" sz="3300" dirty="0">
                <a:latin typeface="Cambria" panose="02040503050406030204" pitchFamily="18" charset="0"/>
              </a:rPr>
              <a:t>Runs the government </a:t>
            </a:r>
          </a:p>
          <a:p>
            <a:pPr marL="0" indent="0">
              <a:buNone/>
            </a:pPr>
            <a:r>
              <a:rPr lang="en-US" altLang="en-US" sz="3300" dirty="0">
                <a:latin typeface="Cambria" panose="02040503050406030204" pitchFamily="18" charset="0"/>
              </a:rPr>
              <a:t>The </a:t>
            </a:r>
            <a:r>
              <a:rPr lang="en-US" altLang="en-US" sz="3300" b="1" dirty="0">
                <a:latin typeface="Cambria" panose="02040503050406030204" pitchFamily="18" charset="0"/>
              </a:rPr>
              <a:t>monarch</a:t>
            </a:r>
            <a:r>
              <a:rPr lang="en-US" altLang="en-US" sz="3300" dirty="0">
                <a:latin typeface="Cambria" panose="02040503050406030204" pitchFamily="18" charset="0"/>
              </a:rPr>
              <a:t> is the official head of state (a symbol for the country)</a:t>
            </a:r>
          </a:p>
          <a:p>
            <a:pPr lvl="1"/>
            <a:r>
              <a:rPr lang="en-US" altLang="en-US" sz="3300" dirty="0">
                <a:latin typeface="Cambria" panose="02040503050406030204" pitchFamily="18" charset="0"/>
              </a:rPr>
              <a:t>Duties are mostly ceremonial</a:t>
            </a:r>
          </a:p>
          <a:p>
            <a:pPr lvl="1"/>
            <a:r>
              <a:rPr lang="en-US" altLang="en-US" sz="3300" dirty="0">
                <a:latin typeface="Cambria" panose="02040503050406030204" pitchFamily="18" charset="0"/>
              </a:rPr>
              <a:t>role is restricted by the constitution of the United Kingdom</a:t>
            </a:r>
          </a:p>
          <a:p>
            <a:endParaRPr lang="en-US" sz="3200" b="1" dirty="0"/>
          </a:p>
        </p:txBody>
      </p:sp>
    </p:spTree>
    <p:extLst>
      <p:ext uri="{BB962C8B-B14F-4D97-AF65-F5344CB8AC3E}">
        <p14:creationId xmlns:p14="http://schemas.microsoft.com/office/powerpoint/2010/main" val="202520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91400" cy="1111664"/>
          </a:xfrm>
        </p:spPr>
        <p:txBody>
          <a:bodyPr>
            <a:noAutofit/>
          </a:bodyPr>
          <a:lstStyle/>
          <a:p>
            <a:pPr algn="ctr"/>
            <a:r>
              <a:rPr lang="en-US" sz="4000" b="1" dirty="0" smtClean="0">
                <a:ln w="13970" cmpd="sng">
                  <a:solidFill>
                    <a:schemeClr val="tx1"/>
                  </a:solidFill>
                  <a:prstDash val="solid"/>
                </a:ln>
                <a:solidFill>
                  <a:schemeClr val="tx1"/>
                </a:solidFill>
                <a:effectLst/>
                <a:latin typeface="Cambria" panose="02040503050406030204" pitchFamily="18" charset="0"/>
              </a:rPr>
              <a:t>Form of Leadership: United Kingdom</a:t>
            </a:r>
            <a:endParaRPr lang="en-US" sz="40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152400" y="2286000"/>
            <a:ext cx="8839200" cy="4419600"/>
          </a:xfrm>
        </p:spPr>
        <p:txBody>
          <a:bodyPr>
            <a:normAutofit lnSpcReduction="10000"/>
          </a:bodyPr>
          <a:lstStyle/>
          <a:p>
            <a:pPr marL="0" indent="0">
              <a:buNone/>
            </a:pPr>
            <a:r>
              <a:rPr lang="en-US" sz="3500" b="1" dirty="0" smtClean="0">
                <a:latin typeface="Cambria" panose="02040503050406030204" pitchFamily="18" charset="0"/>
              </a:rPr>
              <a:t>The monarch </a:t>
            </a:r>
            <a:r>
              <a:rPr lang="en-US" sz="3500" dirty="0" smtClean="0">
                <a:latin typeface="Cambria" panose="02040503050406030204" pitchFamily="18" charset="0"/>
              </a:rPr>
              <a:t>is </a:t>
            </a:r>
            <a:r>
              <a:rPr lang="en-US" sz="3500" dirty="0" smtClean="0">
                <a:latin typeface="Cambria" panose="02040503050406030204" pitchFamily="18" charset="0"/>
              </a:rPr>
              <a:t>inherited</a:t>
            </a:r>
            <a:r>
              <a:rPr lang="en-US" sz="3500" b="1" dirty="0" smtClean="0">
                <a:latin typeface="Cambria" panose="02040503050406030204" pitchFamily="18" charset="0"/>
              </a:rPr>
              <a:t>.</a:t>
            </a:r>
            <a:endParaRPr lang="en-US" sz="3500" b="1" dirty="0" smtClean="0">
              <a:latin typeface="Cambria" panose="02040503050406030204" pitchFamily="18" charset="0"/>
            </a:endParaRPr>
          </a:p>
          <a:p>
            <a:pPr marL="0" indent="0">
              <a:buNone/>
            </a:pPr>
            <a:endParaRPr lang="en-US" sz="3500" b="1" dirty="0">
              <a:latin typeface="Cambria" panose="02040503050406030204" pitchFamily="18" charset="0"/>
            </a:endParaRPr>
          </a:p>
          <a:p>
            <a:pPr marL="0" indent="0">
              <a:buNone/>
            </a:pPr>
            <a:r>
              <a:rPr lang="en-US" sz="3500" dirty="0" smtClean="0">
                <a:latin typeface="Cambria" panose="02040503050406030204" pitchFamily="18" charset="0"/>
              </a:rPr>
              <a:t>Following legislative elections by the people, the leader of the majority party is usually the prime minister.</a:t>
            </a:r>
          </a:p>
          <a:p>
            <a:pPr marL="0" indent="0">
              <a:buNone/>
            </a:pPr>
            <a:endParaRPr lang="en-US" sz="3500" b="1" dirty="0">
              <a:latin typeface="Cambria" panose="02040503050406030204" pitchFamily="18" charset="0"/>
            </a:endParaRPr>
          </a:p>
          <a:p>
            <a:pPr marL="0" indent="0">
              <a:buNone/>
            </a:pPr>
            <a:r>
              <a:rPr lang="en-US" sz="3500" dirty="0" smtClean="0">
                <a:latin typeface="Cambria" panose="02040503050406030204" pitchFamily="18" charset="0"/>
              </a:rPr>
              <a:t>The UK legislature has two houses. One house is elected by popular vote.</a:t>
            </a:r>
          </a:p>
          <a:p>
            <a:pPr marL="0" indent="0" algn="ctr">
              <a:buNone/>
            </a:pPr>
            <a:endParaRPr lang="en-US" sz="5800" b="1" dirty="0" smtClean="0">
              <a:latin typeface="Cambria" panose="02040503050406030204" pitchFamily="18" charset="0"/>
            </a:endParaRPr>
          </a:p>
          <a:p>
            <a:endParaRPr lang="en-US" sz="3200" b="1" dirty="0"/>
          </a:p>
        </p:txBody>
      </p:sp>
    </p:spTree>
    <p:extLst>
      <p:ext uri="{BB962C8B-B14F-4D97-AF65-F5344CB8AC3E}">
        <p14:creationId xmlns:p14="http://schemas.microsoft.com/office/powerpoint/2010/main" val="25178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28600" y="1828800"/>
            <a:ext cx="8610599" cy="1752600"/>
          </a:xfrm>
        </p:spPr>
        <p:txBody>
          <a:bodyPr>
            <a:normAutofit fontScale="55000" lnSpcReduction="20000"/>
          </a:bodyPr>
          <a:lstStyle/>
          <a:p>
            <a:pPr marL="0" indent="0" eaLnBrk="1" hangingPunct="1">
              <a:buNone/>
            </a:pPr>
            <a:r>
              <a:rPr lang="en-US" altLang="en-US" sz="4900" dirty="0" smtClean="0">
                <a:latin typeface="Cambria" panose="02040503050406030204" pitchFamily="18" charset="0"/>
              </a:rPr>
              <a:t>The business of Parliament takes place in two Houses: </a:t>
            </a:r>
          </a:p>
          <a:p>
            <a:pPr lvl="1" eaLnBrk="1" hangingPunct="1"/>
            <a:r>
              <a:rPr lang="en-US" altLang="en-US" sz="4900" b="1" dirty="0" smtClean="0">
                <a:latin typeface="Cambria" panose="02040503050406030204" pitchFamily="18" charset="0"/>
              </a:rPr>
              <a:t>1. House of Commons </a:t>
            </a:r>
          </a:p>
          <a:p>
            <a:pPr lvl="1" eaLnBrk="1" hangingPunct="1"/>
            <a:r>
              <a:rPr lang="en-US" altLang="en-US" sz="4900" b="1" dirty="0" smtClean="0">
                <a:latin typeface="Cambria" panose="02040503050406030204" pitchFamily="18" charset="0"/>
              </a:rPr>
              <a:t>2. House of Lords</a:t>
            </a:r>
          </a:p>
          <a:p>
            <a:pPr eaLnBrk="1" hangingPunct="1"/>
            <a:endParaRPr lang="en-US" altLang="en-US" dirty="0" smtClean="0"/>
          </a:p>
          <a:p>
            <a:pPr eaLnBrk="1" hangingPunct="1"/>
            <a:endParaRPr lang="en-US" altLang="en-US" dirty="0" smtClean="0"/>
          </a:p>
        </p:txBody>
      </p:sp>
      <p:sp>
        <p:nvSpPr>
          <p:cNvPr id="4098" name="Title 1"/>
          <p:cNvSpPr>
            <a:spLocks noGrp="1"/>
          </p:cNvSpPr>
          <p:nvPr>
            <p:ph type="title"/>
          </p:nvPr>
        </p:nvSpPr>
        <p:spPr>
          <a:xfrm>
            <a:off x="1295400" y="381000"/>
            <a:ext cx="6324600" cy="1143000"/>
          </a:xfrm>
        </p:spPr>
        <p:txBody>
          <a:bodyPr>
            <a:normAutofit fontScale="90000"/>
          </a:bodyPr>
          <a:lstStyle/>
          <a:p>
            <a:pPr algn="ctr">
              <a:defRPr/>
            </a:pPr>
            <a:r>
              <a:rPr lang="en-US" sz="4000" b="1" dirty="0">
                <a:ln w="13970" cmpd="sng">
                  <a:solidFill>
                    <a:schemeClr val="tx1"/>
                  </a:solidFill>
                  <a:prstDash val="solid"/>
                </a:ln>
                <a:solidFill>
                  <a:schemeClr val="tx1"/>
                </a:solidFill>
                <a:effectLst/>
                <a:latin typeface="Cambria" panose="02040503050406030204" pitchFamily="18" charset="0"/>
              </a:rPr>
              <a:t>Form of Leadership: United Kingdom</a:t>
            </a:r>
            <a:endParaRPr lang="en-US" sz="4000" dirty="0" smtClean="0">
              <a:solidFill>
                <a:schemeClr val="tx1"/>
              </a:solidFill>
              <a:latin typeface="Cambria" panose="02040503050406030204" pitchFamily="18" charset="0"/>
            </a:endParaRPr>
          </a:p>
        </p:txBody>
      </p:sp>
      <p:pic>
        <p:nvPicPr>
          <p:cNvPr id="5122" name="Picture 2" descr="Image result for picture of house of comm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276600"/>
            <a:ext cx="409677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600"/>
            <a:ext cx="3886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55948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685800" y="2133600"/>
            <a:ext cx="7543800" cy="3886200"/>
          </a:xfrm>
        </p:spPr>
        <p:txBody>
          <a:bodyPr>
            <a:noAutofit/>
          </a:bodyPr>
          <a:lstStyle/>
          <a:p>
            <a:r>
              <a:rPr lang="en-US" altLang="en-US" sz="3200" b="1" dirty="0">
                <a:latin typeface="Cambria" panose="02040503050406030204" pitchFamily="18" charset="0"/>
              </a:rPr>
              <a:t>The House of Commons </a:t>
            </a:r>
            <a:r>
              <a:rPr lang="en-US" altLang="en-US" sz="3200" dirty="0">
                <a:latin typeface="Cambria" panose="02040503050406030204" pitchFamily="18" charset="0"/>
              </a:rPr>
              <a:t>is responsible for </a:t>
            </a:r>
            <a:r>
              <a:rPr lang="en-US" altLang="en-US" sz="3200" dirty="0">
                <a:solidFill>
                  <a:srgbClr val="FF0000"/>
                </a:solidFill>
                <a:latin typeface="Cambria" panose="02040503050406030204" pitchFamily="18" charset="0"/>
              </a:rPr>
              <a:t>making laws </a:t>
            </a:r>
            <a:r>
              <a:rPr lang="en-US" altLang="en-US" sz="3200" dirty="0">
                <a:latin typeface="Cambria" panose="02040503050406030204" pitchFamily="18" charset="0"/>
              </a:rPr>
              <a:t>for the country</a:t>
            </a:r>
            <a:r>
              <a:rPr lang="en-US" altLang="en-US" sz="3200" dirty="0" smtClean="0">
                <a:latin typeface="Cambria" panose="02040503050406030204" pitchFamily="18" charset="0"/>
              </a:rPr>
              <a:t>.</a:t>
            </a:r>
          </a:p>
          <a:p>
            <a:pPr marL="0" indent="0">
              <a:buNone/>
            </a:pPr>
            <a:endParaRPr lang="en-US" altLang="en-US" sz="3200" dirty="0">
              <a:latin typeface="Cambria" panose="02040503050406030204" pitchFamily="18" charset="0"/>
            </a:endParaRPr>
          </a:p>
          <a:p>
            <a:pPr eaLnBrk="1" hangingPunct="1"/>
            <a:r>
              <a:rPr lang="en-US" altLang="en-US" sz="3200" dirty="0" smtClean="0">
                <a:latin typeface="Cambria" panose="02040503050406030204" pitchFamily="18" charset="0"/>
              </a:rPr>
              <a:t>Citizens </a:t>
            </a:r>
            <a:r>
              <a:rPr lang="en-US" altLang="en-US" sz="3200" dirty="0" smtClean="0">
                <a:solidFill>
                  <a:srgbClr val="FF0000"/>
                </a:solidFill>
                <a:latin typeface="Cambria" panose="02040503050406030204" pitchFamily="18" charset="0"/>
              </a:rPr>
              <a:t>elect members </a:t>
            </a:r>
            <a:r>
              <a:rPr lang="en-US" altLang="en-US" sz="3200" dirty="0" smtClean="0">
                <a:latin typeface="Cambria" panose="02040503050406030204" pitchFamily="18" charset="0"/>
              </a:rPr>
              <a:t>of the House of Commons</a:t>
            </a:r>
          </a:p>
          <a:p>
            <a:pPr eaLnBrk="1" hangingPunct="1"/>
            <a:endParaRPr lang="en-US" altLang="en-US" sz="3200" b="1" dirty="0" smtClean="0">
              <a:latin typeface="Cambria" panose="02040503050406030204" pitchFamily="18" charset="0"/>
            </a:endParaRPr>
          </a:p>
          <a:p>
            <a:pPr eaLnBrk="1" hangingPunct="1"/>
            <a:r>
              <a:rPr lang="en-US" altLang="en-US" sz="3200" dirty="0" smtClean="0">
                <a:latin typeface="Cambria" panose="02040503050406030204" pitchFamily="18" charset="0"/>
              </a:rPr>
              <a:t>The political party with the most votes </a:t>
            </a:r>
            <a:r>
              <a:rPr lang="en-US" altLang="en-US" sz="3200" dirty="0" smtClean="0">
                <a:solidFill>
                  <a:srgbClr val="FF0000"/>
                </a:solidFill>
                <a:latin typeface="Cambria" panose="02040503050406030204" pitchFamily="18" charset="0"/>
              </a:rPr>
              <a:t>chooses the Prime Minister</a:t>
            </a:r>
            <a:r>
              <a:rPr lang="en-US" altLang="en-US" sz="3200" dirty="0" smtClean="0">
                <a:latin typeface="Cambria" panose="02040503050406030204" pitchFamily="18" charset="0"/>
              </a:rPr>
              <a:t>.</a:t>
            </a:r>
          </a:p>
          <a:p>
            <a:pPr eaLnBrk="1" hangingPunct="1">
              <a:buFont typeface="Wingdings 2" pitchFamily="18" charset="2"/>
              <a:buNone/>
            </a:pPr>
            <a:endParaRPr lang="en-US" altLang="en-US" sz="3400" dirty="0" smtClean="0">
              <a:latin typeface="Cambria" panose="02040503050406030204" pitchFamily="18" charset="0"/>
            </a:endParaRPr>
          </a:p>
        </p:txBody>
      </p:sp>
      <p:sp>
        <p:nvSpPr>
          <p:cNvPr id="5122" name="Title 1"/>
          <p:cNvSpPr>
            <a:spLocks noGrp="1"/>
          </p:cNvSpPr>
          <p:nvPr>
            <p:ph type="title"/>
          </p:nvPr>
        </p:nvSpPr>
        <p:spPr>
          <a:xfrm>
            <a:off x="762000" y="457200"/>
            <a:ext cx="7162800" cy="1111664"/>
          </a:xfrm>
        </p:spPr>
        <p:txBody>
          <a:bodyPr>
            <a:noAutofit/>
          </a:bodyPr>
          <a:lstStyle/>
          <a:p>
            <a:pPr algn="ctr">
              <a:defRPr/>
            </a:pPr>
            <a:r>
              <a:rPr lang="en-US" sz="3600" b="1" dirty="0">
                <a:ln w="13970" cmpd="sng">
                  <a:solidFill>
                    <a:schemeClr val="tx1"/>
                  </a:solidFill>
                  <a:prstDash val="solid"/>
                </a:ln>
                <a:solidFill>
                  <a:schemeClr val="tx1"/>
                </a:solidFill>
                <a:effectLst/>
                <a:latin typeface="Cambria" panose="02040503050406030204" pitchFamily="18" charset="0"/>
              </a:rPr>
              <a:t>Form of Leadership: United Kingdom</a:t>
            </a:r>
            <a:endParaRPr lang="en-US" sz="3600" dirty="0" smtClean="0"/>
          </a:p>
        </p:txBody>
      </p:sp>
    </p:spTree>
    <p:extLst>
      <p:ext uri="{BB962C8B-B14F-4D97-AF65-F5344CB8AC3E}">
        <p14:creationId xmlns:p14="http://schemas.microsoft.com/office/powerpoint/2010/main" val="401161306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295400"/>
            <a:ext cx="8229600" cy="5334000"/>
          </a:xfrm>
        </p:spPr>
        <p:txBody>
          <a:bodyPr>
            <a:normAutofit/>
          </a:bodyPr>
          <a:lstStyle/>
          <a:p>
            <a:pPr marL="547688" indent="-411163" eaLnBrk="1" hangingPunct="1">
              <a:buClr>
                <a:srgbClr val="000000"/>
              </a:buClr>
              <a:buFont typeface="Arial" charset="0"/>
              <a:buNone/>
            </a:pPr>
            <a:endParaRPr lang="en-US" altLang="en-US" b="1" dirty="0" smtClean="0"/>
          </a:p>
          <a:p>
            <a:pPr marL="547688" indent="-411163">
              <a:buClr>
                <a:srgbClr val="000000"/>
              </a:buClr>
              <a:buFont typeface="Arial" charset="0"/>
              <a:buChar char="•"/>
            </a:pPr>
            <a:r>
              <a:rPr lang="en-US" altLang="en-US" sz="3200" b="1" dirty="0">
                <a:latin typeface="Cambria" panose="02040503050406030204" pitchFamily="18" charset="0"/>
              </a:rPr>
              <a:t>The House of Lords </a:t>
            </a:r>
            <a:r>
              <a:rPr lang="en-US" altLang="en-US" sz="3200" dirty="0">
                <a:latin typeface="Cambria" panose="02040503050406030204" pitchFamily="18" charset="0"/>
              </a:rPr>
              <a:t>plays </a:t>
            </a:r>
            <a:r>
              <a:rPr lang="en-US" altLang="en-US" sz="3200" dirty="0" smtClean="0">
                <a:latin typeface="Cambria" panose="02040503050406030204" pitchFamily="18" charset="0"/>
              </a:rPr>
              <a:t>an important part in </a:t>
            </a:r>
            <a:r>
              <a:rPr lang="en-US" altLang="en-US" sz="3200" dirty="0" smtClean="0">
                <a:solidFill>
                  <a:srgbClr val="FF0000"/>
                </a:solidFill>
                <a:latin typeface="Cambria" panose="02040503050406030204" pitchFamily="18" charset="0"/>
              </a:rPr>
              <a:t>revising legislation </a:t>
            </a:r>
            <a:r>
              <a:rPr lang="en-US" altLang="en-US" sz="3200" dirty="0" smtClean="0">
                <a:latin typeface="Cambria" panose="02040503050406030204" pitchFamily="18" charset="0"/>
              </a:rPr>
              <a:t>and keeping a check on government</a:t>
            </a:r>
          </a:p>
          <a:p>
            <a:pPr marL="547688" indent="-411163" eaLnBrk="1" hangingPunct="1">
              <a:buClr>
                <a:srgbClr val="000000"/>
              </a:buClr>
              <a:buFont typeface="Arial" charset="0"/>
              <a:buChar char="•"/>
            </a:pPr>
            <a:endParaRPr lang="en-US" altLang="en-US" sz="3200" dirty="0" smtClean="0">
              <a:latin typeface="Cambria" panose="02040503050406030204" pitchFamily="18" charset="0"/>
            </a:endParaRPr>
          </a:p>
          <a:p>
            <a:pPr marL="547688" indent="-411163" eaLnBrk="1" hangingPunct="1">
              <a:buClr>
                <a:srgbClr val="000000"/>
              </a:buClr>
              <a:buFont typeface="Arial" charset="0"/>
              <a:buChar char="•"/>
            </a:pPr>
            <a:r>
              <a:rPr lang="en-US" altLang="en-US" sz="3200" dirty="0" smtClean="0">
                <a:solidFill>
                  <a:srgbClr val="FF0000"/>
                </a:solidFill>
                <a:latin typeface="Cambria" panose="02040503050406030204" pitchFamily="18" charset="0"/>
              </a:rPr>
              <a:t>It has </a:t>
            </a:r>
            <a:r>
              <a:rPr lang="en-US" altLang="en-US" sz="3200" u="sng" dirty="0" smtClean="0">
                <a:solidFill>
                  <a:srgbClr val="FF0000"/>
                </a:solidFill>
                <a:latin typeface="Cambria" panose="02040503050406030204" pitchFamily="18" charset="0"/>
              </a:rPr>
              <a:t>little power</a:t>
            </a:r>
            <a:r>
              <a:rPr lang="en-US" altLang="en-US" sz="3200" dirty="0" smtClean="0">
                <a:latin typeface="Cambria" panose="02040503050406030204" pitchFamily="18" charset="0"/>
              </a:rPr>
              <a:t>.</a:t>
            </a:r>
          </a:p>
          <a:p>
            <a:pPr marL="547688" indent="-411163" eaLnBrk="1" hangingPunct="1">
              <a:buClr>
                <a:srgbClr val="000000"/>
              </a:buClr>
              <a:buFont typeface="Arial" charset="0"/>
              <a:buChar char="•"/>
            </a:pPr>
            <a:endParaRPr lang="en-US" altLang="en-US" sz="3200" b="1" dirty="0" smtClean="0">
              <a:latin typeface="Cambria" panose="02040503050406030204" pitchFamily="18" charset="0"/>
            </a:endParaRPr>
          </a:p>
          <a:p>
            <a:pPr marL="547688" indent="-411163" eaLnBrk="1" hangingPunct="1">
              <a:buClr>
                <a:srgbClr val="000000"/>
              </a:buClr>
              <a:buFont typeface="Arial" charset="0"/>
              <a:buChar char="•"/>
            </a:pPr>
            <a:r>
              <a:rPr lang="en-US" altLang="en-US" sz="3200" dirty="0" smtClean="0">
                <a:latin typeface="Cambria" panose="02040503050406030204" pitchFamily="18" charset="0"/>
              </a:rPr>
              <a:t>Most members of the House of Lords are nobles who have </a:t>
            </a:r>
            <a:r>
              <a:rPr lang="en-US" altLang="en-US" sz="3200" dirty="0" smtClean="0">
                <a:solidFill>
                  <a:srgbClr val="FF0000"/>
                </a:solidFill>
                <a:latin typeface="Cambria" panose="02040503050406030204" pitchFamily="18" charset="0"/>
              </a:rPr>
              <a:t>inherited their titles</a:t>
            </a:r>
            <a:r>
              <a:rPr lang="en-US" altLang="en-US" sz="3200" dirty="0" smtClean="0">
                <a:latin typeface="Cambria" panose="02040503050406030204" pitchFamily="18" charset="0"/>
              </a:rPr>
              <a:t>.  </a:t>
            </a:r>
          </a:p>
          <a:p>
            <a:pPr marL="547688" indent="-411163" eaLnBrk="1" hangingPunct="1">
              <a:buClr>
                <a:srgbClr val="000000"/>
              </a:buClr>
              <a:buFont typeface="Arial" charset="0"/>
              <a:buChar char="•"/>
            </a:pPr>
            <a:endParaRPr lang="en-US" altLang="en-US" dirty="0" smtClean="0"/>
          </a:p>
        </p:txBody>
      </p:sp>
      <p:sp>
        <p:nvSpPr>
          <p:cNvPr id="6146" name="Title 1"/>
          <p:cNvSpPr>
            <a:spLocks noGrp="1"/>
          </p:cNvSpPr>
          <p:nvPr>
            <p:ph type="title"/>
          </p:nvPr>
        </p:nvSpPr>
        <p:spPr>
          <a:xfrm>
            <a:off x="1143000" y="304800"/>
            <a:ext cx="6629400" cy="1066800"/>
          </a:xfrm>
        </p:spPr>
        <p:txBody>
          <a:bodyPr>
            <a:normAutofit fontScale="90000"/>
          </a:bodyPr>
          <a:lstStyle/>
          <a:p>
            <a:pPr algn="ctr">
              <a:defRPr/>
            </a:pPr>
            <a:r>
              <a:rPr lang="en-US" sz="3600" b="1" dirty="0">
                <a:ln w="13970" cmpd="sng">
                  <a:solidFill>
                    <a:schemeClr val="tx1"/>
                  </a:solidFill>
                  <a:prstDash val="solid"/>
                </a:ln>
                <a:solidFill>
                  <a:schemeClr val="tx1"/>
                </a:solidFill>
                <a:effectLst/>
                <a:latin typeface="Cambria" panose="02040503050406030204" pitchFamily="18" charset="0"/>
              </a:rPr>
              <a:t>Form of Leadership: United Kingdom</a:t>
            </a:r>
            <a:endParaRPr lang="en-US" sz="3600" dirty="0" smtClean="0"/>
          </a:p>
        </p:txBody>
      </p:sp>
    </p:spTree>
    <p:extLst>
      <p:ext uri="{BB962C8B-B14F-4D97-AF65-F5344CB8AC3E}">
        <p14:creationId xmlns:p14="http://schemas.microsoft.com/office/powerpoint/2010/main" val="305745486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315200" cy="1111664"/>
          </a:xfrm>
        </p:spPr>
        <p:txBody>
          <a:bodyPr>
            <a:noAutofit/>
          </a:bodyPr>
          <a:lstStyle/>
          <a:p>
            <a:pPr algn="ctr"/>
            <a:r>
              <a:rPr lang="en-US" sz="4300" b="1" dirty="0" smtClean="0">
                <a:ln w="13970" cmpd="sng">
                  <a:solidFill>
                    <a:schemeClr val="tx1"/>
                  </a:solidFill>
                  <a:prstDash val="solid"/>
                </a:ln>
                <a:solidFill>
                  <a:schemeClr val="tx1"/>
                </a:solidFill>
                <a:effectLst/>
                <a:latin typeface="Cambria" panose="02040503050406030204" pitchFamily="18" charset="0"/>
              </a:rPr>
              <a:t>Role of the Citizen: United Kingdom</a:t>
            </a:r>
            <a:endParaRPr lang="en-US" sz="43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152400" y="2057400"/>
            <a:ext cx="8763000" cy="4572000"/>
          </a:xfrm>
        </p:spPr>
        <p:txBody>
          <a:bodyPr>
            <a:noAutofit/>
          </a:bodyPr>
          <a:lstStyle/>
          <a:p>
            <a:pPr marL="0" indent="0" algn="ctr">
              <a:buNone/>
            </a:pPr>
            <a:r>
              <a:rPr lang="en-US" sz="4000" b="1" dirty="0" smtClean="0">
                <a:latin typeface="Cambria" panose="02040503050406030204" pitchFamily="18" charset="0"/>
              </a:rPr>
              <a:t>Citizens </a:t>
            </a:r>
            <a:r>
              <a:rPr lang="en-US" sz="4000" dirty="0" smtClean="0">
                <a:latin typeface="Cambria" panose="02040503050406030204" pitchFamily="18" charset="0"/>
              </a:rPr>
              <a:t>are granted basic rights and personal freedoms like the right to vote and freedom of speech, press, religion, and assembly.</a:t>
            </a:r>
          </a:p>
          <a:p>
            <a:pPr marL="0" indent="0" algn="ctr">
              <a:buNone/>
            </a:pPr>
            <a:endParaRPr lang="en-US" sz="5000" b="1" dirty="0">
              <a:latin typeface="Cambria" panose="02040503050406030204" pitchFamily="18" charset="0"/>
            </a:endParaRPr>
          </a:p>
        </p:txBody>
      </p:sp>
    </p:spTree>
    <p:extLst>
      <p:ext uri="{BB962C8B-B14F-4D97-AF65-F5344CB8AC3E}">
        <p14:creationId xmlns:p14="http://schemas.microsoft.com/office/powerpoint/2010/main" val="391022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ermany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20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6400" y="533400"/>
            <a:ext cx="7621438" cy="1752600"/>
          </a:xfrm>
        </p:spPr>
        <p:txBody>
          <a:bodyPr>
            <a:noAutofit/>
          </a:bodyPr>
          <a:lstStyle/>
          <a:p>
            <a:r>
              <a:rPr lang="en-US" sz="8800" b="1" dirty="0" smtClean="0">
                <a:ln w="13970" cmpd="sng">
                  <a:solidFill>
                    <a:schemeClr val="tx1">
                      <a:alpha val="61000"/>
                    </a:schemeClr>
                  </a:solidFill>
                  <a:prstDash val="solid"/>
                </a:ln>
                <a:solidFill>
                  <a:schemeClr val="bg1"/>
                </a:solidFill>
                <a:effectLst/>
                <a:latin typeface="Cambria" panose="02040503050406030204" pitchFamily="18" charset="0"/>
              </a:rPr>
              <a:t>Germany</a:t>
            </a:r>
            <a:endParaRPr lang="en-US" sz="8800" b="1" dirty="0">
              <a:ln w="13970" cmpd="sng">
                <a:solidFill>
                  <a:schemeClr val="tx1">
                    <a:alpha val="61000"/>
                  </a:schemeClr>
                </a:solidFill>
                <a:prstDash val="solid"/>
              </a:ln>
              <a:solidFill>
                <a:schemeClr val="bg1"/>
              </a:solidFill>
              <a:effectLst/>
              <a:latin typeface="Cambria" panose="02040503050406030204" pitchFamily="18" charset="0"/>
            </a:endParaRPr>
          </a:p>
        </p:txBody>
      </p:sp>
      <p:sp>
        <p:nvSpPr>
          <p:cNvPr id="3" name="Content Placeholder 2"/>
          <p:cNvSpPr>
            <a:spLocks noGrp="1"/>
          </p:cNvSpPr>
          <p:nvPr>
            <p:ph type="body" idx="1"/>
          </p:nvPr>
        </p:nvSpPr>
        <p:spPr>
          <a:xfrm>
            <a:off x="304800" y="3352800"/>
            <a:ext cx="9138723" cy="1034364"/>
          </a:xfrm>
        </p:spPr>
        <p:txBody>
          <a:bodyPr>
            <a:noAutofit/>
          </a:bodyPr>
          <a:lstStyle/>
          <a:p>
            <a:pPr algn="ctr"/>
            <a:r>
              <a:rPr lang="en-US" b="1" dirty="0" smtClean="0">
                <a:latin typeface="Cambria" panose="02040503050406030204" pitchFamily="18" charset="0"/>
              </a:rPr>
              <a:t>Germany is a </a:t>
            </a:r>
            <a:r>
              <a:rPr lang="en-US" b="1" dirty="0" smtClean="0">
                <a:latin typeface="Cambria" panose="02040503050406030204" pitchFamily="18" charset="0"/>
              </a:rPr>
              <a:t>Federal Parliamentary</a:t>
            </a:r>
            <a:r>
              <a:rPr lang="en-US" b="1" dirty="0">
                <a:latin typeface="Cambria" panose="02040503050406030204" pitchFamily="18" charset="0"/>
              </a:rPr>
              <a:t> </a:t>
            </a:r>
            <a:r>
              <a:rPr lang="en-US" b="1" dirty="0" smtClean="0">
                <a:latin typeface="Cambria" panose="02040503050406030204" pitchFamily="18" charset="0"/>
              </a:rPr>
              <a:t>Republic</a:t>
            </a:r>
            <a:endParaRPr lang="en-US" b="1" dirty="0">
              <a:latin typeface="Cambria" panose="02040503050406030204" pitchFamily="18" charset="0"/>
            </a:endParaRPr>
          </a:p>
        </p:txBody>
      </p:sp>
      <p:sp>
        <p:nvSpPr>
          <p:cNvPr id="5" name="Title 1"/>
          <p:cNvSpPr txBox="1">
            <a:spLocks/>
          </p:cNvSpPr>
          <p:nvPr/>
        </p:nvSpPr>
        <p:spPr>
          <a:xfrm>
            <a:off x="106392" y="4724400"/>
            <a:ext cx="8991600" cy="111880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7200" b="0" kern="1200" cap="none" spc="0" baseline="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3200" b="1" dirty="0" smtClean="0">
                <a:ln w="13970" cmpd="sng">
                  <a:solidFill>
                    <a:prstClr val="black">
                      <a:alpha val="61000"/>
                    </a:prstClr>
                  </a:solidFill>
                  <a:prstDash val="solid"/>
                </a:ln>
                <a:solidFill>
                  <a:prstClr val="black"/>
                </a:solidFill>
                <a:effectLst/>
                <a:latin typeface="Cambria" panose="02040503050406030204" pitchFamily="18" charset="0"/>
              </a:rPr>
              <a:t>How is power distributed? </a:t>
            </a:r>
            <a:br>
              <a:rPr lang="en-US" sz="3200" b="1" dirty="0" smtClean="0">
                <a:ln w="13970" cmpd="sng">
                  <a:solidFill>
                    <a:prstClr val="black">
                      <a:alpha val="61000"/>
                    </a:prstClr>
                  </a:solidFill>
                  <a:prstDash val="solid"/>
                </a:ln>
                <a:solidFill>
                  <a:prstClr val="black"/>
                </a:solidFill>
                <a:effectLst/>
                <a:latin typeface="Cambria" panose="02040503050406030204" pitchFamily="18" charset="0"/>
              </a:rPr>
            </a:br>
            <a:r>
              <a:rPr lang="en-US" sz="3200" b="1" dirty="0" smtClean="0">
                <a:ln w="13970" cmpd="sng">
                  <a:solidFill>
                    <a:prstClr val="black">
                      <a:alpha val="61000"/>
                    </a:prstClr>
                  </a:solidFill>
                  <a:prstDash val="solid"/>
                </a:ln>
                <a:solidFill>
                  <a:prstClr val="black"/>
                </a:solidFill>
                <a:effectLst/>
                <a:latin typeface="Cambria" panose="02040503050406030204" pitchFamily="18" charset="0"/>
              </a:rPr>
              <a:t>How do citizens participate?</a:t>
            </a:r>
            <a:endParaRPr lang="en-US" sz="3200" b="1" dirty="0">
              <a:ln w="13970" cmpd="sng">
                <a:solidFill>
                  <a:prstClr val="black">
                    <a:alpha val="61000"/>
                  </a:prstClr>
                </a:solidFill>
                <a:prstDash val="solid"/>
              </a:ln>
              <a:solidFill>
                <a:prstClr val="black"/>
              </a:solidFill>
              <a:effectLst/>
              <a:latin typeface="Cambria" panose="02040503050406030204" pitchFamily="18" charset="0"/>
            </a:endParaRPr>
          </a:p>
        </p:txBody>
      </p:sp>
    </p:spTree>
    <p:extLst>
      <p:ext uri="{BB962C8B-B14F-4D97-AF65-F5344CB8AC3E}">
        <p14:creationId xmlns:p14="http://schemas.microsoft.com/office/powerpoint/2010/main" val="245035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5" y="914400"/>
            <a:ext cx="5064953" cy="1695631"/>
          </a:xfrm>
        </p:spPr>
        <p:txBody>
          <a:bodyPr>
            <a:normAutofit fontScale="90000"/>
          </a:bodyPr>
          <a:lstStyle/>
          <a:p>
            <a:r>
              <a:rPr lang="en-US" dirty="0" smtClean="0"/>
              <a:t>Government Systems</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57600" y="533400"/>
            <a:ext cx="38100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46894"/>
            <a:ext cx="38100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38100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65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239000" cy="1111664"/>
          </a:xfrm>
        </p:spPr>
        <p:txBody>
          <a:bodyPr>
            <a:noAutofit/>
          </a:bodyPr>
          <a:lstStyle/>
          <a:p>
            <a:pPr algn="ctr"/>
            <a:r>
              <a:rPr lang="en-US" sz="4400" b="1" dirty="0" smtClean="0">
                <a:ln w="13970" cmpd="sng">
                  <a:solidFill>
                    <a:schemeClr val="tx1"/>
                  </a:solidFill>
                  <a:prstDash val="solid"/>
                </a:ln>
                <a:solidFill>
                  <a:schemeClr val="tx1"/>
                </a:solidFill>
                <a:effectLst/>
                <a:latin typeface="Cambria" panose="02040503050406030204" pitchFamily="18" charset="0"/>
              </a:rPr>
              <a:t>Structure of Government: Germany</a:t>
            </a:r>
            <a:endParaRPr lang="en-US" sz="44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282390" y="1981200"/>
            <a:ext cx="8709210" cy="4114800"/>
          </a:xfrm>
        </p:spPr>
        <p:txBody>
          <a:bodyPr>
            <a:normAutofit fontScale="77500" lnSpcReduction="20000"/>
          </a:bodyPr>
          <a:lstStyle/>
          <a:p>
            <a:pPr marL="0" indent="0">
              <a:buNone/>
            </a:pPr>
            <a:r>
              <a:rPr lang="en-US" sz="4600" b="1" dirty="0" smtClean="0">
                <a:latin typeface="Cambria" panose="02040503050406030204" pitchFamily="18" charset="0"/>
              </a:rPr>
              <a:t>A federal system of government </a:t>
            </a:r>
            <a:r>
              <a:rPr lang="en-US" sz="4600" dirty="0" smtClean="0">
                <a:latin typeface="Cambria" panose="02040503050406030204" pitchFamily="18" charset="0"/>
              </a:rPr>
              <a:t>in which power is shared between </a:t>
            </a:r>
            <a:r>
              <a:rPr lang="en-US" sz="4600" dirty="0" smtClean="0">
                <a:latin typeface="Cambria" panose="02040503050406030204" pitchFamily="18" charset="0"/>
              </a:rPr>
              <a:t>a </a:t>
            </a:r>
            <a:r>
              <a:rPr lang="en-US" sz="4600" dirty="0" smtClean="0">
                <a:latin typeface="Cambria" panose="02040503050406030204" pitchFamily="18" charset="0"/>
              </a:rPr>
              <a:t>central government and state governments</a:t>
            </a:r>
          </a:p>
          <a:p>
            <a:pPr marL="0" indent="0">
              <a:buNone/>
            </a:pPr>
            <a:endParaRPr lang="en-US" sz="4600" b="1" dirty="0">
              <a:latin typeface="Cambria" panose="02040503050406030204" pitchFamily="18" charset="0"/>
            </a:endParaRPr>
          </a:p>
          <a:p>
            <a:pPr marL="0" indent="0">
              <a:buNone/>
            </a:pPr>
            <a:r>
              <a:rPr lang="en-US" sz="4600" b="1" dirty="0" smtClean="0">
                <a:latin typeface="Cambria" panose="02040503050406030204" pitchFamily="18" charset="0"/>
              </a:rPr>
              <a:t>Ultimate power rests </a:t>
            </a:r>
            <a:r>
              <a:rPr lang="en-US" sz="4600" dirty="0" smtClean="0">
                <a:latin typeface="Cambria" panose="02040503050406030204" pitchFamily="18" charset="0"/>
              </a:rPr>
              <a:t>with the people who elect their government representatives</a:t>
            </a:r>
          </a:p>
          <a:p>
            <a:endParaRPr lang="en-US" sz="3200" b="1" dirty="0"/>
          </a:p>
        </p:txBody>
      </p:sp>
    </p:spTree>
    <p:extLst>
      <p:ext uri="{BB962C8B-B14F-4D97-AF65-F5344CB8AC3E}">
        <p14:creationId xmlns:p14="http://schemas.microsoft.com/office/powerpoint/2010/main" val="266224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010400" cy="1111664"/>
          </a:xfrm>
        </p:spPr>
        <p:txBody>
          <a:bodyPr>
            <a:normAutofit fontScale="90000"/>
          </a:bodyPr>
          <a:lstStyle/>
          <a:p>
            <a:pPr algn="ctr"/>
            <a:r>
              <a:rPr lang="en-US" sz="4500" b="1" dirty="0">
                <a:ln w="13970" cmpd="sng">
                  <a:solidFill>
                    <a:schemeClr val="tx1"/>
                  </a:solidFill>
                  <a:prstDash val="solid"/>
                </a:ln>
                <a:solidFill>
                  <a:schemeClr val="tx1"/>
                </a:solidFill>
                <a:effectLst/>
                <a:latin typeface="Cambria" panose="02040503050406030204" pitchFamily="18" charset="0"/>
              </a:rPr>
              <a:t>Form of Leadership: Germany</a:t>
            </a:r>
            <a:endParaRPr lang="en-US" sz="4500" dirty="0"/>
          </a:p>
        </p:txBody>
      </p:sp>
      <p:sp>
        <p:nvSpPr>
          <p:cNvPr id="3" name="Content Placeholder 2"/>
          <p:cNvSpPr>
            <a:spLocks noGrp="1"/>
          </p:cNvSpPr>
          <p:nvPr>
            <p:ph idx="1"/>
          </p:nvPr>
        </p:nvSpPr>
        <p:spPr>
          <a:xfrm>
            <a:off x="207034" y="1371600"/>
            <a:ext cx="8915400" cy="4525963"/>
          </a:xfrm>
        </p:spPr>
        <p:txBody>
          <a:bodyPr>
            <a:noAutofit/>
          </a:bodyPr>
          <a:lstStyle/>
          <a:p>
            <a:r>
              <a:rPr lang="en-US" altLang="en-US" sz="2800" b="1" dirty="0">
                <a:latin typeface="Cambria" panose="02040503050406030204" pitchFamily="18" charset="0"/>
              </a:rPr>
              <a:t>Chancellor </a:t>
            </a:r>
            <a:r>
              <a:rPr lang="en-US" altLang="en-US" sz="2800" dirty="0">
                <a:latin typeface="Cambria" panose="02040503050406030204" pitchFamily="18" charset="0"/>
              </a:rPr>
              <a:t>is the chief executive </a:t>
            </a:r>
          </a:p>
          <a:p>
            <a:pPr lvl="1"/>
            <a:r>
              <a:rPr lang="en-US" altLang="en-US" sz="2800" dirty="0">
                <a:latin typeface="Cambria" panose="02040503050406030204" pitchFamily="18" charset="0"/>
              </a:rPr>
              <a:t>Runs the government</a:t>
            </a:r>
          </a:p>
          <a:p>
            <a:pPr lvl="1"/>
            <a:r>
              <a:rPr lang="en-US" altLang="en-US" sz="2800" dirty="0">
                <a:latin typeface="Cambria" panose="02040503050406030204" pitchFamily="18" charset="0"/>
              </a:rPr>
              <a:t>Elected by the Bundestag (legislature)</a:t>
            </a:r>
          </a:p>
          <a:p>
            <a:r>
              <a:rPr lang="en-US" altLang="en-US" sz="2800" dirty="0">
                <a:latin typeface="Cambria" panose="02040503050406030204" pitchFamily="18" charset="0"/>
              </a:rPr>
              <a:t>The </a:t>
            </a:r>
            <a:r>
              <a:rPr lang="en-US" altLang="en-US" sz="2800" b="1" dirty="0">
                <a:latin typeface="Cambria" panose="02040503050406030204" pitchFamily="18" charset="0"/>
              </a:rPr>
              <a:t>president </a:t>
            </a:r>
            <a:r>
              <a:rPr lang="en-US" altLang="en-US" sz="2800" dirty="0">
                <a:latin typeface="Cambria" panose="02040503050406030204" pitchFamily="18" charset="0"/>
              </a:rPr>
              <a:t>is the official head of state </a:t>
            </a:r>
          </a:p>
          <a:p>
            <a:pPr lvl="1"/>
            <a:r>
              <a:rPr lang="en-US" altLang="en-US" sz="2800" dirty="0">
                <a:latin typeface="Cambria" panose="02040503050406030204" pitchFamily="18" charset="0"/>
              </a:rPr>
              <a:t>a symbol for the country</a:t>
            </a:r>
          </a:p>
          <a:p>
            <a:pPr lvl="1"/>
            <a:r>
              <a:rPr lang="en-US" altLang="en-US" sz="2800" dirty="0">
                <a:latin typeface="Cambria" panose="02040503050406030204" pitchFamily="18" charset="0"/>
              </a:rPr>
              <a:t>Duties are mostly ceremonial</a:t>
            </a:r>
          </a:p>
          <a:p>
            <a:pPr lvl="1"/>
            <a:r>
              <a:rPr lang="en-US" altLang="en-US" sz="2800" dirty="0">
                <a:latin typeface="Cambria" panose="02040503050406030204" pitchFamily="18" charset="0"/>
              </a:rPr>
              <a:t>Representatives of the legislature and representatives of the states choose the president</a:t>
            </a:r>
          </a:p>
        </p:txBody>
      </p:sp>
    </p:spTree>
    <p:extLst>
      <p:ext uri="{BB962C8B-B14F-4D97-AF65-F5344CB8AC3E}">
        <p14:creationId xmlns:p14="http://schemas.microsoft.com/office/powerpoint/2010/main" val="135517644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6096000" cy="1111664"/>
          </a:xfrm>
        </p:spPr>
        <p:txBody>
          <a:bodyPr>
            <a:normAutofit fontScale="90000"/>
          </a:bodyPr>
          <a:lstStyle/>
          <a:p>
            <a:pPr algn="ctr"/>
            <a:r>
              <a:rPr lang="en-US" sz="4500" b="1" dirty="0">
                <a:ln w="13970" cmpd="sng">
                  <a:solidFill>
                    <a:schemeClr val="tx1"/>
                  </a:solidFill>
                  <a:prstDash val="solid"/>
                </a:ln>
                <a:solidFill>
                  <a:schemeClr val="tx1"/>
                </a:solidFill>
                <a:effectLst/>
                <a:latin typeface="Cambria" panose="02040503050406030204" pitchFamily="18" charset="0"/>
              </a:rPr>
              <a:t>Form of Leadership: Germany</a:t>
            </a:r>
            <a:endParaRPr lang="en-US" sz="4500" dirty="0"/>
          </a:p>
        </p:txBody>
      </p:sp>
      <p:sp>
        <p:nvSpPr>
          <p:cNvPr id="3" name="Content Placeholder 2"/>
          <p:cNvSpPr>
            <a:spLocks noGrp="1"/>
          </p:cNvSpPr>
          <p:nvPr>
            <p:ph idx="1"/>
          </p:nvPr>
        </p:nvSpPr>
        <p:spPr>
          <a:xfrm>
            <a:off x="457200" y="1752600"/>
            <a:ext cx="8610600" cy="4495800"/>
          </a:xfrm>
        </p:spPr>
        <p:txBody>
          <a:bodyPr>
            <a:normAutofit fontScale="70000" lnSpcReduction="20000"/>
          </a:bodyPr>
          <a:lstStyle/>
          <a:p>
            <a:pPr marL="0" indent="0">
              <a:buNone/>
            </a:pPr>
            <a:r>
              <a:rPr lang="en-US" altLang="en-US" sz="3800" b="1" dirty="0" smtClean="0">
                <a:latin typeface="Cambria" panose="02040503050406030204" pitchFamily="18" charset="0"/>
              </a:rPr>
              <a:t>Bundestag</a:t>
            </a:r>
            <a:r>
              <a:rPr lang="en-US" altLang="en-US" sz="3800" dirty="0" smtClean="0">
                <a:latin typeface="Cambria" panose="02040503050406030204" pitchFamily="18" charset="0"/>
              </a:rPr>
              <a:t> has </a:t>
            </a:r>
            <a:r>
              <a:rPr lang="en-US" altLang="en-US" sz="3800" dirty="0">
                <a:latin typeface="Cambria" panose="02040503050406030204" pitchFamily="18" charset="0"/>
              </a:rPr>
              <a:t>the </a:t>
            </a:r>
            <a:r>
              <a:rPr lang="en-US" altLang="en-US" sz="3800" b="1" dirty="0">
                <a:latin typeface="Cambria" panose="02040503050406030204" pitchFamily="18" charset="0"/>
              </a:rPr>
              <a:t>most</a:t>
            </a:r>
            <a:r>
              <a:rPr lang="en-US" altLang="en-US" sz="3800" dirty="0">
                <a:latin typeface="Cambria" panose="02040503050406030204" pitchFamily="18" charset="0"/>
              </a:rPr>
              <a:t> power</a:t>
            </a:r>
          </a:p>
          <a:p>
            <a:pPr marL="0" indent="0">
              <a:buNone/>
            </a:pPr>
            <a:r>
              <a:rPr lang="en-US" altLang="en-US" sz="3800" dirty="0">
                <a:latin typeface="Cambria" panose="02040503050406030204" pitchFamily="18" charset="0"/>
              </a:rPr>
              <a:t>Citizens of each German state elect its members</a:t>
            </a:r>
          </a:p>
          <a:p>
            <a:pPr marL="0" indent="0">
              <a:buNone/>
            </a:pPr>
            <a:r>
              <a:rPr lang="en-US" altLang="en-US" sz="3800" dirty="0">
                <a:latin typeface="Cambria" panose="02040503050406030204" pitchFamily="18" charset="0"/>
              </a:rPr>
              <a:t>Members of this house elect the </a:t>
            </a:r>
            <a:r>
              <a:rPr lang="en-US" altLang="en-US" sz="3800" b="1" dirty="0">
                <a:latin typeface="Cambria" panose="02040503050406030204" pitchFamily="18" charset="0"/>
              </a:rPr>
              <a:t>Chancellor</a:t>
            </a:r>
            <a:r>
              <a:rPr lang="en-US" altLang="en-US" sz="3800" dirty="0">
                <a:latin typeface="Cambria" panose="02040503050406030204" pitchFamily="18" charset="0"/>
              </a:rPr>
              <a:t> (chief executive of </a:t>
            </a:r>
            <a:r>
              <a:rPr lang="en-US" altLang="en-US" sz="3800" dirty="0" smtClean="0">
                <a:latin typeface="Cambria" panose="02040503050406030204" pitchFamily="18" charset="0"/>
              </a:rPr>
              <a:t>Germany</a:t>
            </a:r>
            <a:r>
              <a:rPr lang="en-US" altLang="en-US" sz="3800" dirty="0" smtClean="0">
                <a:latin typeface="Cambria" panose="02040503050406030204" pitchFamily="18" charset="0"/>
              </a:rPr>
              <a:t>)</a:t>
            </a:r>
          </a:p>
          <a:p>
            <a:pPr marL="0" indent="0">
              <a:buNone/>
            </a:pPr>
            <a:endParaRPr lang="en-US" altLang="en-US" sz="3800" dirty="0" smtClean="0">
              <a:latin typeface="Cambria" panose="02040503050406030204" pitchFamily="18" charset="0"/>
            </a:endParaRPr>
          </a:p>
          <a:p>
            <a:pPr marL="0" indent="0">
              <a:buNone/>
            </a:pPr>
            <a:r>
              <a:rPr lang="en-US" altLang="en-US" sz="4000" b="1" dirty="0">
                <a:latin typeface="Cambria" panose="02040503050406030204" pitchFamily="18" charset="0"/>
              </a:rPr>
              <a:t>Bundesrat</a:t>
            </a:r>
            <a:r>
              <a:rPr lang="en-US" altLang="en-US" sz="4000" dirty="0">
                <a:latin typeface="Cambria" panose="02040503050406030204" pitchFamily="18" charset="0"/>
              </a:rPr>
              <a:t> represents the interests of the state governments</a:t>
            </a:r>
          </a:p>
          <a:p>
            <a:pPr marL="0" indent="0">
              <a:buNone/>
            </a:pPr>
            <a:r>
              <a:rPr lang="en-US" altLang="en-US" sz="4000" dirty="0">
                <a:latin typeface="Cambria" panose="02040503050406030204" pitchFamily="18" charset="0"/>
              </a:rPr>
              <a:t>Each state government selects representatives for this house</a:t>
            </a:r>
          </a:p>
          <a:p>
            <a:pPr marL="0" indent="0">
              <a:buNone/>
            </a:pPr>
            <a:r>
              <a:rPr lang="en-US" altLang="en-US" sz="4000" dirty="0">
                <a:latin typeface="Cambria" panose="02040503050406030204" pitchFamily="18" charset="0"/>
              </a:rPr>
              <a:t>Mainly concerned with laws that affect states, such as education and local government issues</a:t>
            </a:r>
          </a:p>
          <a:p>
            <a:pPr marL="0" indent="0">
              <a:buNone/>
            </a:pPr>
            <a:endParaRPr lang="en-US" sz="3800" dirty="0">
              <a:latin typeface="Cambria" panose="02040503050406030204" pitchFamily="18" charset="0"/>
            </a:endParaRPr>
          </a:p>
        </p:txBody>
      </p:sp>
    </p:spTree>
    <p:extLst>
      <p:ext uri="{BB962C8B-B14F-4D97-AF65-F5344CB8AC3E}">
        <p14:creationId xmlns:p14="http://schemas.microsoft.com/office/powerpoint/2010/main" val="277298259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34400" cy="1111664"/>
          </a:xfrm>
        </p:spPr>
        <p:txBody>
          <a:bodyPr>
            <a:noAutofit/>
          </a:bodyPr>
          <a:lstStyle/>
          <a:p>
            <a:pPr algn="ctr"/>
            <a:r>
              <a:rPr lang="en-US" b="1" dirty="0" smtClean="0">
                <a:ln w="13970" cmpd="sng">
                  <a:solidFill>
                    <a:schemeClr val="tx1"/>
                  </a:solidFill>
                  <a:prstDash val="solid"/>
                </a:ln>
                <a:solidFill>
                  <a:schemeClr val="tx1"/>
                </a:solidFill>
                <a:effectLst/>
                <a:latin typeface="Cambria" panose="02040503050406030204" pitchFamily="18" charset="0"/>
              </a:rPr>
              <a:t>Role of the Citizen: Germany</a:t>
            </a:r>
            <a:endParaRPr lang="en-US"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228600" y="1371600"/>
            <a:ext cx="8686800" cy="4133626"/>
          </a:xfrm>
        </p:spPr>
        <p:txBody>
          <a:bodyPr>
            <a:normAutofit fontScale="40000" lnSpcReduction="20000"/>
          </a:bodyPr>
          <a:lstStyle/>
          <a:p>
            <a:pPr marL="0" indent="0" algn="ctr">
              <a:buNone/>
            </a:pPr>
            <a:endParaRPr lang="en-US" sz="4500" b="1" dirty="0">
              <a:latin typeface="Cambria" panose="02040503050406030204" pitchFamily="18" charset="0"/>
            </a:endParaRPr>
          </a:p>
          <a:p>
            <a:pPr marL="0" indent="0" algn="ctr">
              <a:buNone/>
            </a:pPr>
            <a:r>
              <a:rPr lang="en-US" sz="11000" dirty="0" smtClean="0">
                <a:latin typeface="Cambria" panose="02040503050406030204" pitchFamily="18" charset="0"/>
              </a:rPr>
              <a:t>Germany’s constitution guarantees basic rights and personal freedoms, such as the right to vote, equal rights, and freedom of speech, religion, and press.</a:t>
            </a:r>
            <a:endParaRPr lang="en-US" sz="11000" dirty="0">
              <a:latin typeface="Cambria" panose="02040503050406030204" pitchFamily="18" charset="0"/>
            </a:endParaRPr>
          </a:p>
        </p:txBody>
      </p:sp>
    </p:spTree>
    <p:extLst>
      <p:ext uri="{BB962C8B-B14F-4D97-AF65-F5344CB8AC3E}">
        <p14:creationId xmlns:p14="http://schemas.microsoft.com/office/powerpoint/2010/main" val="400161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Image result for russia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56" y="7937"/>
            <a:ext cx="7541643" cy="3175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7777" y="986076"/>
            <a:ext cx="8534400" cy="1219200"/>
          </a:xfrm>
        </p:spPr>
        <p:txBody>
          <a:bodyPr>
            <a:noAutofit/>
          </a:bodyPr>
          <a:lstStyle/>
          <a:p>
            <a:pPr algn="ctr"/>
            <a:r>
              <a:rPr lang="en-US" sz="8800" b="1" dirty="0" smtClean="0">
                <a:ln w="13970" cmpd="sng">
                  <a:solidFill>
                    <a:schemeClr val="tx1">
                      <a:alpha val="61000"/>
                    </a:schemeClr>
                  </a:solidFill>
                  <a:prstDash val="solid"/>
                </a:ln>
                <a:solidFill>
                  <a:schemeClr val="bg1"/>
                </a:solidFill>
                <a:effectLst/>
                <a:latin typeface="Cambria" panose="02040503050406030204" pitchFamily="18" charset="0"/>
              </a:rPr>
              <a:t>Russia</a:t>
            </a:r>
            <a:endParaRPr lang="en-US" sz="8800" b="1" dirty="0">
              <a:ln w="13970" cmpd="sng">
                <a:solidFill>
                  <a:schemeClr val="tx1">
                    <a:alpha val="61000"/>
                  </a:schemeClr>
                </a:solidFill>
                <a:prstDash val="solid"/>
              </a:ln>
              <a:solidFill>
                <a:schemeClr val="bg1"/>
              </a:solidFill>
              <a:effectLst/>
              <a:latin typeface="Cambria" panose="02040503050406030204" pitchFamily="18" charset="0"/>
            </a:endParaRPr>
          </a:p>
        </p:txBody>
      </p:sp>
      <p:sp>
        <p:nvSpPr>
          <p:cNvPr id="3" name="Content Placeholder 2"/>
          <p:cNvSpPr>
            <a:spLocks noGrp="1"/>
          </p:cNvSpPr>
          <p:nvPr>
            <p:ph type="body" idx="1"/>
          </p:nvPr>
        </p:nvSpPr>
        <p:spPr>
          <a:xfrm>
            <a:off x="381000" y="3200400"/>
            <a:ext cx="9138723" cy="838200"/>
          </a:xfrm>
        </p:spPr>
        <p:txBody>
          <a:bodyPr>
            <a:noAutofit/>
          </a:bodyPr>
          <a:lstStyle/>
          <a:p>
            <a:pPr algn="ctr"/>
            <a:r>
              <a:rPr lang="en-US" b="1" dirty="0" smtClean="0">
                <a:latin typeface="Cambria" panose="02040503050406030204" pitchFamily="18" charset="0"/>
              </a:rPr>
              <a:t>Russia is a </a:t>
            </a:r>
            <a:r>
              <a:rPr lang="en-US" b="1" dirty="0">
                <a:latin typeface="Cambria" panose="02040503050406030204" pitchFamily="18" charset="0"/>
              </a:rPr>
              <a:t>F</a:t>
            </a:r>
            <a:r>
              <a:rPr lang="en-US" b="1" dirty="0" smtClean="0">
                <a:latin typeface="Cambria" panose="02040503050406030204" pitchFamily="18" charset="0"/>
              </a:rPr>
              <a:t>ederation with a President</a:t>
            </a:r>
            <a:endParaRPr lang="en-US" b="1" dirty="0">
              <a:latin typeface="Cambria" panose="02040503050406030204" pitchFamily="18" charset="0"/>
            </a:endParaRPr>
          </a:p>
        </p:txBody>
      </p:sp>
      <p:sp>
        <p:nvSpPr>
          <p:cNvPr id="5" name="Title 1"/>
          <p:cNvSpPr txBox="1">
            <a:spLocks/>
          </p:cNvSpPr>
          <p:nvPr/>
        </p:nvSpPr>
        <p:spPr>
          <a:xfrm>
            <a:off x="113581" y="4343400"/>
            <a:ext cx="8991600" cy="111880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7200" b="0" kern="1200" cap="none" spc="0" baseline="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z="3200" b="1" dirty="0" smtClean="0">
                <a:ln w="13970" cmpd="sng">
                  <a:solidFill>
                    <a:prstClr val="black">
                      <a:alpha val="61000"/>
                    </a:prstClr>
                  </a:solidFill>
                  <a:prstDash val="solid"/>
                </a:ln>
                <a:solidFill>
                  <a:prstClr val="black"/>
                </a:solidFill>
                <a:effectLst/>
                <a:latin typeface="Cambria" panose="02040503050406030204" pitchFamily="18" charset="0"/>
              </a:rPr>
              <a:t>How is power distributed? </a:t>
            </a:r>
            <a:br>
              <a:rPr lang="en-US" sz="3200" b="1" dirty="0" smtClean="0">
                <a:ln w="13970" cmpd="sng">
                  <a:solidFill>
                    <a:prstClr val="black">
                      <a:alpha val="61000"/>
                    </a:prstClr>
                  </a:solidFill>
                  <a:prstDash val="solid"/>
                </a:ln>
                <a:solidFill>
                  <a:prstClr val="black"/>
                </a:solidFill>
                <a:effectLst/>
                <a:latin typeface="Cambria" panose="02040503050406030204" pitchFamily="18" charset="0"/>
              </a:rPr>
            </a:br>
            <a:r>
              <a:rPr lang="en-US" sz="3200" b="1" dirty="0" smtClean="0">
                <a:ln w="13970" cmpd="sng">
                  <a:solidFill>
                    <a:prstClr val="black">
                      <a:alpha val="61000"/>
                    </a:prstClr>
                  </a:solidFill>
                  <a:prstDash val="solid"/>
                </a:ln>
                <a:solidFill>
                  <a:prstClr val="black"/>
                </a:solidFill>
                <a:effectLst/>
                <a:latin typeface="Cambria" panose="02040503050406030204" pitchFamily="18" charset="0"/>
              </a:rPr>
              <a:t>How do citizens participate?</a:t>
            </a:r>
            <a:endParaRPr lang="en-US" sz="3200" b="1" dirty="0">
              <a:ln w="13970" cmpd="sng">
                <a:solidFill>
                  <a:prstClr val="black">
                    <a:alpha val="61000"/>
                  </a:prstClr>
                </a:solidFill>
                <a:prstDash val="solid"/>
              </a:ln>
              <a:solidFill>
                <a:prstClr val="black"/>
              </a:solidFill>
              <a:effectLst/>
              <a:latin typeface="Cambria" panose="02040503050406030204" pitchFamily="18" charset="0"/>
            </a:endParaRPr>
          </a:p>
        </p:txBody>
      </p:sp>
      <p:sp>
        <p:nvSpPr>
          <p:cNvPr id="6" name="AutoShape 2" descr="Image result for russi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russian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3144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248400" cy="1111664"/>
          </a:xfrm>
        </p:spPr>
        <p:txBody>
          <a:bodyPr>
            <a:noAutofit/>
          </a:bodyPr>
          <a:lstStyle/>
          <a:p>
            <a:pPr algn="ctr"/>
            <a:r>
              <a:rPr lang="en-US" sz="4500" b="1" dirty="0" smtClean="0">
                <a:ln w="13970" cmpd="sng">
                  <a:solidFill>
                    <a:schemeClr val="tx1"/>
                  </a:solidFill>
                  <a:prstDash val="solid"/>
                </a:ln>
                <a:solidFill>
                  <a:schemeClr val="tx1"/>
                </a:solidFill>
                <a:effectLst/>
                <a:latin typeface="Cambria" panose="02040503050406030204" pitchFamily="18" charset="0"/>
              </a:rPr>
              <a:t>Structure of Government: Russia</a:t>
            </a:r>
            <a:endParaRPr lang="en-US" sz="45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457200" y="2133600"/>
            <a:ext cx="8382000" cy="4343400"/>
          </a:xfrm>
        </p:spPr>
        <p:txBody>
          <a:bodyPr>
            <a:normAutofit fontScale="92500" lnSpcReduction="10000"/>
          </a:bodyPr>
          <a:lstStyle/>
          <a:p>
            <a:pPr marL="0" indent="0">
              <a:buNone/>
            </a:pPr>
            <a:r>
              <a:rPr lang="en-US" sz="4200" b="1" dirty="0" smtClean="0">
                <a:latin typeface="Cambria" panose="02040503050406030204" pitchFamily="18" charset="0"/>
              </a:rPr>
              <a:t>In a federation (federal), </a:t>
            </a:r>
            <a:r>
              <a:rPr lang="en-US" sz="4200" dirty="0" smtClean="0">
                <a:latin typeface="Cambria" panose="02040503050406030204" pitchFamily="18" charset="0"/>
              </a:rPr>
              <a:t>power is divided between a central authority and a number of districts. </a:t>
            </a:r>
          </a:p>
          <a:p>
            <a:pPr marL="0" indent="0">
              <a:buNone/>
            </a:pPr>
            <a:endParaRPr lang="en-US" sz="4200" b="1" dirty="0">
              <a:latin typeface="Cambria" panose="02040503050406030204" pitchFamily="18" charset="0"/>
            </a:endParaRPr>
          </a:p>
          <a:p>
            <a:pPr marL="0" indent="0">
              <a:buNone/>
            </a:pPr>
            <a:r>
              <a:rPr lang="en-US" sz="4200" dirty="0" smtClean="0">
                <a:latin typeface="Cambria" panose="02040503050406030204" pitchFamily="18" charset="0"/>
              </a:rPr>
              <a:t>The central government exerts influence directly upon people as well as upon the districts.</a:t>
            </a:r>
          </a:p>
          <a:p>
            <a:endParaRPr lang="en-US" sz="3200" b="1" dirty="0"/>
          </a:p>
        </p:txBody>
      </p:sp>
    </p:spTree>
    <p:extLst>
      <p:ext uri="{BB962C8B-B14F-4D97-AF65-F5344CB8AC3E}">
        <p14:creationId xmlns:p14="http://schemas.microsoft.com/office/powerpoint/2010/main" val="74639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6629400" cy="1111664"/>
          </a:xfrm>
        </p:spPr>
        <p:txBody>
          <a:bodyPr>
            <a:noAutofit/>
          </a:bodyPr>
          <a:lstStyle/>
          <a:p>
            <a:pPr algn="ctr"/>
            <a:r>
              <a:rPr lang="en-US" sz="4500" b="1" dirty="0" smtClean="0">
                <a:ln w="13970" cmpd="sng">
                  <a:solidFill>
                    <a:schemeClr val="tx1"/>
                  </a:solidFill>
                  <a:prstDash val="solid"/>
                </a:ln>
                <a:solidFill>
                  <a:schemeClr val="tx1"/>
                </a:solidFill>
                <a:effectLst/>
                <a:latin typeface="Cambria" panose="02040503050406030204" pitchFamily="18" charset="0"/>
              </a:rPr>
              <a:t>Form of Leadership: Russia</a:t>
            </a:r>
            <a:endParaRPr lang="en-US" sz="45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381000" y="1752600"/>
            <a:ext cx="8610600" cy="4495800"/>
          </a:xfrm>
        </p:spPr>
        <p:txBody>
          <a:bodyPr>
            <a:normAutofit fontScale="77500" lnSpcReduction="20000"/>
          </a:bodyPr>
          <a:lstStyle/>
          <a:p>
            <a:r>
              <a:rPr lang="en-US" sz="4000" b="1" dirty="0">
                <a:latin typeface="Cambria" panose="02040503050406030204" pitchFamily="18" charset="0"/>
              </a:rPr>
              <a:t>The president </a:t>
            </a:r>
            <a:r>
              <a:rPr lang="en-US" sz="4000" dirty="0">
                <a:latin typeface="Cambria" panose="02040503050406030204" pitchFamily="18" charset="0"/>
              </a:rPr>
              <a:t>is the head (chief) of state </a:t>
            </a:r>
            <a:r>
              <a:rPr lang="en-US" sz="4000" dirty="0" smtClean="0">
                <a:latin typeface="Cambria" panose="02040503050406030204" pitchFamily="18" charset="0"/>
              </a:rPr>
              <a:t>and </a:t>
            </a:r>
            <a:r>
              <a:rPr lang="en-US" sz="4000" dirty="0">
                <a:latin typeface="Cambria" panose="02040503050406030204" pitchFamily="18" charset="0"/>
              </a:rPr>
              <a:t>the head of government </a:t>
            </a:r>
            <a:r>
              <a:rPr lang="en-US" sz="4000" dirty="0" smtClean="0">
                <a:latin typeface="Cambria" panose="02040503050406030204" pitchFamily="18" charset="0"/>
              </a:rPr>
              <a:t>and is elected </a:t>
            </a:r>
            <a:r>
              <a:rPr lang="en-US" sz="4000" dirty="0">
                <a:latin typeface="Cambria" panose="02040503050406030204" pitchFamily="18" charset="0"/>
              </a:rPr>
              <a:t>by popular vote</a:t>
            </a:r>
          </a:p>
          <a:p>
            <a:endParaRPr lang="en-US" b="1" dirty="0">
              <a:latin typeface="Cambria" panose="02040503050406030204" pitchFamily="18" charset="0"/>
            </a:endParaRPr>
          </a:p>
          <a:p>
            <a:r>
              <a:rPr lang="en-US" sz="4000" b="1" dirty="0">
                <a:latin typeface="Cambria" panose="02040503050406030204" pitchFamily="18" charset="0"/>
              </a:rPr>
              <a:t>The Prime </a:t>
            </a:r>
            <a:r>
              <a:rPr lang="en-US" sz="4000" b="1" dirty="0" smtClean="0">
                <a:latin typeface="Cambria" panose="02040503050406030204" pitchFamily="18" charset="0"/>
              </a:rPr>
              <a:t>Minister </a:t>
            </a:r>
            <a:r>
              <a:rPr lang="en-US" sz="4000" dirty="0" smtClean="0">
                <a:latin typeface="Cambria" panose="02040503050406030204" pitchFamily="18" charset="0"/>
              </a:rPr>
              <a:t>is </a:t>
            </a:r>
            <a:r>
              <a:rPr lang="en-US" sz="4000" dirty="0">
                <a:latin typeface="Cambria" panose="02040503050406030204" pitchFamily="18" charset="0"/>
              </a:rPr>
              <a:t>appointed by the President</a:t>
            </a:r>
          </a:p>
          <a:p>
            <a:endParaRPr lang="en-US" sz="2200" b="1" dirty="0">
              <a:latin typeface="Cambria" panose="02040503050406030204" pitchFamily="18" charset="0"/>
            </a:endParaRPr>
          </a:p>
          <a:p>
            <a:r>
              <a:rPr lang="en-US" sz="4000" dirty="0" smtClean="0">
                <a:latin typeface="Cambria" panose="02040503050406030204" pitchFamily="18" charset="0"/>
              </a:rPr>
              <a:t>The legislature consists of a lower house (</a:t>
            </a:r>
            <a:r>
              <a:rPr lang="en-US" sz="4000" b="1" dirty="0" smtClean="0">
                <a:latin typeface="Cambria" panose="02040503050406030204" pitchFamily="18" charset="0"/>
              </a:rPr>
              <a:t>State Duma</a:t>
            </a:r>
            <a:r>
              <a:rPr lang="en-US" sz="4000" dirty="0" smtClean="0">
                <a:latin typeface="Cambria" panose="02040503050406030204" pitchFamily="18" charset="0"/>
              </a:rPr>
              <a:t>) which is elected and an upper house (</a:t>
            </a:r>
            <a:r>
              <a:rPr lang="en-US" sz="4000" b="1" dirty="0" smtClean="0">
                <a:latin typeface="Cambria" panose="02040503050406030204" pitchFamily="18" charset="0"/>
              </a:rPr>
              <a:t>Federation Council</a:t>
            </a:r>
            <a:r>
              <a:rPr lang="en-US" sz="4000" dirty="0" smtClean="0">
                <a:latin typeface="Cambria" panose="02040503050406030204" pitchFamily="18" charset="0"/>
              </a:rPr>
              <a:t>) which is appointed.</a:t>
            </a:r>
          </a:p>
        </p:txBody>
      </p:sp>
    </p:spTree>
    <p:extLst>
      <p:ext uri="{BB962C8B-B14F-4D97-AF65-F5344CB8AC3E}">
        <p14:creationId xmlns:p14="http://schemas.microsoft.com/office/powerpoint/2010/main" val="131746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14400"/>
            <a:ext cx="6629400" cy="1111664"/>
          </a:xfrm>
        </p:spPr>
        <p:txBody>
          <a:bodyPr>
            <a:noAutofit/>
          </a:bodyPr>
          <a:lstStyle/>
          <a:p>
            <a:pPr algn="ctr"/>
            <a:r>
              <a:rPr lang="en-US" sz="4500" b="1" dirty="0" smtClean="0">
                <a:ln w="13970" cmpd="sng">
                  <a:solidFill>
                    <a:schemeClr val="tx1"/>
                  </a:solidFill>
                  <a:prstDash val="solid"/>
                </a:ln>
                <a:solidFill>
                  <a:schemeClr val="tx1"/>
                </a:solidFill>
                <a:effectLst/>
                <a:latin typeface="Cambria" panose="02040503050406030204" pitchFamily="18" charset="0"/>
              </a:rPr>
              <a:t>Form of Leadership: Russia</a:t>
            </a:r>
            <a:endParaRPr lang="en-US" sz="45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457200" y="1447800"/>
            <a:ext cx="8382000" cy="5105400"/>
          </a:xfrm>
        </p:spPr>
        <p:txBody>
          <a:bodyPr>
            <a:normAutofit/>
          </a:bodyPr>
          <a:lstStyle/>
          <a:p>
            <a:r>
              <a:rPr lang="en-US" sz="3600" dirty="0" smtClean="0">
                <a:latin typeface="Cambria" panose="02040503050406030204" pitchFamily="18" charset="0"/>
              </a:rPr>
              <a:t>The legislative branch is </a:t>
            </a:r>
            <a:r>
              <a:rPr lang="en-US" sz="3600" u="sng" dirty="0" smtClean="0">
                <a:latin typeface="Cambria" panose="02040503050406030204" pitchFamily="18" charset="0"/>
              </a:rPr>
              <a:t>far </a:t>
            </a:r>
            <a:r>
              <a:rPr lang="en-US" sz="3600" dirty="0" smtClean="0">
                <a:latin typeface="Cambria" panose="02040503050406030204" pitchFamily="18" charset="0"/>
              </a:rPr>
              <a:t>weaker than the executive branch.</a:t>
            </a:r>
          </a:p>
          <a:p>
            <a:r>
              <a:rPr lang="en-US" sz="3600" dirty="0" smtClean="0">
                <a:latin typeface="Cambria" panose="02040503050406030204" pitchFamily="18" charset="0"/>
              </a:rPr>
              <a:t>The President can pass decrees </a:t>
            </a:r>
            <a:r>
              <a:rPr lang="en-US" sz="3600" u="sng" dirty="0" smtClean="0">
                <a:latin typeface="Cambria" panose="02040503050406030204" pitchFamily="18" charset="0"/>
              </a:rPr>
              <a:t>without </a:t>
            </a:r>
            <a:r>
              <a:rPr lang="en-US" sz="3600" dirty="0" smtClean="0">
                <a:latin typeface="Cambria" panose="02040503050406030204" pitchFamily="18" charset="0"/>
              </a:rPr>
              <a:t>consent from the legislature</a:t>
            </a:r>
            <a:r>
              <a:rPr lang="en-US" sz="3600" dirty="0" smtClean="0">
                <a:latin typeface="Cambria" panose="02040503050406030204" pitchFamily="18" charset="0"/>
              </a:rPr>
              <a:t>.</a:t>
            </a:r>
          </a:p>
          <a:p>
            <a:r>
              <a:rPr lang="en-US" sz="3600" dirty="0" smtClean="0">
                <a:latin typeface="Cambria" panose="02040503050406030204" pitchFamily="18" charset="0"/>
              </a:rPr>
              <a:t>How is this different than the United States?</a:t>
            </a:r>
            <a:endParaRPr lang="en-US" sz="3600" dirty="0" smtClean="0">
              <a:latin typeface="Cambria" panose="02040503050406030204" pitchFamily="18" charset="0"/>
            </a:endParaRPr>
          </a:p>
        </p:txBody>
      </p:sp>
    </p:spTree>
    <p:extLst>
      <p:ext uri="{BB962C8B-B14F-4D97-AF65-F5344CB8AC3E}">
        <p14:creationId xmlns:p14="http://schemas.microsoft.com/office/powerpoint/2010/main" val="293514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858000" cy="1111664"/>
          </a:xfrm>
        </p:spPr>
        <p:txBody>
          <a:bodyPr>
            <a:noAutofit/>
          </a:bodyPr>
          <a:lstStyle/>
          <a:p>
            <a:pPr algn="ctr"/>
            <a:r>
              <a:rPr lang="en-US" sz="4500" b="1" dirty="0" smtClean="0">
                <a:ln w="13970" cmpd="sng">
                  <a:solidFill>
                    <a:schemeClr val="tx1"/>
                  </a:solidFill>
                  <a:prstDash val="solid"/>
                </a:ln>
                <a:solidFill>
                  <a:schemeClr val="tx1"/>
                </a:solidFill>
                <a:effectLst/>
                <a:latin typeface="Cambria" panose="02040503050406030204" pitchFamily="18" charset="0"/>
              </a:rPr>
              <a:t>Role of the Citizen: Russia</a:t>
            </a:r>
            <a:endParaRPr lang="en-US" sz="4500" b="1" dirty="0">
              <a:ln w="13970" cmpd="sng">
                <a:solidFill>
                  <a:schemeClr val="tx1"/>
                </a:solidFill>
                <a:prstDash val="solid"/>
              </a:ln>
              <a:solidFill>
                <a:schemeClr val="tx1"/>
              </a:solidFill>
              <a:effectLst/>
              <a:latin typeface="Cambria" panose="02040503050406030204" pitchFamily="18" charset="0"/>
            </a:endParaRPr>
          </a:p>
        </p:txBody>
      </p:sp>
      <p:sp>
        <p:nvSpPr>
          <p:cNvPr id="3" name="Content Placeholder 2"/>
          <p:cNvSpPr>
            <a:spLocks noGrp="1"/>
          </p:cNvSpPr>
          <p:nvPr>
            <p:ph idx="1"/>
          </p:nvPr>
        </p:nvSpPr>
        <p:spPr>
          <a:xfrm>
            <a:off x="228600" y="1676400"/>
            <a:ext cx="8686800" cy="4495800"/>
          </a:xfrm>
        </p:spPr>
        <p:txBody>
          <a:bodyPr>
            <a:normAutofit lnSpcReduction="10000"/>
          </a:bodyPr>
          <a:lstStyle/>
          <a:p>
            <a:pPr marL="0" indent="0" algn="ctr">
              <a:buNone/>
            </a:pPr>
            <a:r>
              <a:rPr lang="en-US" sz="3200" dirty="0" smtClean="0">
                <a:latin typeface="Cambria" panose="02040503050406030204" pitchFamily="18" charset="0"/>
              </a:rPr>
              <a:t>The constitution provides for basic rights and personal freedoms, such as the right to vote, equal rights, freedom of religion, freedom of speech and of the press; however, in practice government pressure on the media persists, resulting in numerous violations of these rights.</a:t>
            </a:r>
          </a:p>
          <a:p>
            <a:pPr marL="0" indent="0" algn="ctr">
              <a:buNone/>
            </a:pPr>
            <a:endParaRPr lang="en-US" sz="3200" dirty="0">
              <a:latin typeface="Cambria" panose="02040503050406030204" pitchFamily="18" charset="0"/>
            </a:endParaRPr>
          </a:p>
          <a:p>
            <a:pPr marL="0" indent="0" algn="ctr">
              <a:buNone/>
            </a:pPr>
            <a:r>
              <a:rPr lang="en-US" sz="3200" dirty="0" smtClean="0">
                <a:latin typeface="Cambria" panose="02040503050406030204" pitchFamily="18" charset="0"/>
              </a:rPr>
              <a:t>The government uses its influence to restrict access to information deemed “sensitive”.</a:t>
            </a:r>
            <a:endParaRPr lang="en-US" sz="3200" dirty="0">
              <a:latin typeface="Cambria" panose="02040503050406030204" pitchFamily="18" charset="0"/>
            </a:endParaRPr>
          </a:p>
        </p:txBody>
      </p:sp>
    </p:spTree>
    <p:extLst>
      <p:ext uri="{BB962C8B-B14F-4D97-AF65-F5344CB8AC3E}">
        <p14:creationId xmlns:p14="http://schemas.microsoft.com/office/powerpoint/2010/main" val="353771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1695631"/>
          </a:xfrm>
        </p:spPr>
        <p:txBody>
          <a:bodyPr>
            <a:normAutofit fontScale="90000"/>
          </a:bodyPr>
          <a:lstStyle/>
          <a:p>
            <a:pPr algn="ctr"/>
            <a:r>
              <a:rPr lang="en-US" dirty="0" smtClean="0"/>
              <a:t>How do citizens participate in government?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00" y="2133600"/>
            <a:ext cx="5557052"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5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7245"/>
            <a:ext cx="4484687" cy="1143000"/>
          </a:xfrm>
        </p:spPr>
        <p:txBody>
          <a:bodyPr/>
          <a:lstStyle/>
          <a:p>
            <a:pPr algn="ctr"/>
            <a:r>
              <a:rPr lang="en-US" dirty="0" smtClean="0">
                <a:solidFill>
                  <a:srgbClr val="FF0000"/>
                </a:solidFill>
              </a:rPr>
              <a:t>Monarchy</a:t>
            </a:r>
            <a:endParaRPr lang="en-US" dirty="0">
              <a:solidFill>
                <a:srgbClr val="FF0000"/>
              </a:solidFill>
            </a:endParaRPr>
          </a:p>
        </p:txBody>
      </p:sp>
      <p:sp>
        <p:nvSpPr>
          <p:cNvPr id="3" name="Content Placeholder 2"/>
          <p:cNvSpPr>
            <a:spLocks noGrp="1"/>
          </p:cNvSpPr>
          <p:nvPr>
            <p:ph idx="1"/>
          </p:nvPr>
        </p:nvSpPr>
        <p:spPr>
          <a:xfrm>
            <a:off x="76200" y="914400"/>
            <a:ext cx="5410200" cy="3124200"/>
          </a:xfrm>
        </p:spPr>
        <p:txBody>
          <a:bodyPr>
            <a:normAutofit/>
          </a:bodyPr>
          <a:lstStyle/>
          <a:p>
            <a:pPr lvl="0"/>
            <a:r>
              <a:rPr lang="en-US" sz="2400" dirty="0" smtClean="0">
                <a:latin typeface="Arial" pitchFamily="34" charset="0"/>
                <a:cs typeface="Arial" pitchFamily="34" charset="0"/>
              </a:rPr>
              <a:t>1215 the people forced King John to sign the </a:t>
            </a:r>
            <a:r>
              <a:rPr lang="en-US" sz="2400" u="sng" dirty="0" smtClean="0">
                <a:latin typeface="Arial" pitchFamily="34" charset="0"/>
                <a:cs typeface="Arial" pitchFamily="34" charset="0"/>
              </a:rPr>
              <a:t>Magna Carta </a:t>
            </a:r>
            <a:r>
              <a:rPr lang="en-US" sz="2400" dirty="0" smtClean="0">
                <a:solidFill>
                  <a:srgbClr val="FF0000"/>
                </a:solidFill>
                <a:latin typeface="Arial" pitchFamily="34" charset="0"/>
                <a:cs typeface="Arial" pitchFamily="34" charset="0"/>
              </a:rPr>
              <a:t>(limited the king’s powers of taxation and required trials before punishment) </a:t>
            </a:r>
            <a:r>
              <a:rPr lang="en-US" sz="2400" dirty="0" smtClean="0">
                <a:latin typeface="Arial" pitchFamily="34" charset="0"/>
                <a:cs typeface="Arial" pitchFamily="34" charset="0"/>
              </a:rPr>
              <a:t>Began constitutional monarchy.</a:t>
            </a:r>
          </a:p>
          <a:p>
            <a:pPr lvl="0"/>
            <a:r>
              <a:rPr lang="en-US" sz="2400" dirty="0" smtClean="0">
                <a:latin typeface="Arial" pitchFamily="34" charset="0"/>
                <a:cs typeface="Arial" pitchFamily="34" charset="0"/>
              </a:rPr>
              <a:t>Kings believed in </a:t>
            </a:r>
            <a:r>
              <a:rPr lang="en-US" sz="2400" u="sng" dirty="0" smtClean="0">
                <a:latin typeface="Arial" pitchFamily="34" charset="0"/>
                <a:cs typeface="Arial" pitchFamily="34" charset="0"/>
              </a:rPr>
              <a:t>Divine Right</a:t>
            </a:r>
            <a:r>
              <a:rPr lang="en-US" sz="2400" dirty="0" smtClean="0">
                <a:latin typeface="Arial" pitchFamily="34" charset="0"/>
                <a:cs typeface="Arial" pitchFamily="34" charset="0"/>
              </a:rPr>
              <a:t>. </a:t>
            </a:r>
            <a:r>
              <a:rPr lang="en-US" sz="2400" dirty="0" smtClean="0">
                <a:solidFill>
                  <a:srgbClr val="FF0000"/>
                </a:solidFill>
                <a:latin typeface="Arial" pitchFamily="34" charset="0"/>
                <a:cs typeface="Arial" pitchFamily="34" charset="0"/>
              </a:rPr>
              <a:t>(God gives them the right to rule.)</a:t>
            </a:r>
          </a:p>
        </p:txBody>
      </p:sp>
      <p:sp>
        <p:nvSpPr>
          <p:cNvPr id="4" name="AutoShape 4" descr="Image result for magna car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agna car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78398"/>
            <a:ext cx="4451350" cy="2670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480163"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45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57200"/>
            <a:ext cx="8763000" cy="1524000"/>
          </a:xfrm>
        </p:spPr>
        <p:txBody>
          <a:bodyPr>
            <a:noAutofit/>
          </a:bodyPr>
          <a:lstStyle/>
          <a:p>
            <a:pPr algn="ctr"/>
            <a:r>
              <a:rPr lang="en-US" sz="3600" dirty="0" smtClean="0"/>
              <a:t>Europe is a federal system with a Presidential or Parliamentary Democracy</a:t>
            </a:r>
            <a:endParaRPr lang="en-US" sz="3600" dirty="0"/>
          </a:p>
        </p:txBody>
      </p:sp>
      <p:sp>
        <p:nvSpPr>
          <p:cNvPr id="3" name="Content Placeholder 2"/>
          <p:cNvSpPr>
            <a:spLocks noGrp="1"/>
          </p:cNvSpPr>
          <p:nvPr>
            <p:ph idx="1"/>
          </p:nvPr>
        </p:nvSpPr>
        <p:spPr>
          <a:xfrm>
            <a:off x="4114800" y="1981200"/>
            <a:ext cx="4920167" cy="4808678"/>
          </a:xfrm>
        </p:spPr>
        <p:txBody>
          <a:bodyPr/>
          <a:lstStyle/>
          <a:p>
            <a:r>
              <a:rPr lang="en-US" altLang="en-US" dirty="0" smtClean="0">
                <a:latin typeface="Arial" charset="0"/>
                <a:cs typeface="Arial" charset="0"/>
              </a:rPr>
              <a:t>Government Type: Federal Republics and  </a:t>
            </a:r>
          </a:p>
          <a:p>
            <a:pPr lvl="1"/>
            <a:r>
              <a:rPr lang="en-US" altLang="en-US" sz="2400" dirty="0" smtClean="0"/>
              <a:t>Parliamentary Democracy with Prime Minister </a:t>
            </a:r>
            <a:r>
              <a:rPr lang="en-US" altLang="en-US" sz="2400" dirty="0"/>
              <a:t>or </a:t>
            </a:r>
            <a:r>
              <a:rPr lang="en-US" altLang="en-US" sz="2400" dirty="0" smtClean="0"/>
              <a:t>Chancellor </a:t>
            </a:r>
            <a:r>
              <a:rPr lang="en-US" altLang="en-US" sz="2400" dirty="0"/>
              <a:t>(</a:t>
            </a:r>
            <a:r>
              <a:rPr lang="en-US" altLang="en-US" sz="2400" dirty="0" smtClean="0"/>
              <a:t>Portugal, Spain, </a:t>
            </a:r>
            <a:r>
              <a:rPr lang="en-US" altLang="en-US" sz="2400" dirty="0"/>
              <a:t>Germany, United </a:t>
            </a:r>
            <a:r>
              <a:rPr lang="en-US" altLang="en-US" sz="2400" dirty="0" smtClean="0"/>
              <a:t>Kingdom) many are also a constitutional monarchy.</a:t>
            </a:r>
          </a:p>
          <a:p>
            <a:pPr lvl="1"/>
            <a:r>
              <a:rPr lang="en-US" altLang="en-US" sz="2400" dirty="0" smtClean="0"/>
              <a:t>Presidential Democracy with a President (Italy, France, Russia)</a:t>
            </a:r>
          </a:p>
          <a:p>
            <a:endParaRPr lang="en-US" altLang="en-US" dirty="0" smtClean="0">
              <a:latin typeface="Arial" charset="0"/>
              <a:cs typeface="Arial" charset="0"/>
            </a:endParaRPr>
          </a:p>
          <a:p>
            <a:endParaRPr lang="en-US" dirty="0"/>
          </a:p>
        </p:txBody>
      </p:sp>
      <p:sp>
        <p:nvSpPr>
          <p:cNvPr id="4" name="Rectangle 3"/>
          <p:cNvSpPr/>
          <p:nvPr/>
        </p:nvSpPr>
        <p:spPr>
          <a:xfrm>
            <a:off x="2286000" y="2967335"/>
            <a:ext cx="4572000" cy="369332"/>
          </a:xfrm>
          <a:prstGeom prst="rect">
            <a:avLst/>
          </a:prstGeom>
        </p:spPr>
        <p:txBody>
          <a:bodyPr>
            <a:spAutoFit/>
          </a:bodyPr>
          <a:lstStyle/>
          <a:p>
            <a:endParaRPr lang="en-US" altLang="en-US" dirty="0" smtClean="0">
              <a:latin typeface="Arial" charset="0"/>
              <a:cs typeface="Arial" charset="0"/>
            </a:endParaRPr>
          </a:p>
        </p:txBody>
      </p:sp>
      <p:pic>
        <p:nvPicPr>
          <p:cNvPr id="4100"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28600" y="2590800"/>
            <a:ext cx="4015437" cy="225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51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781800" cy="1600200"/>
          </a:xfrm>
        </p:spPr>
        <p:txBody>
          <a:bodyPr/>
          <a:lstStyle/>
          <a:p>
            <a:r>
              <a:rPr lang="en-US" dirty="0" smtClean="0"/>
              <a:t>Presidential</a:t>
            </a:r>
            <a:endParaRPr lang="en-US" dirty="0"/>
          </a:p>
        </p:txBody>
      </p:sp>
      <p:sp>
        <p:nvSpPr>
          <p:cNvPr id="3" name="Content Placeholder 2"/>
          <p:cNvSpPr>
            <a:spLocks noGrp="1"/>
          </p:cNvSpPr>
          <p:nvPr>
            <p:ph idx="1"/>
          </p:nvPr>
        </p:nvSpPr>
        <p:spPr>
          <a:xfrm>
            <a:off x="4114800" y="990600"/>
            <a:ext cx="4658735" cy="4412733"/>
          </a:xfrm>
        </p:spPr>
        <p:txBody>
          <a:bodyPr>
            <a:normAutofit/>
          </a:bodyPr>
          <a:lstStyle/>
          <a:p>
            <a:r>
              <a:rPr lang="en-US" sz="2800" dirty="0">
                <a:effectLst/>
              </a:rPr>
              <a:t>A </a:t>
            </a:r>
            <a:r>
              <a:rPr lang="en-US" sz="2800" b="1" dirty="0">
                <a:effectLst/>
              </a:rPr>
              <a:t>presidential</a:t>
            </a:r>
            <a:r>
              <a:rPr lang="en-US" sz="2800" dirty="0">
                <a:effectLst/>
              </a:rPr>
              <a:t> system is a system of government where a head of government is also head of state and leads an executive branch that is separate from the legislative branch.</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37592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78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32" y="152400"/>
            <a:ext cx="6781800" cy="1600200"/>
          </a:xfrm>
        </p:spPr>
        <p:txBody>
          <a:bodyPr/>
          <a:lstStyle/>
          <a:p>
            <a:r>
              <a:rPr lang="en-US" dirty="0" smtClean="0"/>
              <a:t>Parliamentary</a:t>
            </a:r>
            <a:endParaRPr lang="en-US" dirty="0"/>
          </a:p>
        </p:txBody>
      </p:sp>
      <p:sp>
        <p:nvSpPr>
          <p:cNvPr id="3" name="Content Placeholder 2"/>
          <p:cNvSpPr>
            <a:spLocks noGrp="1"/>
          </p:cNvSpPr>
          <p:nvPr>
            <p:ph idx="1"/>
          </p:nvPr>
        </p:nvSpPr>
        <p:spPr>
          <a:xfrm>
            <a:off x="4267200" y="1524000"/>
            <a:ext cx="4841871" cy="4495800"/>
          </a:xfrm>
        </p:spPr>
        <p:txBody>
          <a:bodyPr>
            <a:normAutofit/>
          </a:bodyPr>
          <a:lstStyle/>
          <a:p>
            <a:r>
              <a:rPr lang="en-US" sz="2800" b="1" dirty="0">
                <a:effectLst/>
              </a:rPr>
              <a:t>Parliamentary democracy</a:t>
            </a:r>
            <a:r>
              <a:rPr lang="en-US" sz="2800" dirty="0">
                <a:effectLst/>
              </a:rPr>
              <a:t>, </a:t>
            </a:r>
            <a:r>
              <a:rPr lang="en-US" sz="2800" b="1" dirty="0">
                <a:effectLst/>
              </a:rPr>
              <a:t>democratic</a:t>
            </a:r>
            <a:r>
              <a:rPr lang="en-US" sz="2800" dirty="0">
                <a:effectLst/>
              </a:rPr>
              <a:t> form of government in which the party </a:t>
            </a:r>
            <a:r>
              <a:rPr lang="en-US" sz="2800" dirty="0" smtClean="0">
                <a:effectLst/>
              </a:rPr>
              <a:t>with </a:t>
            </a:r>
            <a:r>
              <a:rPr lang="en-US" sz="2800" dirty="0">
                <a:effectLst/>
              </a:rPr>
              <a:t>the greatest representation in </a:t>
            </a:r>
            <a:r>
              <a:rPr lang="en-US" sz="2800" dirty="0" smtClean="0">
                <a:effectLst/>
              </a:rPr>
              <a:t>the </a:t>
            </a:r>
            <a:r>
              <a:rPr lang="en-US" sz="2800" b="1" dirty="0" smtClean="0">
                <a:effectLst/>
              </a:rPr>
              <a:t>parliament</a:t>
            </a:r>
            <a:r>
              <a:rPr lang="en-US" sz="2800" dirty="0">
                <a:effectLst/>
              </a:rPr>
              <a:t> (legislature) forms the government, its leader becoming prime minister or chancellor.</a:t>
            </a:r>
            <a:endParaRPr lang="en-US"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20019"/>
            <a:ext cx="396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6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657725" cy="349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276599"/>
            <a:ext cx="47625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39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730" y="2240273"/>
            <a:ext cx="6019800" cy="761999"/>
          </a:xfrm>
        </p:spPr>
        <p:txBody>
          <a:bodyPr>
            <a:normAutofit fontScale="90000"/>
          </a:bodyPr>
          <a:lstStyle/>
          <a:p>
            <a:r>
              <a:rPr lang="en-US" sz="3600" dirty="0" smtClean="0">
                <a:latin typeface="Arial" pitchFamily="34" charset="0"/>
                <a:cs typeface="Arial" pitchFamily="34" charset="0"/>
              </a:rPr>
              <a:t>United Kingdom </a:t>
            </a:r>
            <a:r>
              <a:rPr lang="en-US" sz="3600" dirty="0">
                <a:latin typeface="Arial" pitchFamily="34" charset="0"/>
                <a:cs typeface="Arial" pitchFamily="34" charset="0"/>
              </a:rPr>
              <a:t>: </a:t>
            </a:r>
            <a:r>
              <a:rPr lang="en-US" sz="3600" dirty="0">
                <a:solidFill>
                  <a:srgbClr val="FFFF00"/>
                </a:solidFill>
                <a:latin typeface="Arial" pitchFamily="34" charset="0"/>
                <a:cs typeface="Arial" pitchFamily="34" charset="0"/>
              </a:rPr>
              <a:t> </a:t>
            </a:r>
            <a:r>
              <a:rPr lang="en-US" sz="3600" dirty="0">
                <a:solidFill>
                  <a:srgbClr val="FF0000"/>
                </a:solidFill>
                <a:latin typeface="+mn-lt"/>
              </a:rPr>
              <a:t>Theresa May</a:t>
            </a:r>
          </a:p>
        </p:txBody>
      </p:sp>
      <p:sp>
        <p:nvSpPr>
          <p:cNvPr id="4" name="Rectangle 3"/>
          <p:cNvSpPr/>
          <p:nvPr/>
        </p:nvSpPr>
        <p:spPr>
          <a:xfrm>
            <a:off x="1589756" y="1182872"/>
            <a:ext cx="8153400" cy="584775"/>
          </a:xfrm>
          <a:prstGeom prst="rect">
            <a:avLst/>
          </a:prstGeom>
        </p:spPr>
        <p:txBody>
          <a:bodyPr wrap="square">
            <a:spAutoFit/>
          </a:bodyPr>
          <a:lstStyle/>
          <a:p>
            <a:r>
              <a:rPr lang="en-US" sz="3200" dirty="0" smtClean="0">
                <a:latin typeface="Arial" pitchFamily="34" charset="0"/>
                <a:cs typeface="Arial" pitchFamily="34" charset="0"/>
              </a:rPr>
              <a:t>Portugal </a:t>
            </a:r>
            <a:r>
              <a:rPr lang="en-US" sz="3200" dirty="0">
                <a:latin typeface="Arial" pitchFamily="34" charset="0"/>
                <a:cs typeface="Arial" pitchFamily="34" charset="0"/>
              </a:rPr>
              <a:t>: </a:t>
            </a:r>
            <a:r>
              <a:rPr lang="en-US" sz="3200" dirty="0">
                <a:solidFill>
                  <a:srgbClr val="FFFF00"/>
                </a:solidFill>
                <a:latin typeface="Arial" pitchFamily="34" charset="0"/>
                <a:cs typeface="Arial" pitchFamily="34" charset="0"/>
              </a:rPr>
              <a:t> </a:t>
            </a:r>
            <a:r>
              <a:rPr lang="en-US" sz="3200" dirty="0">
                <a:solidFill>
                  <a:srgbClr val="FF0000"/>
                </a:solidFill>
              </a:rPr>
              <a:t>Marcelo </a:t>
            </a:r>
            <a:r>
              <a:rPr lang="en-US" sz="3200" dirty="0" err="1">
                <a:solidFill>
                  <a:srgbClr val="FF0000"/>
                </a:solidFill>
              </a:rPr>
              <a:t>Rebelo</a:t>
            </a:r>
            <a:r>
              <a:rPr lang="en-US" sz="3200" dirty="0">
                <a:solidFill>
                  <a:srgbClr val="FF0000"/>
                </a:solidFill>
              </a:rPr>
              <a:t> de Sousa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3293"/>
            <a:ext cx="1443107" cy="204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17" y="3200400"/>
            <a:ext cx="2819400" cy="155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Image result for prime minister of eng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8530" y="1600200"/>
            <a:ext cx="1605470" cy="204214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846717" y="3642346"/>
            <a:ext cx="5410200" cy="761999"/>
          </a:xfrm>
          <a:prstGeom prst="rect">
            <a:avLst/>
          </a:prstGeom>
        </p:spPr>
        <p:txBody>
          <a:bodyPr vert="horz" lIns="91440" tIns="45720" rIns="91440" bIns="45720" rtlCol="0" anchor="b">
            <a:normAutofit/>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smtClean="0">
                <a:latin typeface="Arial" pitchFamily="34" charset="0"/>
                <a:cs typeface="Arial" pitchFamily="34" charset="0"/>
              </a:rPr>
              <a:t>Spain</a:t>
            </a:r>
            <a:r>
              <a:rPr lang="en-US" sz="3600" dirty="0" smtClean="0">
                <a:latin typeface="Arial" pitchFamily="34" charset="0"/>
                <a:cs typeface="Arial" pitchFamily="34" charset="0"/>
              </a:rPr>
              <a:t> : </a:t>
            </a:r>
            <a:r>
              <a:rPr lang="en-US" sz="3600" dirty="0" smtClean="0">
                <a:solidFill>
                  <a:srgbClr val="FFFF00"/>
                </a:solidFill>
                <a:latin typeface="Arial" pitchFamily="34" charset="0"/>
                <a:cs typeface="Arial" pitchFamily="34" charset="0"/>
              </a:rPr>
              <a:t> </a:t>
            </a:r>
            <a:r>
              <a:rPr lang="en-US" sz="3200" dirty="0" smtClean="0">
                <a:solidFill>
                  <a:srgbClr val="FF0000"/>
                </a:solidFill>
                <a:effectLst/>
                <a:latin typeface="+mn-lt"/>
              </a:rPr>
              <a:t>Mariano </a:t>
            </a:r>
            <a:r>
              <a:rPr lang="en-US" sz="3200" dirty="0" err="1" smtClean="0">
                <a:solidFill>
                  <a:srgbClr val="FF0000"/>
                </a:solidFill>
                <a:effectLst/>
                <a:latin typeface="+mn-lt"/>
              </a:rPr>
              <a:t>Rajoy</a:t>
            </a:r>
            <a:endParaRPr lang="en-US" dirty="0">
              <a:solidFill>
                <a:srgbClr val="FF0000"/>
              </a:solidFill>
              <a:latin typeface="+mn-lt"/>
            </a:endParaRP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495800"/>
            <a:ext cx="3255837" cy="183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48" y="5181600"/>
            <a:ext cx="51387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1800" y="304800"/>
            <a:ext cx="3630283" cy="769441"/>
          </a:xfrm>
          <a:prstGeom prst="rect">
            <a:avLst/>
          </a:prstGeom>
          <a:noFill/>
        </p:spPr>
        <p:txBody>
          <a:bodyPr wrap="square" rtlCol="0">
            <a:spAutoFit/>
          </a:bodyPr>
          <a:lstStyle/>
          <a:p>
            <a:r>
              <a:rPr lang="en-US" sz="4400" dirty="0" smtClean="0"/>
              <a:t>Parliamentary</a:t>
            </a:r>
            <a:endParaRPr lang="en-US" sz="4400" dirty="0"/>
          </a:p>
        </p:txBody>
      </p:sp>
    </p:spTree>
    <p:extLst>
      <p:ext uri="{BB962C8B-B14F-4D97-AF65-F5344CB8AC3E}">
        <p14:creationId xmlns:p14="http://schemas.microsoft.com/office/powerpoint/2010/main" val="293189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619</TotalTime>
  <Words>1293</Words>
  <Application>Microsoft Office PowerPoint</Application>
  <PresentationFormat>On-screen Show (4:3)</PresentationFormat>
  <Paragraphs>132</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NewsPrint</vt:lpstr>
      <vt:lpstr>The Governments of Europe</vt:lpstr>
      <vt:lpstr>Government Systems</vt:lpstr>
      <vt:lpstr>How do citizens participate in government?</vt:lpstr>
      <vt:lpstr>Monarchy</vt:lpstr>
      <vt:lpstr>Europe is a federal system with a Presidential or Parliamentary Democracy</vt:lpstr>
      <vt:lpstr>Presidential</vt:lpstr>
      <vt:lpstr>Parliamentary</vt:lpstr>
      <vt:lpstr>PowerPoint Presentation</vt:lpstr>
      <vt:lpstr>United Kingdom :  Theresa May</vt:lpstr>
      <vt:lpstr>PowerPoint Presentation</vt:lpstr>
      <vt:lpstr>United Kingdom</vt:lpstr>
      <vt:lpstr>Structure of Government:  United Kingdom</vt:lpstr>
      <vt:lpstr>Form of Leadership: United Kingdom</vt:lpstr>
      <vt:lpstr>Form of Leadership: United Kingdom</vt:lpstr>
      <vt:lpstr>Form of Leadership: United Kingdom</vt:lpstr>
      <vt:lpstr>Form of Leadership: United Kingdom</vt:lpstr>
      <vt:lpstr>Form of Leadership: United Kingdom</vt:lpstr>
      <vt:lpstr>Role of the Citizen: United Kingdom</vt:lpstr>
      <vt:lpstr>Germany</vt:lpstr>
      <vt:lpstr>Structure of Government: Germany</vt:lpstr>
      <vt:lpstr>Form of Leadership: Germany</vt:lpstr>
      <vt:lpstr>Form of Leadership: Germany</vt:lpstr>
      <vt:lpstr>Role of the Citizen: Germany</vt:lpstr>
      <vt:lpstr>Russia</vt:lpstr>
      <vt:lpstr>Structure of Government: Russia</vt:lpstr>
      <vt:lpstr>Form of Leadership: Russia</vt:lpstr>
      <vt:lpstr>Form of Leadership: Russia</vt:lpstr>
      <vt:lpstr>Role of the Citizen: Russia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Governments of Europe</dc:title>
  <dc:creator>mike wheeler</dc:creator>
  <cp:lastModifiedBy>mike wheeler</cp:lastModifiedBy>
  <cp:revision>24</cp:revision>
  <cp:lastPrinted>2016-12-04T21:04:27Z</cp:lastPrinted>
  <dcterms:created xsi:type="dcterms:W3CDTF">2016-10-13T15:49:32Z</dcterms:created>
  <dcterms:modified xsi:type="dcterms:W3CDTF">2016-12-04T21:44:52Z</dcterms:modified>
</cp:coreProperties>
</file>